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0" r:id="rId3"/>
    <p:sldId id="265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90" r:id="rId14"/>
    <p:sldId id="293" r:id="rId15"/>
    <p:sldId id="263" r:id="rId16"/>
    <p:sldId id="273" r:id="rId17"/>
    <p:sldId id="257" r:id="rId18"/>
    <p:sldId id="286" r:id="rId19"/>
    <p:sldId id="285" r:id="rId20"/>
    <p:sldId id="284" r:id="rId21"/>
    <p:sldId id="287" r:id="rId22"/>
    <p:sldId id="288" r:id="rId23"/>
    <p:sldId id="289" r:id="rId24"/>
    <p:sldId id="291" r:id="rId25"/>
    <p:sldId id="292" r:id="rId26"/>
    <p:sldId id="271" r:id="rId27"/>
    <p:sldId id="272" r:id="rId28"/>
    <p:sldId id="261" r:id="rId29"/>
    <p:sldId id="262" r:id="rId30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06CAA"/>
    <a:srgbClr val="15C9C3"/>
    <a:srgbClr val="29B5B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68" d="100"/>
          <a:sy n="68" d="100"/>
        </p:scale>
        <p:origin x="-2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033C27-C915-410D-8DEB-7E31FE0D8A75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hr-HR"/>
        </a:p>
      </dgm:t>
    </dgm:pt>
    <dgm:pt modelId="{BF9D5054-977C-4450-BF60-55A110BCF49C}">
      <dgm:prSet phldrT="[Text]"/>
      <dgm:spPr/>
      <dgm:t>
        <a:bodyPr/>
        <a:lstStyle/>
        <a:p>
          <a:r>
            <a:rPr lang="en-US" dirty="0" err="1" smtClean="0">
              <a:solidFill>
                <a:schemeClr val="bg1"/>
              </a:solidFill>
              <a:latin typeface="Isidora Sans" pitchFamily="2" charset="77"/>
            </a:rPr>
            <a:t>Anketa</a:t>
          </a:r>
          <a:r>
            <a:rPr lang="en-US" dirty="0" smtClean="0">
              <a:solidFill>
                <a:schemeClr val="bg1"/>
              </a:solidFill>
              <a:latin typeface="Isidora Sans" pitchFamily="2" charset="77"/>
            </a:rPr>
            <a:t> </a:t>
          </a:r>
          <a:r>
            <a:rPr lang="en-US" dirty="0" err="1" smtClean="0">
              <a:solidFill>
                <a:schemeClr val="bg1"/>
              </a:solidFill>
              <a:latin typeface="Isidora Sans" pitchFamily="2" charset="77"/>
            </a:rPr>
            <a:t>provedena</a:t>
          </a:r>
          <a:r>
            <a:rPr lang="en-US" dirty="0" smtClean="0">
              <a:solidFill>
                <a:schemeClr val="bg1"/>
              </a:solidFill>
              <a:latin typeface="Isidora Sans" pitchFamily="2" charset="77"/>
            </a:rPr>
            <a:t> </a:t>
          </a:r>
          <a:r>
            <a:rPr lang="en-US" dirty="0" err="1" smtClean="0">
              <a:solidFill>
                <a:schemeClr val="bg1"/>
              </a:solidFill>
              <a:latin typeface="Isidora Sans" pitchFamily="2" charset="77"/>
            </a:rPr>
            <a:t>kod</a:t>
          </a:r>
          <a:r>
            <a:rPr lang="en-US" dirty="0" smtClean="0">
              <a:solidFill>
                <a:schemeClr val="bg1"/>
              </a:solidFill>
              <a:latin typeface="Isidora Sans" pitchFamily="2" charset="77"/>
            </a:rPr>
            <a:t> </a:t>
          </a:r>
          <a:r>
            <a:rPr lang="en-US" dirty="0" err="1" smtClean="0">
              <a:solidFill>
                <a:schemeClr val="bg1"/>
              </a:solidFill>
              <a:latin typeface="Isidora Sans" pitchFamily="2" charset="77"/>
            </a:rPr>
            <a:t>pratitelja</a:t>
          </a:r>
          <a:r>
            <a:rPr lang="en-US" dirty="0" smtClean="0">
              <a:solidFill>
                <a:schemeClr val="bg1"/>
              </a:solidFill>
              <a:latin typeface="Isidora Sans" pitchFamily="2" charset="77"/>
            </a:rPr>
            <a:t> </a:t>
          </a:r>
          <a:r>
            <a:rPr lang="en-US" dirty="0" err="1" smtClean="0">
              <a:solidFill>
                <a:schemeClr val="bg1"/>
              </a:solidFill>
              <a:latin typeface="Isidora Sans" pitchFamily="2" charset="77"/>
            </a:rPr>
            <a:t>profila</a:t>
          </a:r>
          <a:endParaRPr lang="en-US" noProof="1">
            <a:solidFill>
              <a:schemeClr val="bg1"/>
            </a:solidFill>
          </a:endParaRPr>
        </a:p>
      </dgm:t>
    </dgm:pt>
    <dgm:pt modelId="{088BCC91-CB71-40F0-BF3D-3EE6116FA4E4}" type="parTrans" cxnId="{66B9517F-57C8-490E-BF22-556190C758EF}">
      <dgm:prSet/>
      <dgm:spPr/>
      <dgm:t>
        <a:bodyPr/>
        <a:lstStyle/>
        <a:p>
          <a:endParaRPr lang="hr-HR"/>
        </a:p>
      </dgm:t>
    </dgm:pt>
    <dgm:pt modelId="{629C5D7A-738F-461D-A530-1140B3930AB0}" type="sibTrans" cxnId="{66B9517F-57C8-490E-BF22-556190C758EF}">
      <dgm:prSet/>
      <dgm:spPr/>
      <dgm:t>
        <a:bodyPr/>
        <a:lstStyle/>
        <a:p>
          <a:endParaRPr lang="hr-HR"/>
        </a:p>
      </dgm:t>
    </dgm:pt>
    <dgm:pt modelId="{510B983C-5985-47B2-B416-4455BAFBB572}">
      <dgm:prSet/>
      <dgm:spPr/>
      <dgm:t>
        <a:bodyPr/>
        <a:lstStyle/>
        <a:p>
          <a:r>
            <a:rPr lang="en-US" dirty="0" smtClean="0">
              <a:solidFill>
                <a:schemeClr val="bg1"/>
              </a:solidFill>
              <a:latin typeface="Isidora Sans" pitchFamily="2" charset="77"/>
            </a:rPr>
            <a:t>ANALITIKA INSTAGRAMA (</a:t>
          </a:r>
          <a:r>
            <a:rPr lang="en-US" dirty="0" err="1" smtClean="0">
              <a:solidFill>
                <a:schemeClr val="bg1"/>
              </a:solidFill>
              <a:latin typeface="Isidora Sans" pitchFamily="2" charset="77"/>
            </a:rPr>
            <a:t>engagment</a:t>
          </a:r>
          <a:r>
            <a:rPr lang="en-US" dirty="0" smtClean="0">
              <a:solidFill>
                <a:schemeClr val="bg1"/>
              </a:solidFill>
              <a:latin typeface="Isidora Sans" pitchFamily="2" charset="77"/>
            </a:rPr>
            <a:t> rate)</a:t>
          </a:r>
          <a:endParaRPr lang="en-US" noProof="1">
            <a:solidFill>
              <a:schemeClr val="bg1"/>
            </a:solidFill>
          </a:endParaRPr>
        </a:p>
      </dgm:t>
    </dgm:pt>
    <dgm:pt modelId="{9C2305BF-9FCD-41B1-B5E8-AF4B54EED623}" type="parTrans" cxnId="{981AA700-32DF-4CC5-AF01-00759F3B3BA9}">
      <dgm:prSet/>
      <dgm:spPr/>
      <dgm:t>
        <a:bodyPr/>
        <a:lstStyle/>
        <a:p>
          <a:endParaRPr lang="hr-HR"/>
        </a:p>
      </dgm:t>
    </dgm:pt>
    <dgm:pt modelId="{B4F18990-AACD-4DF0-95C9-912BBED084A6}" type="sibTrans" cxnId="{981AA700-32DF-4CC5-AF01-00759F3B3BA9}">
      <dgm:prSet/>
      <dgm:spPr/>
      <dgm:t>
        <a:bodyPr/>
        <a:lstStyle/>
        <a:p>
          <a:endParaRPr lang="hr-HR"/>
        </a:p>
      </dgm:t>
    </dgm:pt>
    <dgm:pt modelId="{4258C999-97CA-4C3F-B083-1DBE3E2E88E5}" type="pres">
      <dgm:prSet presAssocID="{41033C27-C915-410D-8DEB-7E31FE0D8A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010CBC7B-F24B-4F66-A899-A7C6F139ED2F}" type="pres">
      <dgm:prSet presAssocID="{510B983C-5985-47B2-B416-4455BAFBB572}" presName="parentText" presStyleLbl="node1" presStyleIdx="0" presStyleCnt="2" custLinFactY="-1912" custLinFactNeighborX="-2195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4CE31BC4-8E60-49A6-96B9-D7B7A7D01683}" type="pres">
      <dgm:prSet presAssocID="{B4F18990-AACD-4DF0-95C9-912BBED084A6}" presName="spacer" presStyleCnt="0"/>
      <dgm:spPr/>
    </dgm:pt>
    <dgm:pt modelId="{084D811D-8C87-4C6B-9DE3-FD8856DB981A}" type="pres">
      <dgm:prSet presAssocID="{BF9D5054-977C-4450-BF60-55A110BCF49C}" presName="parentText" presStyleLbl="node1" presStyleIdx="1" presStyleCnt="2" custLinFactNeighborX="-431" custLinFactNeighborY="-31513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291491B6-7CE5-42AE-8371-93E9221A20DC}" type="presOf" srcId="{41033C27-C915-410D-8DEB-7E31FE0D8A75}" destId="{4258C999-97CA-4C3F-B083-1DBE3E2E88E5}" srcOrd="0" destOrd="0" presId="urn:microsoft.com/office/officeart/2005/8/layout/vList2"/>
    <dgm:cxn modelId="{9C8C8C6A-3C31-4BB6-80AF-6792215888A3}" type="presOf" srcId="{510B983C-5985-47B2-B416-4455BAFBB572}" destId="{010CBC7B-F24B-4F66-A899-A7C6F139ED2F}" srcOrd="0" destOrd="0" presId="urn:microsoft.com/office/officeart/2005/8/layout/vList2"/>
    <dgm:cxn modelId="{981AA700-32DF-4CC5-AF01-00759F3B3BA9}" srcId="{41033C27-C915-410D-8DEB-7E31FE0D8A75}" destId="{510B983C-5985-47B2-B416-4455BAFBB572}" srcOrd="0" destOrd="0" parTransId="{9C2305BF-9FCD-41B1-B5E8-AF4B54EED623}" sibTransId="{B4F18990-AACD-4DF0-95C9-912BBED084A6}"/>
    <dgm:cxn modelId="{9E583337-0A05-42AC-AEEB-8201850C82A8}" type="presOf" srcId="{BF9D5054-977C-4450-BF60-55A110BCF49C}" destId="{084D811D-8C87-4C6B-9DE3-FD8856DB981A}" srcOrd="0" destOrd="0" presId="urn:microsoft.com/office/officeart/2005/8/layout/vList2"/>
    <dgm:cxn modelId="{66B9517F-57C8-490E-BF22-556190C758EF}" srcId="{41033C27-C915-410D-8DEB-7E31FE0D8A75}" destId="{BF9D5054-977C-4450-BF60-55A110BCF49C}" srcOrd="1" destOrd="0" parTransId="{088BCC91-CB71-40F0-BF3D-3EE6116FA4E4}" sibTransId="{629C5D7A-738F-461D-A530-1140B3930AB0}"/>
    <dgm:cxn modelId="{01214E65-E247-4E3D-98B3-C4C0B4826888}" type="presParOf" srcId="{4258C999-97CA-4C3F-B083-1DBE3E2E88E5}" destId="{010CBC7B-F24B-4F66-A899-A7C6F139ED2F}" srcOrd="0" destOrd="0" presId="urn:microsoft.com/office/officeart/2005/8/layout/vList2"/>
    <dgm:cxn modelId="{8584113C-4B62-4530-9C65-0E3C863022BF}" type="presParOf" srcId="{4258C999-97CA-4C3F-B083-1DBE3E2E88E5}" destId="{4CE31BC4-8E60-49A6-96B9-D7B7A7D01683}" srcOrd="1" destOrd="0" presId="urn:microsoft.com/office/officeart/2005/8/layout/vList2"/>
    <dgm:cxn modelId="{3CE27E60-0C6E-437E-972D-B4AED5F0069B}" type="presParOf" srcId="{4258C999-97CA-4C3F-B083-1DBE3E2E88E5}" destId="{084D811D-8C87-4C6B-9DE3-FD8856DB981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0CBC7B-F24B-4F66-A899-A7C6F139ED2F}">
      <dsp:nvSpPr>
        <dsp:cNvPr id="0" name=""/>
        <dsp:cNvSpPr/>
      </dsp:nvSpPr>
      <dsp:spPr>
        <a:xfrm>
          <a:off x="0" y="8"/>
          <a:ext cx="6535224" cy="17748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solidFill>
                <a:schemeClr val="bg1"/>
              </a:solidFill>
              <a:latin typeface="Isidora Sans" pitchFamily="2" charset="77"/>
            </a:rPr>
            <a:t>ANALITIKA INSTAGRAMA (</a:t>
          </a:r>
          <a:r>
            <a:rPr lang="en-US" sz="4100" kern="1200" dirty="0" err="1" smtClean="0">
              <a:solidFill>
                <a:schemeClr val="bg1"/>
              </a:solidFill>
              <a:latin typeface="Isidora Sans" pitchFamily="2" charset="77"/>
            </a:rPr>
            <a:t>engagment</a:t>
          </a:r>
          <a:r>
            <a:rPr lang="en-US" sz="4100" kern="1200" dirty="0" smtClean="0">
              <a:solidFill>
                <a:schemeClr val="bg1"/>
              </a:solidFill>
              <a:latin typeface="Isidora Sans" pitchFamily="2" charset="77"/>
            </a:rPr>
            <a:t> rate)</a:t>
          </a:r>
          <a:endParaRPr lang="en-US" sz="4100" kern="1200" noProof="1">
            <a:solidFill>
              <a:schemeClr val="bg1"/>
            </a:solidFill>
          </a:endParaRPr>
        </a:p>
      </dsp:txBody>
      <dsp:txXfrm>
        <a:off x="0" y="8"/>
        <a:ext cx="6535224" cy="1774890"/>
      </dsp:txXfrm>
    </dsp:sp>
    <dsp:sp modelId="{084D811D-8C87-4C6B-9DE3-FD8856DB981A}">
      <dsp:nvSpPr>
        <dsp:cNvPr id="0" name=""/>
        <dsp:cNvSpPr/>
      </dsp:nvSpPr>
      <dsp:spPr>
        <a:xfrm>
          <a:off x="0" y="2007783"/>
          <a:ext cx="6535224" cy="17748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err="1" smtClean="0">
              <a:solidFill>
                <a:schemeClr val="bg1"/>
              </a:solidFill>
              <a:latin typeface="Isidora Sans" pitchFamily="2" charset="77"/>
            </a:rPr>
            <a:t>Anketa</a:t>
          </a:r>
          <a:r>
            <a:rPr lang="en-US" sz="4100" kern="1200" dirty="0" smtClean="0">
              <a:solidFill>
                <a:schemeClr val="bg1"/>
              </a:solidFill>
              <a:latin typeface="Isidora Sans" pitchFamily="2" charset="77"/>
            </a:rPr>
            <a:t> </a:t>
          </a:r>
          <a:r>
            <a:rPr lang="en-US" sz="4100" kern="1200" dirty="0" err="1" smtClean="0">
              <a:solidFill>
                <a:schemeClr val="bg1"/>
              </a:solidFill>
              <a:latin typeface="Isidora Sans" pitchFamily="2" charset="77"/>
            </a:rPr>
            <a:t>provedena</a:t>
          </a:r>
          <a:r>
            <a:rPr lang="en-US" sz="4100" kern="1200" dirty="0" smtClean="0">
              <a:solidFill>
                <a:schemeClr val="bg1"/>
              </a:solidFill>
              <a:latin typeface="Isidora Sans" pitchFamily="2" charset="77"/>
            </a:rPr>
            <a:t> </a:t>
          </a:r>
          <a:r>
            <a:rPr lang="en-US" sz="4100" kern="1200" dirty="0" err="1" smtClean="0">
              <a:solidFill>
                <a:schemeClr val="bg1"/>
              </a:solidFill>
              <a:latin typeface="Isidora Sans" pitchFamily="2" charset="77"/>
            </a:rPr>
            <a:t>kod</a:t>
          </a:r>
          <a:r>
            <a:rPr lang="en-US" sz="4100" kern="1200" dirty="0" smtClean="0">
              <a:solidFill>
                <a:schemeClr val="bg1"/>
              </a:solidFill>
              <a:latin typeface="Isidora Sans" pitchFamily="2" charset="77"/>
            </a:rPr>
            <a:t> </a:t>
          </a:r>
          <a:r>
            <a:rPr lang="en-US" sz="4100" kern="1200" dirty="0" err="1" smtClean="0">
              <a:solidFill>
                <a:schemeClr val="bg1"/>
              </a:solidFill>
              <a:latin typeface="Isidora Sans" pitchFamily="2" charset="77"/>
            </a:rPr>
            <a:t>pratitelja</a:t>
          </a:r>
          <a:r>
            <a:rPr lang="en-US" sz="4100" kern="1200" dirty="0" smtClean="0">
              <a:solidFill>
                <a:schemeClr val="bg1"/>
              </a:solidFill>
              <a:latin typeface="Isidora Sans" pitchFamily="2" charset="77"/>
            </a:rPr>
            <a:t> </a:t>
          </a:r>
          <a:r>
            <a:rPr lang="en-US" sz="4100" kern="1200" dirty="0" err="1" smtClean="0">
              <a:solidFill>
                <a:schemeClr val="bg1"/>
              </a:solidFill>
              <a:latin typeface="Isidora Sans" pitchFamily="2" charset="77"/>
            </a:rPr>
            <a:t>profila</a:t>
          </a:r>
          <a:endParaRPr lang="en-US" sz="4100" kern="1200" noProof="1">
            <a:solidFill>
              <a:schemeClr val="bg1"/>
            </a:solidFill>
          </a:endParaRPr>
        </a:p>
      </dsp:txBody>
      <dsp:txXfrm>
        <a:off x="0" y="2007783"/>
        <a:ext cx="6535224" cy="1774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DF1792-33CA-694F-8F83-C93C49C6C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80A193D-98BD-AE48-A792-A5E45CA3F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6120E3-CD93-9341-B853-06D5EC5869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pPr/>
              <a:t>04-Sep-22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0BE444-3930-164F-9D74-19F1A9531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A6D9D6-D3A9-8C4E-842D-3012CADA5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ED2CA91-F26A-DB45-8EE4-01B1CF8209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215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DF1792-33CA-694F-8F83-C93C49C6C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80A193D-98BD-AE48-A792-A5E45CA3F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6120E3-CD93-9341-B853-06D5EC5869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pPr/>
              <a:t>04-Sep-22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0BE444-3930-164F-9D74-19F1A9531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A6D9D6-D3A9-8C4E-842D-3012CADA5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ED2CA91-F26A-DB45-8EE4-01B1CF8209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0673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1B3DB7-8C3C-214B-80E6-197737337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24DAB0-3626-D04C-B301-7383C2D03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24B457F-893E-A948-869F-A528ED91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pPr/>
              <a:t>04-Sep-22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3BC5CCD-6022-9E4B-839C-7D98EBF6C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E70AD5C-9CCE-5D45-9017-3407EAC7B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DB048DC-E54B-A243-B027-5A04C1BC69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912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FD0BA3-8F79-5F42-B4CF-91F22C69E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69723F8-1515-ED46-A721-549EC8837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7D453E-FE55-3E43-809E-47817C665A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1922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C0FE6C-7A22-964D-A9FD-31914B974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DFF1C5A-242D-0F41-8823-B855ED59F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DFD86BE-C634-3546-9B20-902CA9BE3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2343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C26DB1-6C02-4B48-B10B-63D2299FC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116AF3C-5940-554A-BB8C-FBAFF04D0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D487974-57A0-0B49-94C9-036CF31851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0157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2179DB-40D9-7B42-8B81-F7DB24E4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D609486-5665-4C46-A6D6-1EFC51822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7FFD1A1-97E0-164B-BFF5-E030DF61F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2EB3BEF-E482-CC46-A18B-DACB65C417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120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FBB731-0FFB-F942-8BD0-1797CE1A1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5C758A8-1805-B546-9E84-ECA937516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BFECE91-14DD-B445-84E8-7D69E5BF4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513B049-1131-684B-880C-B143CFC10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96791A1-2A1F-6D44-9408-537440B3D2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842669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D84AB8-215A-1142-89F2-1A733DC4C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280616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83875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0820C2-267D-6E41-AD5B-78EE88751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0720DE-DAC2-4343-B159-F4F378669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5CBC14E-AF7B-7E4A-8A0D-570A17CE38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1162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83E122-192E-8743-B2A6-BAB6CC40A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16EEB28-63E7-4C4E-85D1-444B9B2779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E62BC2F-BE89-894F-BB50-57F388BFB4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71317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5D39A6-A129-144C-B729-FF420C54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30D8F4B-EA31-B440-A0C7-93107D0DE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768018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96AF985-1160-BC47-A29B-82E899BCFD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D5E9BFB-3178-7042-8B64-048E43E0C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01796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DF1792-33CA-694F-8F83-C93C49C6C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80A193D-98BD-AE48-A792-A5E45CA3F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6120E3-CD93-9341-B853-06D5EC5869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pPr/>
              <a:t>04-Sep-22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0BE444-3930-164F-9D74-19F1A9531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A6D9D6-D3A9-8C4E-842D-3012CADA5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BE9ABF2-253A-2440-B288-9DEEE11E37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7460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6E1BEE-683E-6D4E-BD05-0083248C4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317B74E-269D-DF4D-963D-B76D2531D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7C0B424-C0B4-054E-B8AA-13FFE2F531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pPr/>
              <a:t>04-Sep-22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AEF0139-F16E-E24D-BC1F-0CE01E006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F5E166-9175-CA4C-8AD8-42BBE30E7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916953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E90160-06F8-3E43-B240-4062FB865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AEE607-AEE4-284B-8657-845DEBEBF2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12F7D59-D297-9A44-B11B-E3EA88303C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D13153E-8D26-6F41-8E05-6F9A9E4EF3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pPr/>
              <a:t>04-Sep-22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A2733E-9A2A-C546-9FFA-D5F9F421C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F20B049-C4F7-844E-A33A-EA39C9EB6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6772274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F64DE8-12E3-4A4E-9E4D-4D76983A4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855A5C-22F5-1A40-AE0A-BBCC41451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C2E5E59-B32E-AC48-A481-90F2A4F03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E64483D-DA10-4E43-BA84-50ADC8787F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87D54D7-122F-3642-9FFB-AC0A099E70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D8E61F1-C233-984F-92D3-2A1C9ADF19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pPr/>
              <a:t>04-Sep-22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49CDF0B-64E0-7E46-A1D3-8B3A7756C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188E1D7-68A9-FD4C-B7F1-FB0B4FE4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8565434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558F8C-D2D2-414D-892D-BDA8DC6A0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B1855B6-348C-CD42-A976-94F2F41FAB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pPr/>
              <a:t>04-Sep-22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A72EBDE-EAC4-BA4B-AAD0-FC4A1405D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3F6CFF9-F5E8-DA4B-8924-C41B93FAD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6127108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15E71F5-D4D5-5048-A1D3-29CD9A242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pPr/>
              <a:t>04-Sep-22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DD41A31-121E-F449-A876-4CE352ABE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FA9D5D0-623A-1547-8F97-F0B588041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2977008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992503-8FDA-F74B-9686-3A8243A32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3476E7-05AD-2D4F-A17A-56C8861BA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A9F862B-D21E-7A4A-AD1E-3FAC2F23F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842BFC1-FF1E-5B46-A2A1-E3275C21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pPr/>
              <a:t>04-Sep-22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612AC7-143D-EC40-A983-7C76B7C4D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DE5DEDB-8DF3-F242-A654-ADC7D3186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22450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768991-EE4A-DE4F-B3E7-48A8B58F0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148CC2B-51D4-C140-84F6-3DE068178C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30E4D75-785A-6048-A733-155B4852D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EC8954-9B7B-8F47-B489-7FFA82BFD9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pPr/>
              <a:t>04-Sep-22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7F4BFA1-1C0C-9347-A1F9-2216B71A1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5767842-BEC7-2D4C-A6CC-77770AF9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8077928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5127A9-FD9E-9A49-B33C-A940C82EC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2F96674-64E2-0540-BA59-0B6FD1705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5469F4-11BD-F540-B14B-EC15FDABDF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pPr/>
              <a:t>04-Sep-22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F16108-6064-2F42-A00B-FD2091022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A171E5-3F40-424B-8161-57C6F04E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869064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E77C3FC-C997-4840-B72C-EAE18150F1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2AD5893-E9A5-034B-9448-8FAB3559B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60AF02-4A7C-6D41-B574-B4E95C9B0A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pPr/>
              <a:t>04-Sep-22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EC203F9-ED61-FA47-8188-BDEE655A0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5DBEC39-DB42-ED47-9375-28414D585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49727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DE45653-9392-7C4D-AAC8-8660D3975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xmlns="" id="{01E9A560-C125-1641-99C2-EC12E9F94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07530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50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51" r:id="rId16"/>
    <p:sldLayoutId id="2147483652" r:id="rId17"/>
    <p:sldLayoutId id="2147483653" r:id="rId18"/>
    <p:sldLayoutId id="2147483654" r:id="rId19"/>
    <p:sldLayoutId id="2147483655" r:id="rId20"/>
    <p:sldLayoutId id="2147483656" r:id="rId21"/>
    <p:sldLayoutId id="2147483657" r:id="rId22"/>
    <p:sldLayoutId id="2147483658" r:id="rId23"/>
    <p:sldLayoutId id="2147483659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3.xml"/><Relationship Id="rId1" Type="http://schemas.openxmlformats.org/officeDocument/2006/relationships/video" Target="file:///C:\Users\danijel\Downloads\Snapinsta_10000000_416275253293795_3051041134726798979_n.mp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3.xml"/><Relationship Id="rId1" Type="http://schemas.openxmlformats.org/officeDocument/2006/relationships/video" Target="file:///C:\Users\danijel\Downloads\Snapinsta_40869911_354549840207050_8796484210610194980_n.mp4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87C6EEEC-8B73-4349-8316-37F294A7A9DD}"/>
              </a:ext>
            </a:extLst>
          </p:cNvPr>
          <p:cNvSpPr txBox="1">
            <a:spLocks/>
          </p:cNvSpPr>
          <p:nvPr/>
        </p:nvSpPr>
        <p:spPr>
          <a:xfrm>
            <a:off x="5345724" y="2558265"/>
            <a:ext cx="5832560" cy="275347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1" dirty="0" smtClean="0">
                <a:solidFill>
                  <a:srgbClr val="B06CAA"/>
                </a:solidFill>
                <a:latin typeface="Isidora Sans Bold" pitchFamily="2" charset="77"/>
              </a:rPr>
              <a:t>FARMACIJA I DRUŠTVENE MREŽE: KOHEZIJA U SVIJETU LAŽNIH INFORMACIJA</a:t>
            </a:r>
          </a:p>
          <a:p>
            <a:pPr algn="l"/>
            <a:r>
              <a:rPr lang="en-GB" sz="2400" b="1" dirty="0">
                <a:solidFill>
                  <a:schemeClr val="bg1">
                    <a:lumMod val="50000"/>
                  </a:schemeClr>
                </a:solidFill>
                <a:latin typeface="Isidora Sans Bold" pitchFamily="2" charset="77"/>
              </a:rPr>
              <a:t/>
            </a:r>
            <a:br>
              <a:rPr lang="en-GB" sz="2400" b="1" dirty="0">
                <a:solidFill>
                  <a:schemeClr val="bg1">
                    <a:lumMod val="50000"/>
                  </a:schemeClr>
                </a:solidFill>
                <a:latin typeface="Isidora Sans Bold" pitchFamily="2" charset="77"/>
              </a:rPr>
            </a:br>
            <a:r>
              <a:rPr lang="en-GB" sz="2400" dirty="0" err="1" smtClean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>Bojana</a:t>
            </a: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> </a:t>
            </a:r>
            <a:r>
              <a:rPr lang="en-GB" sz="2400" dirty="0" err="1" smtClean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>Janjanin</a:t>
            </a: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>, mag. pharm.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/>
            </a:r>
            <a:br>
              <a:rPr lang="en-GB" sz="20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</a:br>
            <a:r>
              <a:rPr lang="en-GB" sz="20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/>
            </a:r>
            <a:br>
              <a:rPr lang="en-GB" sz="20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</a:br>
            <a:r>
              <a:rPr lang="en-GB" sz="20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/>
            </a:r>
            <a:br>
              <a:rPr lang="en-GB" sz="20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</a:br>
            <a:r>
              <a:rPr lang="en-GB" sz="16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>U </a:t>
            </a:r>
            <a:r>
              <a:rPr lang="en-GB" sz="1600" dirty="0" err="1" smtClean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>Zadru</a:t>
            </a:r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>, 9/2022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13198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A2EB1D4-3BE5-AD45-8B9A-9956EA53216D}"/>
              </a:ext>
            </a:extLst>
          </p:cNvPr>
          <p:cNvSpPr txBox="1"/>
          <p:nvPr/>
        </p:nvSpPr>
        <p:spPr>
          <a:xfrm>
            <a:off x="1110557" y="492369"/>
            <a:ext cx="4614203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 smtClean="0">
                <a:solidFill>
                  <a:schemeClr val="bg1"/>
                </a:solidFill>
                <a:latin typeface="Isidora Sans Bold" pitchFamily="2" charset="77"/>
              </a:rPr>
              <a:t>INSTAGRAM</a:t>
            </a:r>
          </a:p>
          <a:p>
            <a:endParaRPr lang="en-US" sz="3000" b="1" dirty="0" smtClean="0">
              <a:solidFill>
                <a:schemeClr val="bg1"/>
              </a:solidFill>
              <a:latin typeface="Isidora Sans Bold" pitchFamily="2" charset="77"/>
            </a:endParaRPr>
          </a:p>
          <a:p>
            <a:r>
              <a:rPr lang="en-US" sz="3000" b="1" dirty="0" err="1" smtClean="0">
                <a:solidFill>
                  <a:schemeClr val="bg1"/>
                </a:solidFill>
                <a:latin typeface="Isidora Sans Bold" pitchFamily="2" charset="77"/>
              </a:rPr>
              <a:t>Influenseri</a:t>
            </a:r>
            <a:r>
              <a:rPr lang="en-US" sz="3000" b="1" dirty="0" smtClean="0">
                <a:solidFill>
                  <a:schemeClr val="bg1"/>
                </a:solidFill>
                <a:latin typeface="Isidora Sans Bold" pitchFamily="2" charset="77"/>
              </a:rPr>
              <a:t>, </a:t>
            </a:r>
            <a:r>
              <a:rPr lang="en-US" sz="3000" b="1" dirty="0" err="1" smtClean="0">
                <a:solidFill>
                  <a:schemeClr val="bg1"/>
                </a:solidFill>
                <a:latin typeface="Isidora Sans Bold" pitchFamily="2" charset="77"/>
              </a:rPr>
              <a:t>hrana</a:t>
            </a:r>
            <a:r>
              <a:rPr lang="en-US" sz="3000" b="1" dirty="0" smtClean="0">
                <a:solidFill>
                  <a:schemeClr val="bg1"/>
                </a:solidFill>
                <a:latin typeface="Isidora Sans Bold" pitchFamily="2" charset="77"/>
              </a:rPr>
              <a:t>, </a:t>
            </a:r>
            <a:r>
              <a:rPr lang="en-US" sz="3000" b="1" dirty="0" err="1" smtClean="0">
                <a:solidFill>
                  <a:schemeClr val="bg1"/>
                </a:solidFill>
                <a:latin typeface="Isidora Sans Bold" pitchFamily="2" charset="77"/>
              </a:rPr>
              <a:t>putovanja</a:t>
            </a:r>
            <a:r>
              <a:rPr lang="en-US" sz="3000" b="1" dirty="0" smtClean="0">
                <a:solidFill>
                  <a:schemeClr val="bg1"/>
                </a:solidFill>
                <a:latin typeface="Isidora Sans Bold" pitchFamily="2" charset="77"/>
              </a:rPr>
              <a:t>, </a:t>
            </a:r>
            <a:r>
              <a:rPr lang="en-US" sz="3000" b="1" dirty="0" err="1" smtClean="0">
                <a:solidFill>
                  <a:schemeClr val="bg1"/>
                </a:solidFill>
                <a:latin typeface="Isidora Sans Bold" pitchFamily="2" charset="77"/>
              </a:rPr>
              <a:t>reklame</a:t>
            </a:r>
            <a:r>
              <a:rPr lang="en-US" sz="3000" b="1" dirty="0" smtClean="0">
                <a:solidFill>
                  <a:schemeClr val="bg1"/>
                </a:solidFill>
                <a:latin typeface="Isidora Sans Bold" pitchFamily="2" charset="77"/>
              </a:rPr>
              <a:t>, </a:t>
            </a:r>
            <a:r>
              <a:rPr lang="en-US" sz="3000" b="1" dirty="0" err="1" smtClean="0">
                <a:solidFill>
                  <a:schemeClr val="bg1"/>
                </a:solidFill>
                <a:latin typeface="Isidora Sans Bold" pitchFamily="2" charset="77"/>
              </a:rPr>
              <a:t>trendovi</a:t>
            </a:r>
            <a:r>
              <a:rPr lang="en-US" sz="3000" b="1" dirty="0" smtClean="0">
                <a:solidFill>
                  <a:schemeClr val="bg1"/>
                </a:solidFill>
                <a:latin typeface="Isidora Sans Bold" pitchFamily="2" charset="77"/>
              </a:rPr>
              <a:t>….</a:t>
            </a:r>
          </a:p>
          <a:p>
            <a:endParaRPr lang="en-US" sz="3000" b="1" dirty="0" smtClean="0">
              <a:solidFill>
                <a:schemeClr val="bg1"/>
              </a:solidFill>
              <a:latin typeface="Isidora Sans Bold" pitchFamily="2" charset="77"/>
            </a:endParaRPr>
          </a:p>
          <a:p>
            <a:r>
              <a:rPr lang="en-US" sz="3000" b="1" dirty="0" err="1" smtClean="0">
                <a:solidFill>
                  <a:schemeClr val="bg1"/>
                </a:solidFill>
                <a:latin typeface="Isidora Sans Bold" pitchFamily="2" charset="77"/>
              </a:rPr>
              <a:t>Edukacija</a:t>
            </a:r>
            <a:r>
              <a:rPr lang="en-US" sz="3000" b="1" dirty="0" smtClean="0">
                <a:solidFill>
                  <a:schemeClr val="bg1"/>
                </a:solidFill>
                <a:latin typeface="Isidora Sans Bold" pitchFamily="2" charset="77"/>
              </a:rPr>
              <a:t>, </a:t>
            </a:r>
            <a:r>
              <a:rPr lang="en-US" sz="3000" b="1" dirty="0" err="1" smtClean="0">
                <a:solidFill>
                  <a:schemeClr val="bg1"/>
                </a:solidFill>
                <a:latin typeface="Isidora Sans Bold" pitchFamily="2" charset="77"/>
              </a:rPr>
              <a:t>farmacija</a:t>
            </a:r>
            <a:r>
              <a:rPr lang="en-US" sz="3000" b="1" dirty="0" smtClean="0">
                <a:solidFill>
                  <a:schemeClr val="bg1"/>
                </a:solidFill>
                <a:latin typeface="Isidora Sans Bold" pitchFamily="2" charset="77"/>
              </a:rPr>
              <a:t>, </a:t>
            </a:r>
            <a:r>
              <a:rPr lang="en-US" sz="3000" b="1" dirty="0" err="1" smtClean="0">
                <a:solidFill>
                  <a:schemeClr val="bg1"/>
                </a:solidFill>
                <a:latin typeface="Isidora Sans Bold" pitchFamily="2" charset="77"/>
              </a:rPr>
              <a:t>ljekarna</a:t>
            </a:r>
            <a:r>
              <a:rPr lang="en-US" sz="3000" b="1" dirty="0" smtClean="0">
                <a:solidFill>
                  <a:schemeClr val="bg1"/>
                </a:solidFill>
                <a:latin typeface="Isidora Sans Bold" pitchFamily="2" charset="77"/>
              </a:rPr>
              <a:t>…? </a:t>
            </a:r>
            <a:endParaRPr lang="x-none" sz="3000" b="1" dirty="0">
              <a:solidFill>
                <a:schemeClr val="bg1"/>
              </a:solidFill>
              <a:latin typeface="Isidora Sans Bold" pitchFamily="2" charset="77"/>
            </a:endParaRPr>
          </a:p>
          <a:p>
            <a:endParaRPr lang="x-none" dirty="0">
              <a:solidFill>
                <a:schemeClr val="bg1"/>
              </a:solidFill>
              <a:latin typeface="Isidora Sans" pitchFamily="2" charset="77"/>
            </a:endParaRPr>
          </a:p>
          <a:p>
            <a:endParaRPr lang="x-non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E50C330-F292-EA48-A01A-C8E6E9E9E8DF}"/>
              </a:ext>
            </a:extLst>
          </p:cNvPr>
          <p:cNvSpPr txBox="1"/>
          <p:nvPr/>
        </p:nvSpPr>
        <p:spPr>
          <a:xfrm>
            <a:off x="6284361" y="1917177"/>
            <a:ext cx="6097712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x-none" sz="2400" b="1" smtClean="0">
                <a:solidFill>
                  <a:schemeClr val="bg1"/>
                </a:solidFill>
                <a:latin typeface="Isidora Sans Bold" pitchFamily="2" charset="77"/>
              </a:rPr>
              <a:t>SADRŽAJ</a:t>
            </a:r>
            <a:endParaRPr lang="en-US" sz="2400" b="1" dirty="0" smtClean="0">
              <a:solidFill>
                <a:schemeClr val="bg1"/>
              </a:solidFill>
              <a:latin typeface="Isidora Sans Bold" pitchFamily="2" charset="77"/>
            </a:endParaRPr>
          </a:p>
          <a:p>
            <a:endParaRPr lang="en-US" sz="2400" b="1" dirty="0" smtClean="0">
              <a:solidFill>
                <a:schemeClr val="bg1"/>
              </a:solidFill>
              <a:latin typeface="Isidora Sans Bold" pitchFamily="2" charset="77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chemeClr val="bg1"/>
                </a:solidFill>
                <a:latin typeface="Isidora Sans Bold" pitchFamily="2" charset="77"/>
              </a:rPr>
              <a:t>Stvaranje</a:t>
            </a:r>
            <a:r>
              <a:rPr lang="en-US" sz="2400" b="1" dirty="0" smtClean="0">
                <a:solidFill>
                  <a:schemeClr val="bg1"/>
                </a:solidFill>
                <a:latin typeface="Isidora Sans Bold" pitchFamily="2" charset="77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Isidora Sans Bold" pitchFamily="2" charset="77"/>
              </a:rPr>
              <a:t>edukativnog</a:t>
            </a:r>
            <a:r>
              <a:rPr lang="en-US" sz="2400" b="1" dirty="0" smtClean="0">
                <a:solidFill>
                  <a:schemeClr val="bg1"/>
                </a:solidFill>
                <a:latin typeface="Isidora Sans Bold" pitchFamily="2" charset="77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Isidora Sans Bold" pitchFamily="2" charset="77"/>
              </a:rPr>
              <a:t>profila</a:t>
            </a:r>
            <a:endParaRPr lang="en-US" sz="2400" b="1" dirty="0" smtClean="0">
              <a:solidFill>
                <a:schemeClr val="bg1"/>
              </a:solidFill>
              <a:latin typeface="Isidora Sans Bold" pitchFamily="2" charset="77"/>
            </a:endParaRP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solidFill>
                <a:schemeClr val="bg1"/>
              </a:solidFill>
              <a:latin typeface="Isidora Sans Bold" pitchFamily="2" charset="77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chemeClr val="bg1"/>
                </a:solidFill>
                <a:latin typeface="Isidora Sans Bold" pitchFamily="2" charset="77"/>
              </a:rPr>
              <a:t>Kako</a:t>
            </a:r>
            <a:r>
              <a:rPr lang="en-US" sz="2400" b="1" dirty="0" smtClean="0">
                <a:solidFill>
                  <a:schemeClr val="bg1"/>
                </a:solidFill>
                <a:latin typeface="Isidora Sans Bold" pitchFamily="2" charset="77"/>
              </a:rPr>
              <a:t> to </a:t>
            </a:r>
            <a:r>
              <a:rPr lang="en-US" sz="2400" b="1" dirty="0" err="1" smtClean="0">
                <a:solidFill>
                  <a:schemeClr val="bg1"/>
                </a:solidFill>
                <a:latin typeface="Isidora Sans Bold" pitchFamily="2" charset="77"/>
              </a:rPr>
              <a:t>danas</a:t>
            </a:r>
            <a:r>
              <a:rPr lang="en-US" sz="2400" b="1" dirty="0" smtClean="0">
                <a:solidFill>
                  <a:schemeClr val="bg1"/>
                </a:solidFill>
                <a:latin typeface="Isidora Sans Bold" pitchFamily="2" charset="77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Isidora Sans Bold" pitchFamily="2" charset="77"/>
              </a:rPr>
              <a:t>izgleda</a:t>
            </a:r>
            <a:endParaRPr lang="en-US" sz="2400" b="1" dirty="0" smtClean="0">
              <a:solidFill>
                <a:schemeClr val="bg1"/>
              </a:solidFill>
              <a:latin typeface="Isidora Sans Bold" pitchFamily="2" charset="77"/>
            </a:endParaRP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solidFill>
                <a:schemeClr val="bg1"/>
              </a:solidFill>
              <a:latin typeface="Isidora Sans Bold" pitchFamily="2" charset="77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chemeClr val="bg1"/>
                </a:solidFill>
                <a:latin typeface="Isidora Sans Bold" pitchFamily="2" charset="77"/>
              </a:rPr>
              <a:t>Rezultati</a:t>
            </a:r>
            <a:endParaRPr lang="en-US" sz="2400" b="1" dirty="0" smtClean="0">
              <a:solidFill>
                <a:schemeClr val="bg1"/>
              </a:solidFill>
              <a:latin typeface="Isidora Sans Bold" pitchFamily="2" charset="77"/>
            </a:endParaRP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solidFill>
                <a:schemeClr val="bg1"/>
              </a:solidFill>
              <a:latin typeface="Isidora Sans Bold" pitchFamily="2" charset="77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chemeClr val="bg1"/>
                </a:solidFill>
                <a:latin typeface="Isidora Sans Bold" pitchFamily="2" charset="77"/>
              </a:rPr>
              <a:t>Budućnost</a:t>
            </a:r>
            <a:r>
              <a:rPr lang="en-US" sz="2400" b="1" dirty="0" smtClean="0">
                <a:solidFill>
                  <a:schemeClr val="bg1"/>
                </a:solidFill>
                <a:latin typeface="Isidora Sans Bold" pitchFamily="2" charset="77"/>
              </a:rPr>
              <a:t>?</a:t>
            </a:r>
            <a:endParaRPr lang="x-none" sz="2400" b="1" dirty="0">
              <a:solidFill>
                <a:schemeClr val="bg1"/>
              </a:solidFill>
              <a:latin typeface="Isidora Sans Bold" pitchFamily="2" charset="77"/>
            </a:endParaRPr>
          </a:p>
          <a:p>
            <a:endParaRPr lang="en-US" sz="2400" dirty="0" smtClean="0">
              <a:solidFill>
                <a:schemeClr val="bg1"/>
              </a:solidFill>
              <a:latin typeface="Isidora Sans Medium It" pitchFamily="2" charset="77"/>
            </a:endParaRPr>
          </a:p>
          <a:p>
            <a:pPr>
              <a:buFont typeface="Arial" pitchFamily="34" charset="0"/>
              <a:buChar char="•"/>
            </a:pPr>
            <a:endParaRPr lang="x-none" dirty="0">
              <a:solidFill>
                <a:schemeClr val="bg1"/>
              </a:solidFill>
              <a:latin typeface="Isidora Sans Medium It" pitchFamily="2" charset="77"/>
            </a:endParaRPr>
          </a:p>
          <a:p>
            <a:endParaRPr lang="x-none" dirty="0">
              <a:solidFill>
                <a:schemeClr val="bg1"/>
              </a:solidFill>
              <a:latin typeface="Isidora Sans Medium It" pitchFamily="2" charset="77"/>
            </a:endParaRPr>
          </a:p>
          <a:p>
            <a:endParaRPr lang="x-none" dirty="0">
              <a:solidFill>
                <a:schemeClr val="bg1"/>
              </a:solidFill>
              <a:latin typeface="Isidora Sans Medium It" pitchFamily="2" charset="77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8B8A08A1-D7E3-214D-B3B3-57D0A9348842}"/>
              </a:ext>
            </a:extLst>
          </p:cNvPr>
          <p:cNvCxnSpPr>
            <a:cxnSpLocks/>
          </p:cNvCxnSpPr>
          <p:nvPr/>
        </p:nvCxnSpPr>
        <p:spPr>
          <a:xfrm>
            <a:off x="5907640" y="1500027"/>
            <a:ext cx="0" cy="4664467"/>
          </a:xfrm>
          <a:prstGeom prst="line">
            <a:avLst/>
          </a:prstGeom>
          <a:ln w="28575">
            <a:solidFill>
              <a:srgbClr val="B06C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1802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ZAŠTO UOPĆE INSTAGRAM?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Zdravstvena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nepismenost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pacijenata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  <a:p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Edukativna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uloga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farmaceuta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  <a:p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Društvene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mreže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mogućnost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edukacije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putem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njih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  <a:p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Nastanak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profila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Bo_ljekarna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prije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2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godine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KAKO TO IZGLEDA?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Glavna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poveznica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mojim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objavama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jest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jednostavnim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rječnikom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široj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publici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približiti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farmaciju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  <a:p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Krenulo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je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serijom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objava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o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antibioticima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antimikrobnoj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rezistenciji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, a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nastavilo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je s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objavama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različitite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tematike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iz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polja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farmacije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.</a:t>
            </a: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  <a:p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Objave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su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tekstualne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,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podsjećaju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power point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prezentacije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, a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možemo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ih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grupirati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u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više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tematskih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grupa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.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Primjer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jedne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tekstualne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objave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Kako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ibuprofen </a:t>
            </a:r>
          </a:p>
          <a:p>
            <a:pPr>
              <a:buNone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 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zna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boli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li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me </a:t>
            </a:r>
          </a:p>
          <a:p>
            <a:pPr>
              <a:buNone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 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glava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ili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noga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?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  <p:pic>
        <p:nvPicPr>
          <p:cNvPr id="4" name="Picture 3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976" y="1806085"/>
            <a:ext cx="4290916" cy="4693189"/>
          </a:xfrm>
          <a:prstGeom prst="rect">
            <a:avLst/>
          </a:prstGeom>
        </p:spPr>
      </p:pic>
      <p:pic>
        <p:nvPicPr>
          <p:cNvPr id="5" name="Picture 4" descr="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976" y="1073530"/>
            <a:ext cx="4459728" cy="56015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44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4975" y="1073530"/>
            <a:ext cx="4502816" cy="56015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444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975" y="1073529"/>
            <a:ext cx="4502816" cy="56257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4444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4975" y="1073529"/>
            <a:ext cx="4502815" cy="56339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44444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4976" y="1073529"/>
            <a:ext cx="4504994" cy="56339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 descr="4444444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4975" y="1073530"/>
            <a:ext cx="4504995" cy="56584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Objave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koje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uče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širu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publiku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farmaceutskim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pojmovima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4" name="Content Placeholder 3" descr="image-removebg-preview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7108" y="1325563"/>
            <a:ext cx="2762250" cy="2743200"/>
          </a:xfrm>
        </p:spPr>
      </p:pic>
      <p:pic>
        <p:nvPicPr>
          <p:cNvPr id="5" name="Picture 4" descr="image-removebg-preview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541" y="992921"/>
            <a:ext cx="2705100" cy="2695575"/>
          </a:xfrm>
          <a:prstGeom prst="rect">
            <a:avLst/>
          </a:prstGeom>
        </p:spPr>
      </p:pic>
      <p:pic>
        <p:nvPicPr>
          <p:cNvPr id="6" name="Picture 5" descr="image-removebg-preview (2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0038" y="1306513"/>
            <a:ext cx="2686050" cy="2714625"/>
          </a:xfrm>
          <a:prstGeom prst="rect">
            <a:avLst/>
          </a:prstGeom>
        </p:spPr>
      </p:pic>
      <p:pic>
        <p:nvPicPr>
          <p:cNvPr id="7" name="Picture 6" descr="image-removebg-preview (3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3513" y="4021138"/>
            <a:ext cx="2676525" cy="2695575"/>
          </a:xfrm>
          <a:prstGeom prst="rect">
            <a:avLst/>
          </a:prstGeom>
        </p:spPr>
      </p:pic>
      <p:pic>
        <p:nvPicPr>
          <p:cNvPr id="8" name="Picture 7" descr="image-removebg-preview (4)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7220" y="4068763"/>
            <a:ext cx="28194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Objave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koje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uče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širu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publiku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pravilnom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korištenju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lijekova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4" name="Content Placeholder 3" descr="image-removebg-preview (5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7767" y="1325563"/>
            <a:ext cx="2676525" cy="2686050"/>
          </a:xfrm>
        </p:spPr>
      </p:pic>
      <p:pic>
        <p:nvPicPr>
          <p:cNvPr id="5" name="Picture 4" descr="image-removebg-preview (6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8225" y="1325563"/>
            <a:ext cx="2695575" cy="2733675"/>
          </a:xfrm>
          <a:prstGeom prst="rect">
            <a:avLst/>
          </a:prstGeom>
        </p:spPr>
      </p:pic>
      <p:pic>
        <p:nvPicPr>
          <p:cNvPr id="6" name="Picture 5" descr="image-removebg-preview (7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8222" y="2682875"/>
            <a:ext cx="2647950" cy="2752725"/>
          </a:xfrm>
          <a:prstGeom prst="rect">
            <a:avLst/>
          </a:prstGeom>
        </p:spPr>
      </p:pic>
      <p:pic>
        <p:nvPicPr>
          <p:cNvPr id="7" name="Picture 6" descr="image-removebg-preview (8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0352" y="1068388"/>
            <a:ext cx="2771775" cy="2943225"/>
          </a:xfrm>
          <a:prstGeom prst="rect">
            <a:avLst/>
          </a:prstGeom>
        </p:spPr>
      </p:pic>
      <p:pic>
        <p:nvPicPr>
          <p:cNvPr id="8" name="Picture 7" descr="image-removebg-preview (9)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8614" y="3817620"/>
            <a:ext cx="286702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Javnozdravstvene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teme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4" name="Content Placeholder 3" descr="image-removebg-preview (10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330" y="1325563"/>
            <a:ext cx="2705100" cy="2686050"/>
          </a:xfrm>
        </p:spPr>
      </p:pic>
      <p:pic>
        <p:nvPicPr>
          <p:cNvPr id="5" name="Picture 4" descr="image-removebg-preview (1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170" y="2578100"/>
            <a:ext cx="2771775" cy="2867025"/>
          </a:xfrm>
          <a:prstGeom prst="rect">
            <a:avLst/>
          </a:prstGeom>
        </p:spPr>
      </p:pic>
      <p:pic>
        <p:nvPicPr>
          <p:cNvPr id="6" name="Picture 5" descr="image-removebg-preview (12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2315" y="1144588"/>
            <a:ext cx="2819400" cy="2867025"/>
          </a:xfrm>
          <a:prstGeom prst="rect">
            <a:avLst/>
          </a:prstGeom>
        </p:spPr>
      </p:pic>
      <p:pic>
        <p:nvPicPr>
          <p:cNvPr id="7" name="Picture 6" descr="image-removebg-preview (13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4767" y="3682219"/>
            <a:ext cx="276225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Zanimljivosti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iz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svijeta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farmacije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4" name="Content Placeholder 3" descr="image-removebg-preview (14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77938"/>
            <a:ext cx="2771775" cy="2809875"/>
          </a:xfrm>
        </p:spPr>
      </p:pic>
      <p:pic>
        <p:nvPicPr>
          <p:cNvPr id="5" name="Picture 4" descr="image-removebg-preview (15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01" y="2754313"/>
            <a:ext cx="2695575" cy="2762250"/>
          </a:xfrm>
          <a:prstGeom prst="rect">
            <a:avLst/>
          </a:prstGeom>
        </p:spPr>
      </p:pic>
      <p:pic>
        <p:nvPicPr>
          <p:cNvPr id="6" name="Picture 5" descr="image-removebg-preview (16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876" y="1325563"/>
            <a:ext cx="2705100" cy="2762250"/>
          </a:xfrm>
          <a:prstGeom prst="rect">
            <a:avLst/>
          </a:prstGeom>
        </p:spPr>
      </p:pic>
      <p:pic>
        <p:nvPicPr>
          <p:cNvPr id="7" name="Picture 6" descr="image-removebg-preview (17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8353" y="3599424"/>
            <a:ext cx="279082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Promicanje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farmacije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1348"/>
            <a:ext cx="10515600" cy="4351338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Svjetski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dan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farmaceuta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2021.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  <a:sym typeface="Wingdings" pitchFamily="2" charset="2"/>
              </a:rPr>
              <a:t>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  <a:sym typeface="Wingdings" pitchFamily="2" charset="2"/>
              </a:rPr>
              <a:t>tjedan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  <a:sym typeface="Wingdings" pitchFamily="2" charset="2"/>
              </a:rPr>
              <a:t>farmaceuta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  <a:sym typeface="Wingdings" pitchFamily="2" charset="2"/>
              </a:rPr>
              <a:t>na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  <a:sym typeface="Wingdings" pitchFamily="2" charset="2"/>
              </a:rPr>
              <a:t>bo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  <a:sym typeface="Wingdings" pitchFamily="2" charset="2"/>
              </a:rPr>
              <a:t>_ljekarna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64813" y="1660867"/>
            <a:ext cx="3981450" cy="4972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4813" y="1660867"/>
            <a:ext cx="3962400" cy="495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2913" y="1660867"/>
            <a:ext cx="3924300" cy="4943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2913" y="1660867"/>
            <a:ext cx="3943350" cy="4933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3863" y="1670392"/>
            <a:ext cx="3943350" cy="4933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12438" y="1651342"/>
            <a:ext cx="3933825" cy="4943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83863" y="1660867"/>
            <a:ext cx="3962400" cy="4933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02913" y="1679917"/>
            <a:ext cx="3933825" cy="4933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TRENUTNO STANJE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11744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Suradnje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s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različitim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stručnjacima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Dora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Masiraca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Glasovic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, dr. med.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specijalist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dermatovenerolog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(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objave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o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topikalnim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kortikosteroidima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,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izotretioninu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,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tretiranju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uboda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komaraca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Rene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Keleman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,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fizioterapeut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(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objava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o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pravilnoj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upotrebi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toplih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hladnih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obloga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Marizela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Šabanović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, dr. sc. u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nutricionizmu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(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objava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o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probioticima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u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prehrani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)</a:t>
            </a:r>
          </a:p>
          <a:p>
            <a:pPr marL="514350" indent="-514350"/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  <a:p>
            <a:pPr marL="514350" indent="-514350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Video forma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objava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(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edukativne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video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objave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o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pravilnoj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upotrebi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lijekova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)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Primjer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video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objave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br. 1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4" name="Snapinsta_10000000_416275253293795_3051041134726798979_n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89982" y="982492"/>
            <a:ext cx="7834011" cy="587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Primjer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video </a:t>
            </a:r>
            <a:r>
              <a:rPr lang="en-US" sz="3800" b="1" dirty="0" err="1" smtClean="0">
                <a:solidFill>
                  <a:srgbClr val="15C9C3"/>
                </a:solidFill>
                <a:latin typeface="Isidora Sans Bold" pitchFamily="2" charset="77"/>
              </a:rPr>
              <a:t>objave</a:t>
            </a:r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 br. 2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6" name="Snapinsta_40869911_354549840207050_8796484210610194980_n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63372" y="1030142"/>
            <a:ext cx="7770478" cy="58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PROBLEMI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11744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ONLINE SAVJETOVANJE</a:t>
            </a:r>
          </a:p>
          <a:p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Upiti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u inbox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vezani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uz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specifične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zdravstvene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probleme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=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oprez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preuzimanje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naše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vlastite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odgovornosti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prema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struci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pacijentima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847" y="168812"/>
            <a:ext cx="10515600" cy="4351338"/>
          </a:xfrm>
        </p:spPr>
        <p:txBody>
          <a:bodyPr/>
          <a:lstStyle/>
          <a:p>
            <a:pPr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REZULTATI KOJE SAM POSTIGLA </a:t>
            </a:r>
            <a:endParaRPr lang="en-US" sz="3800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3101144" y="1561514"/>
          <a:ext cx="6535225" cy="3971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Content Placeholder 3" descr="Captur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899" y="365125"/>
            <a:ext cx="9422111" cy="5597414"/>
          </a:xfrm>
        </p:spPr>
      </p:pic>
      <p:pic>
        <p:nvPicPr>
          <p:cNvPr id="5" name="Picture 4" descr="Screenshot (3).png"/>
          <p:cNvPicPr>
            <a:picLocks noChangeAspect="1"/>
          </p:cNvPicPr>
          <p:nvPr/>
        </p:nvPicPr>
        <p:blipFill>
          <a:blip r:embed="rId3"/>
          <a:srcRect l="54692" t="47999" r="25116" b="19227"/>
          <a:stretch>
            <a:fillRect/>
          </a:stretch>
        </p:blipFill>
        <p:spPr>
          <a:xfrm>
            <a:off x="8523538" y="3671667"/>
            <a:ext cx="3229664" cy="2947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ANKETA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009"/>
            <a:ext cx="10515600" cy="4351338"/>
          </a:xfrm>
        </p:spPr>
        <p:txBody>
          <a:bodyPr/>
          <a:lstStyle/>
          <a:p>
            <a:pPr>
              <a:buNone/>
            </a:pP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Koliko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dugo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me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pratite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?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  <p:sp>
        <p:nvSpPr>
          <p:cNvPr id="21506" name="AutoShape 2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08" name="AutoShape 4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10" name="AutoShape 6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15" name="Picture 14" descr="image-removebg-preview (18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143" y="1325563"/>
            <a:ext cx="7814898" cy="426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ANKETA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009"/>
            <a:ext cx="10515600" cy="4351338"/>
          </a:xfrm>
        </p:spPr>
        <p:txBody>
          <a:bodyPr/>
          <a:lstStyle/>
          <a:p>
            <a:pPr>
              <a:buNone/>
            </a:pP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Kome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najviše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vjerujete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u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vezi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lijekova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?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  <p:sp>
        <p:nvSpPr>
          <p:cNvPr id="21506" name="AutoShape 2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08" name="AutoShape 4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10" name="AutoShape 6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9" name="Picture 8" descr="image-removebg-preview (19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869" y="1041009"/>
            <a:ext cx="9352082" cy="456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ANKETA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009"/>
            <a:ext cx="10515600" cy="4351338"/>
          </a:xfrm>
        </p:spPr>
        <p:txBody>
          <a:bodyPr/>
          <a:lstStyle/>
          <a:p>
            <a:pPr>
              <a:buNone/>
            </a:pP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Što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vas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odbija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od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pitanja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za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savjet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uživo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?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  <p:sp>
        <p:nvSpPr>
          <p:cNvPr id="21506" name="AutoShape 2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08" name="AutoShape 4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10" name="AutoShape 6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374" y="1780441"/>
            <a:ext cx="8429802" cy="55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374" y="2335236"/>
            <a:ext cx="8669557" cy="471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375" y="2806562"/>
            <a:ext cx="4930403" cy="48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0375" y="3290798"/>
            <a:ext cx="10554628" cy="1060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0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0375" y="4351772"/>
            <a:ext cx="5194837" cy="546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1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0376" y="4897928"/>
            <a:ext cx="9401078" cy="52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2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0374" y="5392346"/>
            <a:ext cx="5363650" cy="540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3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0376" y="5932568"/>
            <a:ext cx="9682432" cy="73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Oval 25"/>
          <p:cNvSpPr/>
          <p:nvPr/>
        </p:nvSpPr>
        <p:spPr>
          <a:xfrm>
            <a:off x="460374" y="1780441"/>
            <a:ext cx="2170284" cy="5547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8" name="Oval 27"/>
          <p:cNvSpPr/>
          <p:nvPr/>
        </p:nvSpPr>
        <p:spPr>
          <a:xfrm>
            <a:off x="460375" y="2335236"/>
            <a:ext cx="1087071" cy="4713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9" name="Oval 28"/>
          <p:cNvSpPr/>
          <p:nvPr/>
        </p:nvSpPr>
        <p:spPr>
          <a:xfrm>
            <a:off x="460376" y="2806562"/>
            <a:ext cx="791650" cy="4713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0" name="Oval 29"/>
          <p:cNvSpPr/>
          <p:nvPr/>
        </p:nvSpPr>
        <p:spPr>
          <a:xfrm>
            <a:off x="3003959" y="4897928"/>
            <a:ext cx="858130" cy="4944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1" name="Oval 30"/>
          <p:cNvSpPr/>
          <p:nvPr/>
        </p:nvSpPr>
        <p:spPr>
          <a:xfrm>
            <a:off x="460376" y="4351771"/>
            <a:ext cx="1607575" cy="5161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2" name="Oval 31"/>
          <p:cNvSpPr/>
          <p:nvPr/>
        </p:nvSpPr>
        <p:spPr>
          <a:xfrm>
            <a:off x="3433024" y="5392346"/>
            <a:ext cx="2391001" cy="5402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4" name="Oval 33"/>
          <p:cNvSpPr/>
          <p:nvPr/>
        </p:nvSpPr>
        <p:spPr>
          <a:xfrm>
            <a:off x="1252026" y="5932568"/>
            <a:ext cx="2869808" cy="3808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5" name="Oval 34"/>
          <p:cNvSpPr/>
          <p:nvPr/>
        </p:nvSpPr>
        <p:spPr>
          <a:xfrm>
            <a:off x="5390778" y="3252763"/>
            <a:ext cx="1235105" cy="3808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ANKETA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/>
          <a:lstStyle/>
          <a:p>
            <a:pPr>
              <a:buNone/>
            </a:pP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Vjerujete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li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više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farmaceutima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ljekarnicima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zbog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ovog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profila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?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  <p:sp>
        <p:nvSpPr>
          <p:cNvPr id="21506" name="AutoShape 2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08" name="AutoShape 4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10" name="AutoShape 6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20" name="Picture 19" descr="image-removebg-preview (20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680" y="1522511"/>
            <a:ext cx="7752985" cy="444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ANKETA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/>
          <a:lstStyle/>
          <a:p>
            <a:pPr>
              <a:buNone/>
            </a:pP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Jeste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li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spremniji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češće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pitati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u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ljekarni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za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savjet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/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ili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već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pitate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češće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zbog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ovog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profila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?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  <p:sp>
        <p:nvSpPr>
          <p:cNvPr id="21506" name="AutoShape 2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08" name="AutoShape 4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10" name="AutoShape 6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11" name="Picture 10" descr="image-removebg-preview (2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022" y="1320037"/>
            <a:ext cx="7903846" cy="462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ANKETA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649" y="1256058"/>
            <a:ext cx="11483096" cy="4351338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Je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li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vam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ovaj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profil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promijenio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neki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stav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oko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farmaceuta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?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Ako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da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,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koji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?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  <p:sp>
        <p:nvSpPr>
          <p:cNvPr id="21506" name="AutoShape 2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08" name="AutoShape 4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10" name="AutoShape 6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375" y="2282118"/>
            <a:ext cx="5972322" cy="452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375" y="2734937"/>
            <a:ext cx="9703446" cy="69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375" y="3431727"/>
            <a:ext cx="9721691" cy="67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0375" y="4109687"/>
            <a:ext cx="4759083" cy="507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0375" y="4617516"/>
            <a:ext cx="5615822" cy="53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0375" y="5153700"/>
            <a:ext cx="9600518" cy="734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0374" y="5888370"/>
            <a:ext cx="6376523" cy="46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0375" y="6276975"/>
            <a:ext cx="8613287" cy="69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val 15"/>
          <p:cNvSpPr/>
          <p:nvPr/>
        </p:nvSpPr>
        <p:spPr>
          <a:xfrm>
            <a:off x="2672862" y="2282118"/>
            <a:ext cx="3759835" cy="452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7" name="Oval 16"/>
          <p:cNvSpPr/>
          <p:nvPr/>
        </p:nvSpPr>
        <p:spPr>
          <a:xfrm>
            <a:off x="2825262" y="2734937"/>
            <a:ext cx="3759835" cy="452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8" name="Oval 17"/>
          <p:cNvSpPr/>
          <p:nvPr/>
        </p:nvSpPr>
        <p:spPr>
          <a:xfrm>
            <a:off x="334649" y="3431727"/>
            <a:ext cx="3759835" cy="452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9" name="Oval 18"/>
          <p:cNvSpPr/>
          <p:nvPr/>
        </p:nvSpPr>
        <p:spPr>
          <a:xfrm>
            <a:off x="945344" y="4109687"/>
            <a:ext cx="4274114" cy="507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0" name="Oval 19"/>
          <p:cNvSpPr/>
          <p:nvPr/>
        </p:nvSpPr>
        <p:spPr>
          <a:xfrm>
            <a:off x="1459623" y="4617516"/>
            <a:ext cx="4616574" cy="452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1" name="Oval 20"/>
          <p:cNvSpPr/>
          <p:nvPr/>
        </p:nvSpPr>
        <p:spPr>
          <a:xfrm>
            <a:off x="3339540" y="5153700"/>
            <a:ext cx="3759835" cy="452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2" name="Oval 21"/>
          <p:cNvSpPr/>
          <p:nvPr/>
        </p:nvSpPr>
        <p:spPr>
          <a:xfrm>
            <a:off x="1459622" y="5888370"/>
            <a:ext cx="3759835" cy="452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3" name="Oval 22"/>
          <p:cNvSpPr/>
          <p:nvPr/>
        </p:nvSpPr>
        <p:spPr>
          <a:xfrm>
            <a:off x="1459622" y="6276975"/>
            <a:ext cx="3759835" cy="452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4" name="Oval 23"/>
          <p:cNvSpPr/>
          <p:nvPr/>
        </p:nvSpPr>
        <p:spPr>
          <a:xfrm>
            <a:off x="5666935" y="6276975"/>
            <a:ext cx="3759835" cy="452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ANKETA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375" y="1325563"/>
            <a:ext cx="11187673" cy="4351338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Je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li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vam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ovaj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profil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promijenio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neki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stav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oko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farmaceuta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?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Ako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da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,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koji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?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  <p:sp>
        <p:nvSpPr>
          <p:cNvPr id="21506" name="AutoShape 2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08" name="AutoShape 4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10" name="AutoShape 6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374" y="2187085"/>
            <a:ext cx="9675334" cy="738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375" y="2926078"/>
            <a:ext cx="9836522" cy="71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375" y="3643312"/>
            <a:ext cx="2676720" cy="57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0375" y="4062476"/>
            <a:ext cx="7459736" cy="42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0374" y="4486908"/>
            <a:ext cx="9675335" cy="7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Oval 21"/>
          <p:cNvSpPr/>
          <p:nvPr/>
        </p:nvSpPr>
        <p:spPr>
          <a:xfrm>
            <a:off x="4552779" y="2187085"/>
            <a:ext cx="4492747" cy="452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3" name="Oval 22"/>
          <p:cNvSpPr/>
          <p:nvPr/>
        </p:nvSpPr>
        <p:spPr>
          <a:xfrm>
            <a:off x="1842868" y="2926078"/>
            <a:ext cx="5275384" cy="452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4" name="Oval 23"/>
          <p:cNvSpPr/>
          <p:nvPr/>
        </p:nvSpPr>
        <p:spPr>
          <a:xfrm>
            <a:off x="155575" y="3643312"/>
            <a:ext cx="3759835" cy="452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5" name="Oval 24"/>
          <p:cNvSpPr/>
          <p:nvPr/>
        </p:nvSpPr>
        <p:spPr>
          <a:xfrm>
            <a:off x="4160276" y="4062476"/>
            <a:ext cx="3759835" cy="452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6" name="Oval 25"/>
          <p:cNvSpPr/>
          <p:nvPr/>
        </p:nvSpPr>
        <p:spPr>
          <a:xfrm>
            <a:off x="838200" y="4486908"/>
            <a:ext cx="5201993" cy="452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ANKETA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375" y="1325563"/>
            <a:ext cx="11187673" cy="4351338"/>
          </a:xfrm>
        </p:spPr>
        <p:txBody>
          <a:bodyPr/>
          <a:lstStyle/>
          <a:p>
            <a:pPr>
              <a:buNone/>
            </a:pP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Navedite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što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ste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naučili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od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ovog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profila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, a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da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prije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niste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znali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?</a:t>
            </a:r>
            <a:r>
              <a:rPr lang="it-IT" dirty="0" smtClean="0"/>
              <a:t> 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  <p:sp>
        <p:nvSpPr>
          <p:cNvPr id="21506" name="AutoShape 2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08" name="AutoShape 4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10" name="AutoShape 6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375" y="1812645"/>
            <a:ext cx="5034762" cy="507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375" y="2320474"/>
            <a:ext cx="6363796" cy="52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375" y="2847133"/>
            <a:ext cx="11362373" cy="601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0629" y="3449113"/>
            <a:ext cx="6353542" cy="540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0375" y="3989840"/>
            <a:ext cx="2713258" cy="507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0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0629" y="4497669"/>
            <a:ext cx="3961931" cy="48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2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629" y="5676901"/>
            <a:ext cx="5467351" cy="540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3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0628" y="4981904"/>
            <a:ext cx="10084278" cy="694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Oval 26"/>
          <p:cNvSpPr/>
          <p:nvPr/>
        </p:nvSpPr>
        <p:spPr>
          <a:xfrm>
            <a:off x="470629" y="1812645"/>
            <a:ext cx="2342909" cy="507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60375" y="2320474"/>
            <a:ext cx="3591120" cy="507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9" name="Oval 28"/>
          <p:cNvSpPr/>
          <p:nvPr/>
        </p:nvSpPr>
        <p:spPr>
          <a:xfrm>
            <a:off x="1185737" y="2847133"/>
            <a:ext cx="2342909" cy="507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30" name="Oval 29"/>
          <p:cNvSpPr/>
          <p:nvPr/>
        </p:nvSpPr>
        <p:spPr>
          <a:xfrm>
            <a:off x="1185737" y="3482011"/>
            <a:ext cx="3246823" cy="507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31" name="Oval 30"/>
          <p:cNvSpPr/>
          <p:nvPr/>
        </p:nvSpPr>
        <p:spPr>
          <a:xfrm>
            <a:off x="460375" y="3989840"/>
            <a:ext cx="2713258" cy="507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32" name="Oval 31"/>
          <p:cNvSpPr/>
          <p:nvPr/>
        </p:nvSpPr>
        <p:spPr>
          <a:xfrm>
            <a:off x="1185737" y="4497669"/>
            <a:ext cx="3246823" cy="507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33" name="Oval 32"/>
          <p:cNvSpPr/>
          <p:nvPr/>
        </p:nvSpPr>
        <p:spPr>
          <a:xfrm>
            <a:off x="460375" y="5676901"/>
            <a:ext cx="5785680" cy="507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ANKETA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375" y="1325563"/>
            <a:ext cx="11187673" cy="4351338"/>
          </a:xfrm>
        </p:spPr>
        <p:txBody>
          <a:bodyPr/>
          <a:lstStyle/>
          <a:p>
            <a:pPr>
              <a:buNone/>
            </a:pP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Što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vam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se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najviše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sviđa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na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profilu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?</a:t>
            </a:r>
            <a:r>
              <a:rPr lang="it-IT" dirty="0" smtClean="0"/>
              <a:t> 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  <p:sp>
        <p:nvSpPr>
          <p:cNvPr id="21506" name="AutoShape 2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08" name="AutoShape 4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1510" name="AutoShape 6" descr="Grafikon obrasca odgovora. Naslov pitanja: Koliko me dugo pratite?. Broj odgovora: 141 odgovor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375" y="1934968"/>
            <a:ext cx="3312349" cy="569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375" y="2504050"/>
            <a:ext cx="10298309" cy="6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375" y="3200620"/>
            <a:ext cx="4672027" cy="507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0375" y="3708449"/>
            <a:ext cx="9595794" cy="946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0375" y="4655234"/>
            <a:ext cx="8219391" cy="506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5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0375" y="5099177"/>
            <a:ext cx="4385458" cy="57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6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0375" y="5676901"/>
            <a:ext cx="4130634" cy="501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7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0375" y="6178754"/>
            <a:ext cx="904362" cy="559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4" descr="20220326_182126-removebg-preview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964841">
            <a:off x="9745206" y="3457717"/>
            <a:ext cx="2478044" cy="440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martSelect_20220828-165418_Instagra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680" y="1059557"/>
            <a:ext cx="5177302" cy="1749736"/>
          </a:xfrm>
        </p:spPr>
      </p:pic>
      <p:pic>
        <p:nvPicPr>
          <p:cNvPr id="5" name="Picture 4" descr="SmartSelect_20220828-165239_Instagr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80" y="2501517"/>
            <a:ext cx="4889110" cy="2079014"/>
          </a:xfrm>
          <a:prstGeom prst="rect">
            <a:avLst/>
          </a:prstGeom>
        </p:spPr>
      </p:pic>
      <p:pic>
        <p:nvPicPr>
          <p:cNvPr id="6" name="Picture 5" descr="SmartSelect_20220828-165454_Instagra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680" y="4580531"/>
            <a:ext cx="5096608" cy="1948981"/>
          </a:xfrm>
          <a:prstGeom prst="rect">
            <a:avLst/>
          </a:prstGeom>
        </p:spPr>
      </p:pic>
      <p:pic>
        <p:nvPicPr>
          <p:cNvPr id="7" name="Picture 6" descr="SmartSelect_20220828-165151_Instagra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340" y="1325563"/>
            <a:ext cx="5081460" cy="1175954"/>
          </a:xfrm>
          <a:prstGeom prst="rect">
            <a:avLst/>
          </a:prstGeom>
        </p:spPr>
      </p:pic>
      <p:pic>
        <p:nvPicPr>
          <p:cNvPr id="8" name="Picture 7" descr="SmartSelect_20220828-165059_Instagra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2340" y="2501517"/>
            <a:ext cx="5081460" cy="1763342"/>
          </a:xfrm>
          <a:prstGeom prst="rect">
            <a:avLst/>
          </a:prstGeom>
        </p:spPr>
      </p:pic>
      <p:pic>
        <p:nvPicPr>
          <p:cNvPr id="9" name="Picture 8" descr="SmartSelect_20220828-165408_Instagram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2340" y="4137991"/>
            <a:ext cx="5166946" cy="885079"/>
          </a:xfrm>
          <a:prstGeom prst="rect">
            <a:avLst/>
          </a:prstGeom>
        </p:spPr>
      </p:pic>
      <p:pic>
        <p:nvPicPr>
          <p:cNvPr id="10" name="Picture 9" descr="SmartSelect_20220828-165204_Instagram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2340" y="5023070"/>
            <a:ext cx="5366238" cy="168440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839337" y="382449"/>
            <a:ext cx="925200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POVRATNE INFORMACIJE</a:t>
            </a:r>
            <a:endParaRPr lang="hr-HR" sz="3800" dirty="0"/>
          </a:p>
        </p:txBody>
      </p:sp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15C9C3"/>
                </a:solidFill>
                <a:latin typeface="Isidora Sans Bold" pitchFamily="2" charset="77"/>
              </a:rPr>
              <a:t>BUDUĆNOST</a:t>
            </a:r>
            <a:endParaRPr lang="x-none" sz="38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2853"/>
            <a:ext cx="10515600" cy="4351338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US" sz="120000" b="1" dirty="0" smtClean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   ?</a:t>
            </a:r>
          </a:p>
          <a:p>
            <a:pPr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  <a:latin typeface="Isidora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D9987FF5-4379-1C49-A1AD-AAED5BC91679}"/>
              </a:ext>
            </a:extLst>
          </p:cNvPr>
          <p:cNvSpPr txBox="1">
            <a:spLocks/>
          </p:cNvSpPr>
          <p:nvPr/>
        </p:nvSpPr>
        <p:spPr>
          <a:xfrm>
            <a:off x="5876323" y="2125674"/>
            <a:ext cx="3869933" cy="2753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 smtClean="0">
                <a:solidFill>
                  <a:schemeClr val="bg1"/>
                </a:solidFill>
                <a:latin typeface="Isidora Sans Bold" pitchFamily="2" charset="77"/>
              </a:rPr>
              <a:t>VRIJEME ZA VAŠA PITANJA</a:t>
            </a:r>
            <a:endParaRPr lang="en-GB" sz="3200" b="1" dirty="0">
              <a:solidFill>
                <a:schemeClr val="bg1"/>
              </a:solidFill>
              <a:latin typeface="Isidora Sans Bold" pitchFamily="2" charset="77"/>
            </a:endParaRPr>
          </a:p>
          <a:p>
            <a:endParaRPr lang="en-GB" sz="2000" dirty="0" smtClean="0">
              <a:solidFill>
                <a:schemeClr val="bg1"/>
              </a:solidFill>
              <a:latin typeface="Isidora Sans It" pitchFamily="2" charset="77"/>
            </a:endParaRPr>
          </a:p>
          <a:p>
            <a:r>
              <a:rPr lang="en-GB" sz="2000" dirty="0">
                <a:solidFill>
                  <a:schemeClr val="bg1"/>
                </a:solidFill>
                <a:latin typeface="Isidora Sans It" pitchFamily="2" charset="77"/>
              </a:rPr>
              <a:t/>
            </a:r>
            <a:br>
              <a:rPr lang="en-GB" sz="2000" dirty="0">
                <a:solidFill>
                  <a:schemeClr val="bg1"/>
                </a:solidFill>
                <a:latin typeface="Isidora Sans It" pitchFamily="2" charset="77"/>
              </a:rPr>
            </a:br>
            <a:endParaRPr lang="en-GB" sz="1600" dirty="0">
              <a:solidFill>
                <a:schemeClr val="bg1"/>
              </a:solidFill>
              <a:latin typeface="Isidora Sans It" pitchFamily="2" charset="77"/>
            </a:endParaRPr>
          </a:p>
        </p:txBody>
      </p:sp>
      <p:pic>
        <p:nvPicPr>
          <p:cNvPr id="8" name="Picture 7" descr="SmartSelect_20220828-152754_Instagram-removebg-previ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725" y="3392396"/>
            <a:ext cx="2233213" cy="2246666"/>
          </a:xfrm>
          <a:prstGeom prst="rect">
            <a:avLst/>
          </a:prstGeom>
        </p:spPr>
      </p:pic>
      <p:pic>
        <p:nvPicPr>
          <p:cNvPr id="9" name="Picture 8" descr="SmartSelect_20220828-152828_Instagram-removebg-pre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477" y="265436"/>
            <a:ext cx="2308477" cy="2331701"/>
          </a:xfrm>
          <a:prstGeom prst="rect">
            <a:avLst/>
          </a:prstGeom>
        </p:spPr>
      </p:pic>
      <p:pic>
        <p:nvPicPr>
          <p:cNvPr id="10" name="Picture 9" descr="SmartSelect_20220828-152836_Instagram-removebg-previe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8783" y="265436"/>
            <a:ext cx="2001127" cy="1973278"/>
          </a:xfrm>
          <a:prstGeom prst="rect">
            <a:avLst/>
          </a:prstGeom>
        </p:spPr>
      </p:pic>
      <p:pic>
        <p:nvPicPr>
          <p:cNvPr id="11" name="Picture 10" descr="SmartSelect_20220828-152910_Instagram-removebg-previe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532" y="2208627"/>
            <a:ext cx="1926391" cy="2053755"/>
          </a:xfrm>
          <a:prstGeom prst="rect">
            <a:avLst/>
          </a:prstGeom>
        </p:spPr>
      </p:pic>
      <p:pic>
        <p:nvPicPr>
          <p:cNvPr id="12" name="Picture 11" descr="SmartSelect_20220828-152947_Instagram-removebg-previe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9083" y="1069655"/>
            <a:ext cx="2822917" cy="2794800"/>
          </a:xfrm>
          <a:prstGeom prst="rect">
            <a:avLst/>
          </a:prstGeom>
        </p:spPr>
      </p:pic>
      <p:pic>
        <p:nvPicPr>
          <p:cNvPr id="13" name="Picture 12" descr="SmartSelect_20220828-153057_Instagram-removebg-previe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2225" y="3698692"/>
            <a:ext cx="3019775" cy="3226094"/>
          </a:xfrm>
          <a:prstGeom prst="rect">
            <a:avLst/>
          </a:prstGeom>
        </p:spPr>
      </p:pic>
      <p:pic>
        <p:nvPicPr>
          <p:cNvPr id="14" name="Picture 13" descr="SmartSelect_20220828-153345_Instagram-removebg-previe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418" y="393945"/>
            <a:ext cx="1965905" cy="1814682"/>
          </a:xfrm>
          <a:prstGeom prst="rect">
            <a:avLst/>
          </a:prstGeom>
        </p:spPr>
      </p:pic>
      <p:pic>
        <p:nvPicPr>
          <p:cNvPr id="16" name="Picture 15" descr="SmartSelect_20220828-153324_Instagram-removebg-previe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3938" y="4214090"/>
            <a:ext cx="2807451" cy="264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571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1153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2149</TotalTime>
  <Words>403</Words>
  <Application>Microsoft Office PowerPoint</Application>
  <PresentationFormat>Custom</PresentationFormat>
  <Paragraphs>82</Paragraphs>
  <Slides>29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ZAŠTO UOPĆE INSTAGRAM?</vt:lpstr>
      <vt:lpstr>KAKO TO IZGLEDA?</vt:lpstr>
      <vt:lpstr>Primjer jedne tekstualne objave</vt:lpstr>
      <vt:lpstr>Objave koje uče širu publiku farmaceutskim pojmovima</vt:lpstr>
      <vt:lpstr>Objave koje uče širu publiku pravilnom korištenju lijekova</vt:lpstr>
      <vt:lpstr>Javnozdravstvene teme</vt:lpstr>
      <vt:lpstr>Zanimljivosti iz svijeta farmacije</vt:lpstr>
      <vt:lpstr>Promicanje farmacije</vt:lpstr>
      <vt:lpstr>TRENUTNO STANJE</vt:lpstr>
      <vt:lpstr>Primjer video objave br. 1</vt:lpstr>
      <vt:lpstr>Primjer video objave br. 2</vt:lpstr>
      <vt:lpstr>PROBLEMI</vt:lpstr>
      <vt:lpstr>Slide 15</vt:lpstr>
      <vt:lpstr>Slide 16</vt:lpstr>
      <vt:lpstr>ANKETA</vt:lpstr>
      <vt:lpstr>ANKETA</vt:lpstr>
      <vt:lpstr>ANKETA</vt:lpstr>
      <vt:lpstr>ANKETA</vt:lpstr>
      <vt:lpstr>ANKETA</vt:lpstr>
      <vt:lpstr>ANKETA</vt:lpstr>
      <vt:lpstr>ANKETA</vt:lpstr>
      <vt:lpstr>ANKETA</vt:lpstr>
      <vt:lpstr>ANKETA</vt:lpstr>
      <vt:lpstr>Slide 26</vt:lpstr>
      <vt:lpstr>BUDUĆNOST</vt:lpstr>
      <vt:lpstr>Slide 28</vt:lpstr>
      <vt:lpstr>Slide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Upotreba logotipa - primjeri iz prakse: Naslovnica prezentacije   U Zagrebu, 11/2021.</dc:title>
  <dc:creator>Microsoft Office User</dc:creator>
  <cp:lastModifiedBy>danijel janjanin</cp:lastModifiedBy>
  <cp:revision>30</cp:revision>
  <dcterms:created xsi:type="dcterms:W3CDTF">2022-01-07T12:12:40Z</dcterms:created>
  <dcterms:modified xsi:type="dcterms:W3CDTF">2022-09-05T23:18:07Z</dcterms:modified>
</cp:coreProperties>
</file>