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48" r:id="rId2"/>
  </p:sldMasterIdLst>
  <p:notesMasterIdLst>
    <p:notesMasterId r:id="rId67"/>
  </p:notesMasterIdLst>
  <p:sldIdLst>
    <p:sldId id="273" r:id="rId3"/>
    <p:sldId id="300" r:id="rId4"/>
    <p:sldId id="456" r:id="rId5"/>
    <p:sldId id="286" r:id="rId6"/>
    <p:sldId id="460" r:id="rId7"/>
    <p:sldId id="312" r:id="rId8"/>
    <p:sldId id="313" r:id="rId9"/>
    <p:sldId id="314" r:id="rId10"/>
    <p:sldId id="436" r:id="rId11"/>
    <p:sldId id="316" r:id="rId12"/>
    <p:sldId id="443" r:id="rId13"/>
    <p:sldId id="461" r:id="rId14"/>
    <p:sldId id="462" r:id="rId15"/>
    <p:sldId id="469" r:id="rId16"/>
    <p:sldId id="463" r:id="rId17"/>
    <p:sldId id="464" r:id="rId18"/>
    <p:sldId id="445" r:id="rId19"/>
    <p:sldId id="446" r:id="rId20"/>
    <p:sldId id="448" r:id="rId21"/>
    <p:sldId id="449" r:id="rId22"/>
    <p:sldId id="450" r:id="rId23"/>
    <p:sldId id="465" r:id="rId24"/>
    <p:sldId id="324" r:id="rId25"/>
    <p:sldId id="451" r:id="rId26"/>
    <p:sldId id="453" r:id="rId27"/>
    <p:sldId id="455" r:id="rId28"/>
    <p:sldId id="325" r:id="rId29"/>
    <p:sldId id="466" r:id="rId30"/>
    <p:sldId id="326" r:id="rId31"/>
    <p:sldId id="458" r:id="rId32"/>
    <p:sldId id="459" r:id="rId33"/>
    <p:sldId id="467" r:id="rId34"/>
    <p:sldId id="345" r:id="rId35"/>
    <p:sldId id="348" r:id="rId36"/>
    <p:sldId id="349" r:id="rId37"/>
    <p:sldId id="350" r:id="rId38"/>
    <p:sldId id="441" r:id="rId39"/>
    <p:sldId id="442" r:id="rId40"/>
    <p:sldId id="351" r:id="rId41"/>
    <p:sldId id="352" r:id="rId42"/>
    <p:sldId id="356" r:id="rId43"/>
    <p:sldId id="358" r:id="rId44"/>
    <p:sldId id="359" r:id="rId45"/>
    <p:sldId id="360" r:id="rId46"/>
    <p:sldId id="361" r:id="rId47"/>
    <p:sldId id="365" r:id="rId48"/>
    <p:sldId id="366" r:id="rId49"/>
    <p:sldId id="468" r:id="rId50"/>
    <p:sldId id="374" r:id="rId51"/>
    <p:sldId id="375" r:id="rId52"/>
    <p:sldId id="470" r:id="rId53"/>
    <p:sldId id="376" r:id="rId54"/>
    <p:sldId id="377" r:id="rId55"/>
    <p:sldId id="378" r:id="rId56"/>
    <p:sldId id="379" r:id="rId57"/>
    <p:sldId id="381" r:id="rId58"/>
    <p:sldId id="383" r:id="rId59"/>
    <p:sldId id="384" r:id="rId60"/>
    <p:sldId id="385" r:id="rId61"/>
    <p:sldId id="387" r:id="rId62"/>
    <p:sldId id="388" r:id="rId63"/>
    <p:sldId id="391" r:id="rId64"/>
    <p:sldId id="471" r:id="rId65"/>
    <p:sldId id="435" r:id="rId66"/>
  </p:sldIdLst>
  <p:sldSz cx="12192000" cy="6858000"/>
  <p:notesSz cx="6858000" cy="9144000"/>
  <p:defaultTextStyle>
    <a:defPPr>
      <a:defRPr lang="en-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5656"/>
    <a:srgbClr val="789B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6327"/>
  </p:normalViewPr>
  <p:slideViewPr>
    <p:cSldViewPr snapToGrid="0" snapToObjects="1">
      <p:cViewPr varScale="1">
        <p:scale>
          <a:sx n="111" d="100"/>
          <a:sy n="111" d="100"/>
        </p:scale>
        <p:origin x="834" y="144"/>
      </p:cViewPr>
      <p:guideLst/>
    </p:cSldViewPr>
  </p:slideViewPr>
  <p:notesTextViewPr>
    <p:cViewPr>
      <p:scale>
        <a:sx n="1" d="1"/>
        <a:sy n="1" d="1"/>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2028FE-9659-49D9-AA7A-8C7F94F66C6A}" type="doc">
      <dgm:prSet loTypeId="urn:microsoft.com/office/officeart/2005/8/layout/bProcess4" loCatId="process" qsTypeId="urn:microsoft.com/office/officeart/2005/8/quickstyle/simple5" qsCatId="simple" csTypeId="urn:microsoft.com/office/officeart/2005/8/colors/colorful5" csCatId="colorful" phldr="1"/>
      <dgm:spPr/>
      <dgm:t>
        <a:bodyPr/>
        <a:lstStyle/>
        <a:p>
          <a:endParaRPr lang="hr-HR"/>
        </a:p>
      </dgm:t>
    </dgm:pt>
    <dgm:pt modelId="{C2FF5CA0-DFA5-4761-B3B6-41C7E1A69792}">
      <dgm:prSet phldrT="[Tekst]" custT="1"/>
      <dgm:spPr/>
      <dgm:t>
        <a:bodyPr/>
        <a:lstStyle/>
        <a:p>
          <a:r>
            <a:rPr lang="hr-HR" sz="1600" b="1" dirty="0" smtClean="0">
              <a:solidFill>
                <a:schemeClr val="accent2"/>
              </a:solidFill>
              <a:latin typeface="Raleway"/>
              <a:cs typeface="Calibri" panose="020F0502020204030204" pitchFamily="34" charset="0"/>
              <a:sym typeface="Wingdings" panose="05000000000000000000" pitchFamily="2" charset="2"/>
            </a:rPr>
            <a:t>Srpanj 2019. </a:t>
          </a:r>
          <a:r>
            <a:rPr lang="hr-HR" sz="1600" dirty="0" smtClean="0">
              <a:solidFill>
                <a:schemeClr val="accent2"/>
              </a:solidFill>
              <a:latin typeface="Raleway"/>
              <a:cs typeface="Calibri" panose="020F0502020204030204" pitchFamily="34" charset="0"/>
              <a:sym typeface="Wingdings" panose="05000000000000000000" pitchFamily="2" charset="2"/>
            </a:rPr>
            <a:t>- upućeno</a:t>
          </a:r>
          <a:r>
            <a:rPr lang="hr-HR" sz="1600" b="1" dirty="0" smtClean="0">
              <a:solidFill>
                <a:schemeClr val="accent2"/>
              </a:solidFill>
              <a:latin typeface="Raleway"/>
              <a:cs typeface="Calibri" panose="020F0502020204030204" pitchFamily="34" charset="0"/>
              <a:sym typeface="Wingdings" panose="05000000000000000000" pitchFamily="2" charset="2"/>
            </a:rPr>
            <a:t> </a:t>
          </a:r>
          <a:r>
            <a:rPr lang="hr-HR" sz="1600" dirty="0" smtClean="0">
              <a:solidFill>
                <a:srgbClr val="FF0000"/>
              </a:solidFill>
              <a:latin typeface="Raleway"/>
              <a:cs typeface="Calibri" panose="020F0502020204030204" pitchFamily="34" charset="0"/>
              <a:sym typeface="Wingdings" panose="05000000000000000000" pitchFamily="2" charset="2"/>
            </a:rPr>
            <a:t>Pismo namjere </a:t>
          </a:r>
          <a:r>
            <a:rPr lang="hr-HR" sz="1600" dirty="0" smtClean="0">
              <a:solidFill>
                <a:srgbClr val="000099"/>
              </a:solidFill>
              <a:latin typeface="Raleway"/>
              <a:cs typeface="Calibri" panose="020F0502020204030204" pitchFamily="34" charset="0"/>
              <a:sym typeface="Wingdings" panose="05000000000000000000" pitchFamily="2" charset="2"/>
            </a:rPr>
            <a:t>i</a:t>
          </a:r>
          <a:r>
            <a:rPr lang="hr-HR" sz="1600" dirty="0" smtClean="0">
              <a:latin typeface="Raleway"/>
              <a:cs typeface="Calibri" panose="020F0502020204030204" pitchFamily="34" charset="0"/>
              <a:sym typeface="Wingdings" panose="05000000000000000000" pitchFamily="2" charset="2"/>
            </a:rPr>
            <a:t> </a:t>
          </a:r>
          <a:r>
            <a:rPr lang="hr-HR" sz="1600" dirty="0" smtClean="0">
              <a:solidFill>
                <a:srgbClr val="FF0000"/>
              </a:solidFill>
              <a:latin typeface="Raleway"/>
              <a:cs typeface="Calibri" panose="020F0502020204030204" pitchFamily="34" charset="0"/>
              <a:sym typeface="Wingdings" panose="05000000000000000000" pitchFamily="2" charset="2"/>
            </a:rPr>
            <a:t>Akcijski plan za ERM II</a:t>
          </a:r>
          <a:endParaRPr lang="hr-HR" sz="1600" dirty="0">
            <a:latin typeface="Raleway"/>
            <a:cs typeface="Calibri" panose="020F0502020204030204" pitchFamily="34" charset="0"/>
          </a:endParaRPr>
        </a:p>
      </dgm:t>
    </dgm:pt>
    <dgm:pt modelId="{5F620A34-0755-416A-868A-0E0E2854F3E9}" type="parTrans" cxnId="{3812CA6E-0B7E-4880-A4A8-CFC22D0F097D}">
      <dgm:prSet/>
      <dgm:spPr/>
      <dgm:t>
        <a:bodyPr/>
        <a:lstStyle/>
        <a:p>
          <a:endParaRPr lang="hr-HR" sz="1600">
            <a:latin typeface="Raleway"/>
          </a:endParaRPr>
        </a:p>
      </dgm:t>
    </dgm:pt>
    <dgm:pt modelId="{444C8852-5A78-4679-A3A0-2A86F2042581}" type="sibTrans" cxnId="{3812CA6E-0B7E-4880-A4A8-CFC22D0F097D}">
      <dgm:prSet/>
      <dgm:spPr/>
      <dgm:t>
        <a:bodyPr/>
        <a:lstStyle/>
        <a:p>
          <a:endParaRPr lang="hr-HR" sz="1600">
            <a:latin typeface="Raleway"/>
          </a:endParaRPr>
        </a:p>
      </dgm:t>
    </dgm:pt>
    <dgm:pt modelId="{CE7EB924-0C5F-460C-9AB6-1274DB2DC613}">
      <dgm:prSet phldrT="[Tekst]" custT="1"/>
      <dgm:spPr/>
      <dgm:t>
        <a:bodyPr/>
        <a:lstStyle/>
        <a:p>
          <a:r>
            <a:rPr lang="hr-HR" sz="1600" b="1" dirty="0" smtClean="0">
              <a:solidFill>
                <a:schemeClr val="accent2"/>
              </a:solidFill>
              <a:latin typeface="Raleway"/>
              <a:cs typeface="Calibri" panose="020F0502020204030204" pitchFamily="34" charset="0"/>
              <a:sym typeface="Wingdings" panose="05000000000000000000" pitchFamily="2" charset="2"/>
            </a:rPr>
            <a:t>Srpanj 2020. </a:t>
          </a:r>
          <a:r>
            <a:rPr lang="hr-HR" sz="1600" dirty="0" smtClean="0">
              <a:solidFill>
                <a:schemeClr val="accent2"/>
              </a:solidFill>
              <a:latin typeface="Raleway"/>
              <a:cs typeface="Calibri" panose="020F0502020204030204" pitchFamily="34" charset="0"/>
              <a:sym typeface="Wingdings" panose="05000000000000000000" pitchFamily="2" charset="2"/>
            </a:rPr>
            <a:t>-</a:t>
          </a:r>
          <a:r>
            <a:rPr lang="hr-HR" sz="1600" b="1" dirty="0" smtClean="0">
              <a:solidFill>
                <a:schemeClr val="accent2"/>
              </a:solidFill>
              <a:latin typeface="Raleway"/>
              <a:cs typeface="Calibri" panose="020F0502020204030204" pitchFamily="34" charset="0"/>
              <a:sym typeface="Wingdings" panose="05000000000000000000" pitchFamily="2" charset="2"/>
            </a:rPr>
            <a:t> </a:t>
          </a:r>
          <a:r>
            <a:rPr lang="hr-HR" sz="1600" dirty="0" smtClean="0">
              <a:solidFill>
                <a:schemeClr val="accent2"/>
              </a:solidFill>
              <a:latin typeface="Raleway"/>
              <a:cs typeface="Calibri" panose="020F0502020204030204" pitchFamily="34" charset="0"/>
              <a:sym typeface="Wingdings" panose="05000000000000000000" pitchFamily="2" charset="2"/>
            </a:rPr>
            <a:t>ulazak u </a:t>
          </a:r>
          <a:r>
            <a:rPr lang="hr-HR" sz="1600" dirty="0" smtClean="0">
              <a:solidFill>
                <a:srgbClr val="FF0000"/>
              </a:solidFill>
              <a:latin typeface="Raleway"/>
              <a:cs typeface="Calibri" panose="020F0502020204030204" pitchFamily="34" charset="0"/>
              <a:sym typeface="Wingdings" panose="05000000000000000000" pitchFamily="2" charset="2"/>
            </a:rPr>
            <a:t>ERM II </a:t>
          </a:r>
          <a:endParaRPr lang="hr-HR" sz="1600" dirty="0">
            <a:latin typeface="Raleway"/>
            <a:cs typeface="Calibri" panose="020F0502020204030204" pitchFamily="34" charset="0"/>
          </a:endParaRPr>
        </a:p>
      </dgm:t>
    </dgm:pt>
    <dgm:pt modelId="{05672FD7-11C3-4FBC-BCCE-5476C4E18D6A}" type="parTrans" cxnId="{591736F7-7605-4E36-B780-63C2AF63C000}">
      <dgm:prSet/>
      <dgm:spPr/>
      <dgm:t>
        <a:bodyPr/>
        <a:lstStyle/>
        <a:p>
          <a:endParaRPr lang="hr-HR" sz="1600">
            <a:latin typeface="Raleway"/>
          </a:endParaRPr>
        </a:p>
      </dgm:t>
    </dgm:pt>
    <dgm:pt modelId="{B5C90CC8-F916-4957-8997-7FF31F9768B2}" type="sibTrans" cxnId="{591736F7-7605-4E36-B780-63C2AF63C000}">
      <dgm:prSet/>
      <dgm:spPr/>
      <dgm:t>
        <a:bodyPr/>
        <a:lstStyle/>
        <a:p>
          <a:endParaRPr lang="hr-HR" sz="1600">
            <a:latin typeface="Raleway"/>
          </a:endParaRPr>
        </a:p>
      </dgm:t>
    </dgm:pt>
    <dgm:pt modelId="{649A5FFA-BFF3-4CB3-B83E-096A3C144760}">
      <dgm:prSet phldrT="[Tekst]" custT="1"/>
      <dgm:spPr/>
      <dgm:t>
        <a:bodyPr/>
        <a:lstStyle/>
        <a:p>
          <a:r>
            <a:rPr lang="hr-HR" sz="1600" b="1" dirty="0" smtClean="0">
              <a:solidFill>
                <a:srgbClr val="000099"/>
              </a:solidFill>
              <a:latin typeface="Raleway"/>
              <a:cs typeface="Calibri" panose="020F0502020204030204" pitchFamily="34" charset="0"/>
              <a:sym typeface="Wingdings" panose="05000000000000000000" pitchFamily="2" charset="2"/>
            </a:rPr>
            <a:t>Prosinac</a:t>
          </a:r>
          <a:r>
            <a:rPr lang="hr-HR" sz="1600" dirty="0" smtClean="0">
              <a:solidFill>
                <a:srgbClr val="000099"/>
              </a:solidFill>
              <a:latin typeface="Raleway"/>
              <a:cs typeface="Calibri" panose="020F0502020204030204" pitchFamily="34" charset="0"/>
              <a:sym typeface="Wingdings" panose="05000000000000000000" pitchFamily="2" charset="2"/>
            </a:rPr>
            <a:t> </a:t>
          </a:r>
          <a:r>
            <a:rPr lang="hr-HR" sz="1600" b="1" dirty="0" smtClean="0">
              <a:solidFill>
                <a:srgbClr val="000099"/>
              </a:solidFill>
              <a:latin typeface="Raleway"/>
              <a:cs typeface="Calibri" panose="020F0502020204030204" pitchFamily="34" charset="0"/>
              <a:sym typeface="Wingdings" panose="05000000000000000000" pitchFamily="2" charset="2"/>
            </a:rPr>
            <a:t>2020. </a:t>
          </a:r>
          <a:r>
            <a:rPr lang="hr-HR" sz="1600" dirty="0" smtClean="0">
              <a:solidFill>
                <a:srgbClr val="000099"/>
              </a:solidFill>
              <a:latin typeface="Raleway"/>
              <a:cs typeface="Calibri" panose="020F0502020204030204" pitchFamily="34" charset="0"/>
              <a:sym typeface="Wingdings" panose="05000000000000000000" pitchFamily="2" charset="2"/>
            </a:rPr>
            <a:t>– usvojen </a:t>
          </a:r>
          <a:r>
            <a:rPr lang="hr-HR" sz="1600" dirty="0" smtClean="0">
              <a:solidFill>
                <a:srgbClr val="FF0000"/>
              </a:solidFill>
              <a:latin typeface="Raleway"/>
              <a:cs typeface="Calibri" panose="020F0502020204030204" pitchFamily="34" charset="0"/>
              <a:sym typeface="Wingdings" panose="05000000000000000000" pitchFamily="2" charset="2"/>
            </a:rPr>
            <a:t>Nacionalni plan zamjene hrvatske kune eurom</a:t>
          </a:r>
          <a:endParaRPr lang="hr-HR" sz="1600" dirty="0">
            <a:solidFill>
              <a:srgbClr val="FF0000"/>
            </a:solidFill>
            <a:latin typeface="Raleway"/>
            <a:cs typeface="Calibri" panose="020F0502020204030204" pitchFamily="34" charset="0"/>
          </a:endParaRPr>
        </a:p>
      </dgm:t>
    </dgm:pt>
    <dgm:pt modelId="{0A4E9BC9-1680-4E5C-9DA7-B69D6542E2E3}" type="parTrans" cxnId="{F339A95C-7E50-4C4C-959D-0CBC08D8092C}">
      <dgm:prSet/>
      <dgm:spPr/>
      <dgm:t>
        <a:bodyPr/>
        <a:lstStyle/>
        <a:p>
          <a:endParaRPr lang="hr-HR" sz="1600">
            <a:latin typeface="Raleway"/>
          </a:endParaRPr>
        </a:p>
      </dgm:t>
    </dgm:pt>
    <dgm:pt modelId="{2007A262-2DE9-4BB8-B3E1-6139A7805B1F}" type="sibTrans" cxnId="{F339A95C-7E50-4C4C-959D-0CBC08D8092C}">
      <dgm:prSet/>
      <dgm:spPr/>
      <dgm:t>
        <a:bodyPr/>
        <a:lstStyle/>
        <a:p>
          <a:endParaRPr lang="hr-HR" sz="1600">
            <a:latin typeface="Raleway"/>
          </a:endParaRPr>
        </a:p>
      </dgm:t>
    </dgm:pt>
    <dgm:pt modelId="{773E245E-4AAE-4278-9CA4-23F385B71665}">
      <dgm:prSet phldrT="[Tekst]" custT="1"/>
      <dgm:spPr/>
      <dgm:t>
        <a:bodyPr/>
        <a:lstStyle/>
        <a:p>
          <a:pPr algn="ctr"/>
          <a:r>
            <a:rPr lang="hr-HR" sz="1400" b="1" dirty="0" smtClean="0">
              <a:solidFill>
                <a:srgbClr val="000099"/>
              </a:solidFill>
              <a:latin typeface="Raleway"/>
              <a:cs typeface="Calibri" panose="020F0502020204030204" pitchFamily="34" charset="0"/>
              <a:sym typeface="Wingdings" panose="05000000000000000000" pitchFamily="2" charset="2"/>
            </a:rPr>
            <a:t>Svibanj 2022. </a:t>
          </a:r>
          <a:r>
            <a:rPr lang="hr-HR" sz="1400" dirty="0" smtClean="0">
              <a:solidFill>
                <a:srgbClr val="000099"/>
              </a:solidFill>
              <a:latin typeface="Raleway"/>
              <a:cs typeface="Calibri" panose="020F0502020204030204" pitchFamily="34" charset="0"/>
              <a:sym typeface="Wingdings" panose="05000000000000000000" pitchFamily="2" charset="2"/>
            </a:rPr>
            <a:t>–</a:t>
          </a:r>
          <a:r>
            <a:rPr lang="hr-HR" sz="1400" b="1" dirty="0" smtClean="0">
              <a:solidFill>
                <a:srgbClr val="000099"/>
              </a:solidFill>
              <a:latin typeface="Raleway"/>
              <a:cs typeface="Calibri" panose="020F0502020204030204" pitchFamily="34" charset="0"/>
              <a:sym typeface="Wingdings" panose="05000000000000000000" pitchFamily="2" charset="2"/>
            </a:rPr>
            <a:t> </a:t>
          </a:r>
          <a:r>
            <a:rPr lang="hr-HR" sz="1400" dirty="0" smtClean="0">
              <a:solidFill>
                <a:srgbClr val="000099"/>
              </a:solidFill>
              <a:latin typeface="Raleway"/>
              <a:cs typeface="Calibri" panose="020F0502020204030204" pitchFamily="34" charset="0"/>
              <a:sym typeface="Wingdings" panose="05000000000000000000" pitchFamily="2" charset="2"/>
            </a:rPr>
            <a:t>usvojen </a:t>
          </a:r>
          <a:r>
            <a:rPr lang="hr-HR" sz="1400" dirty="0" smtClean="0">
              <a:solidFill>
                <a:srgbClr val="FF0000"/>
              </a:solidFill>
              <a:latin typeface="Raleway"/>
              <a:cs typeface="Calibri" panose="020F0502020204030204" pitchFamily="34" charset="0"/>
              <a:sym typeface="Wingdings" panose="05000000000000000000" pitchFamily="2" charset="2"/>
            </a:rPr>
            <a:t>Zakon o uvođenju eura kao službene valute u Republici Hrvatskoj</a:t>
          </a:r>
          <a:endParaRPr lang="hr-HR" sz="1400" dirty="0">
            <a:solidFill>
              <a:srgbClr val="FF0000"/>
            </a:solidFill>
            <a:latin typeface="Raleway"/>
            <a:cs typeface="Calibri" panose="020F0502020204030204" pitchFamily="34" charset="0"/>
          </a:endParaRPr>
        </a:p>
      </dgm:t>
    </dgm:pt>
    <dgm:pt modelId="{4B3093F2-14B1-4E1B-93DD-7BB86E18F3B1}" type="parTrans" cxnId="{34EB3AA7-31BA-4508-9898-284F769071BD}">
      <dgm:prSet/>
      <dgm:spPr/>
      <dgm:t>
        <a:bodyPr/>
        <a:lstStyle/>
        <a:p>
          <a:endParaRPr lang="hr-HR" sz="1600">
            <a:latin typeface="Raleway"/>
          </a:endParaRPr>
        </a:p>
      </dgm:t>
    </dgm:pt>
    <dgm:pt modelId="{11E321DD-119B-45C6-9973-F67C51776C2A}" type="sibTrans" cxnId="{34EB3AA7-31BA-4508-9898-284F769071BD}">
      <dgm:prSet/>
      <dgm:spPr/>
      <dgm:t>
        <a:bodyPr/>
        <a:lstStyle/>
        <a:p>
          <a:endParaRPr lang="hr-HR" sz="1600">
            <a:latin typeface="Raleway"/>
          </a:endParaRPr>
        </a:p>
      </dgm:t>
    </dgm:pt>
    <dgm:pt modelId="{45D0CE88-9ADE-4707-A13A-7A36FF4BEE69}">
      <dgm:prSet phldrT="[Tekst]" custT="1"/>
      <dgm:spPr/>
      <dgm:t>
        <a:bodyPr/>
        <a:lstStyle/>
        <a:p>
          <a:pPr algn="ctr" rtl="0">
            <a:lnSpc>
              <a:spcPct val="100000"/>
            </a:lnSpc>
            <a:spcAft>
              <a:spcPts val="0"/>
            </a:spcAft>
          </a:pPr>
          <a:r>
            <a:rPr kumimoji="0" lang="hr-HR" sz="1400" b="1" i="0" u="none" strike="noStrike"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12. srpnja 2022. –</a:t>
          </a:r>
          <a:r>
            <a:rPr kumimoji="0" lang="hr-HR" sz="1400" b="0" i="0" u="none" strike="noStrike"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 </a:t>
          </a:r>
        </a:p>
        <a:p>
          <a:pPr algn="ctr" rtl="0">
            <a:lnSpc>
              <a:spcPct val="100000"/>
            </a:lnSpc>
            <a:spcAft>
              <a:spcPts val="0"/>
            </a:spcAft>
          </a:pPr>
          <a:r>
            <a:rPr kumimoji="0" lang="hr-HR" sz="1400" b="1" i="0" u="none" strike="noStrike" cap="none" spc="0" normalizeH="0" baseline="0" noProof="0" dirty="0" smtClean="0">
              <a:ln>
                <a:noFill/>
              </a:ln>
              <a:solidFill>
                <a:srgbClr val="FF0000"/>
              </a:solidFill>
              <a:effectLst/>
              <a:uLnTx/>
              <a:uFillTx/>
              <a:latin typeface="Raleway"/>
              <a:cs typeface="Calibri" panose="020F0502020204030204" pitchFamily="34" charset="0"/>
              <a:sym typeface="Wingdings" panose="05000000000000000000" pitchFamily="2" charset="2"/>
            </a:rPr>
            <a:t>ECOFIN usvojio zakonodavne akte vezane za uvođenje eura</a:t>
          </a:r>
        </a:p>
      </dgm:t>
    </dgm:pt>
    <dgm:pt modelId="{2E58FD03-0EDA-4381-9010-DD9DC2943C92}" type="parTrans" cxnId="{2E03CEF4-E28E-456D-B8A3-A3375E636CF0}">
      <dgm:prSet/>
      <dgm:spPr/>
      <dgm:t>
        <a:bodyPr/>
        <a:lstStyle/>
        <a:p>
          <a:endParaRPr lang="hr-HR" sz="1600">
            <a:latin typeface="Raleway"/>
          </a:endParaRPr>
        </a:p>
      </dgm:t>
    </dgm:pt>
    <dgm:pt modelId="{BA234938-4629-4FDA-ADBF-A7EFCFBC6CC5}" type="sibTrans" cxnId="{2E03CEF4-E28E-456D-B8A3-A3375E636CF0}">
      <dgm:prSet/>
      <dgm:spPr/>
      <dgm:t>
        <a:bodyPr/>
        <a:lstStyle/>
        <a:p>
          <a:endParaRPr lang="hr-HR" sz="1600">
            <a:latin typeface="Raleway"/>
          </a:endParaRPr>
        </a:p>
      </dgm:t>
    </dgm:pt>
    <dgm:pt modelId="{B823968F-CEB7-4BF8-B7DB-8AE692F7B2ED}">
      <dgm:prSet phldrT="[Tekst]" custT="1"/>
      <dgm:spPr/>
      <dgm:t>
        <a:bodyPr/>
        <a:lstStyle/>
        <a:p>
          <a:r>
            <a:rPr kumimoji="0" lang="hr-HR" sz="1600" b="1" i="0" u="none" strike="noStrike"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Srpanj 2022. -</a:t>
          </a:r>
          <a:r>
            <a:rPr kumimoji="0" lang="hr-HR" sz="1600" b="0" i="0" u="none" strike="noStrike"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Europska središnja banka i Europski parlament usvojili svoja mišljenja</a:t>
          </a:r>
          <a:endParaRPr lang="hr-HR" sz="1600" dirty="0">
            <a:solidFill>
              <a:schemeClr val="bg1"/>
            </a:solidFill>
            <a:latin typeface="Raleway"/>
            <a:cs typeface="Calibri" panose="020F0502020204030204" pitchFamily="34" charset="0"/>
          </a:endParaRPr>
        </a:p>
      </dgm:t>
    </dgm:pt>
    <dgm:pt modelId="{2A9426A6-BA7C-499E-ABC5-E9DE0126ADA1}" type="sibTrans" cxnId="{DCAE5E59-7864-4FEF-BA80-F62FA4E681B9}">
      <dgm:prSet/>
      <dgm:spPr/>
      <dgm:t>
        <a:bodyPr/>
        <a:lstStyle/>
        <a:p>
          <a:endParaRPr lang="hr-HR" sz="1600">
            <a:latin typeface="Raleway"/>
          </a:endParaRPr>
        </a:p>
      </dgm:t>
    </dgm:pt>
    <dgm:pt modelId="{ECECC52B-CAF8-4F1C-A7FF-B539F073ED27}" type="parTrans" cxnId="{DCAE5E59-7864-4FEF-BA80-F62FA4E681B9}">
      <dgm:prSet/>
      <dgm:spPr/>
      <dgm:t>
        <a:bodyPr/>
        <a:lstStyle/>
        <a:p>
          <a:endParaRPr lang="hr-HR" sz="1600">
            <a:latin typeface="Raleway"/>
          </a:endParaRPr>
        </a:p>
      </dgm:t>
    </dgm:pt>
    <dgm:pt modelId="{4788FD7C-6526-48D1-9438-DE503D3A2D60}">
      <dgm:prSet custT="1"/>
      <dgm:spPr/>
      <dgm:t>
        <a:bodyPr/>
        <a:lstStyle/>
        <a:p>
          <a:r>
            <a:rPr lang="hr-HR" sz="1600" b="1" dirty="0" smtClean="0">
              <a:solidFill>
                <a:schemeClr val="bg1"/>
              </a:solidFill>
              <a:latin typeface="Raleway"/>
              <a:cs typeface="Calibri" panose="020F0502020204030204" pitchFamily="34" charset="0"/>
              <a:sym typeface="Wingdings" panose="05000000000000000000" pitchFamily="2" charset="2"/>
            </a:rPr>
            <a:t>Lipanj 2022. </a:t>
          </a:r>
          <a:r>
            <a:rPr lang="hr-HR" sz="1600" dirty="0" smtClean="0">
              <a:solidFill>
                <a:schemeClr val="bg1"/>
              </a:solidFill>
              <a:latin typeface="Raleway"/>
              <a:cs typeface="Calibri" panose="020F0502020204030204" pitchFamily="34" charset="0"/>
              <a:sym typeface="Wingdings" panose="05000000000000000000" pitchFamily="2" charset="2"/>
            </a:rPr>
            <a:t>- objave </a:t>
          </a:r>
          <a:r>
            <a:rPr lang="hr-HR" sz="1600" dirty="0" smtClean="0">
              <a:solidFill>
                <a:srgbClr val="FF0000"/>
              </a:solidFill>
              <a:latin typeface="Raleway"/>
              <a:cs typeface="Calibri" panose="020F0502020204030204" pitchFamily="34" charset="0"/>
              <a:sym typeface="Wingdings" panose="05000000000000000000" pitchFamily="2" charset="2"/>
            </a:rPr>
            <a:t>izvješća o konvergenciji</a:t>
          </a:r>
          <a:endParaRPr lang="hr-HR" sz="1600" dirty="0">
            <a:solidFill>
              <a:srgbClr val="FF0000"/>
            </a:solidFill>
            <a:latin typeface="Raleway"/>
            <a:cs typeface="Calibri" panose="020F0502020204030204" pitchFamily="34" charset="0"/>
          </a:endParaRPr>
        </a:p>
      </dgm:t>
    </dgm:pt>
    <dgm:pt modelId="{71B0CBD3-1B2E-4CB1-A325-D63BE2CBB3D2}" type="parTrans" cxnId="{6D34F728-9177-416D-98BF-89A68534A863}">
      <dgm:prSet/>
      <dgm:spPr/>
      <dgm:t>
        <a:bodyPr/>
        <a:lstStyle/>
        <a:p>
          <a:endParaRPr lang="hr-HR" sz="1600">
            <a:latin typeface="Raleway"/>
          </a:endParaRPr>
        </a:p>
      </dgm:t>
    </dgm:pt>
    <dgm:pt modelId="{8D5FF260-A9F0-4FB8-98E8-E1EB43FA7038}" type="sibTrans" cxnId="{6D34F728-9177-416D-98BF-89A68534A863}">
      <dgm:prSet/>
      <dgm:spPr/>
      <dgm:t>
        <a:bodyPr/>
        <a:lstStyle/>
        <a:p>
          <a:endParaRPr lang="hr-HR" sz="1600">
            <a:latin typeface="Raleway"/>
          </a:endParaRPr>
        </a:p>
      </dgm:t>
    </dgm:pt>
    <dgm:pt modelId="{38996564-CA8A-471C-A998-79BDB0280E7F}">
      <dgm:prSet custT="1"/>
      <dgm:spPr/>
      <dgm:t>
        <a:bodyPr/>
        <a:lstStyle/>
        <a:p>
          <a:r>
            <a:rPr lang="hr-HR" sz="1600" b="1" dirty="0" smtClean="0">
              <a:solidFill>
                <a:schemeClr val="accent2"/>
              </a:solidFill>
              <a:latin typeface="Raleway"/>
              <a:cs typeface="Calibri" panose="020F0502020204030204" pitchFamily="34" charset="0"/>
            </a:rPr>
            <a:t>Svibanj 2018. </a:t>
          </a:r>
          <a:r>
            <a:rPr lang="hr-HR" sz="1600" dirty="0" smtClean="0">
              <a:solidFill>
                <a:schemeClr val="accent2"/>
              </a:solidFill>
              <a:latin typeface="Raleway"/>
              <a:cs typeface="Calibri" panose="020F0502020204030204" pitchFamily="34" charset="0"/>
            </a:rPr>
            <a:t>–</a:t>
          </a:r>
          <a:r>
            <a:rPr lang="hr-HR" sz="1600" b="1" dirty="0" smtClean="0">
              <a:solidFill>
                <a:schemeClr val="accent2"/>
              </a:solidFill>
              <a:latin typeface="Raleway"/>
              <a:cs typeface="Calibri" panose="020F0502020204030204" pitchFamily="34" charset="0"/>
            </a:rPr>
            <a:t> usvojena </a:t>
          </a:r>
          <a:r>
            <a:rPr lang="hr-HR" sz="1600" dirty="0" smtClean="0">
              <a:solidFill>
                <a:srgbClr val="FF0000"/>
              </a:solidFill>
              <a:latin typeface="Raleway"/>
              <a:cs typeface="Calibri" panose="020F0502020204030204" pitchFamily="34" charset="0"/>
            </a:rPr>
            <a:t>Strategija za uvođenje eura kao službene valute</a:t>
          </a:r>
          <a:endParaRPr lang="hr-HR" sz="1600" b="1" dirty="0">
            <a:solidFill>
              <a:schemeClr val="accent2"/>
            </a:solidFill>
            <a:latin typeface="Raleway"/>
            <a:cs typeface="Calibri" panose="020F0502020204030204" pitchFamily="34" charset="0"/>
          </a:endParaRPr>
        </a:p>
      </dgm:t>
    </dgm:pt>
    <dgm:pt modelId="{364C63DE-46CB-4D85-B255-79F06CEB46E9}" type="parTrans" cxnId="{5B716C73-B0A1-48E0-93D1-130700854A20}">
      <dgm:prSet/>
      <dgm:spPr/>
      <dgm:t>
        <a:bodyPr/>
        <a:lstStyle/>
        <a:p>
          <a:endParaRPr lang="hr-HR" sz="1600">
            <a:latin typeface="Raleway"/>
          </a:endParaRPr>
        </a:p>
      </dgm:t>
    </dgm:pt>
    <dgm:pt modelId="{5607E39A-217F-4DA9-B545-BAB011DC971C}" type="sibTrans" cxnId="{5B716C73-B0A1-48E0-93D1-130700854A20}">
      <dgm:prSet/>
      <dgm:spPr/>
      <dgm:t>
        <a:bodyPr/>
        <a:lstStyle/>
        <a:p>
          <a:endParaRPr lang="hr-HR" sz="1600">
            <a:latin typeface="Raleway"/>
          </a:endParaRPr>
        </a:p>
      </dgm:t>
    </dgm:pt>
    <dgm:pt modelId="{CA61D47A-9887-4254-A4CA-A33DDC126D7D}">
      <dgm:prSet custT="1"/>
      <dgm:spPr/>
      <dgm:t>
        <a:bodyPr/>
        <a:lstStyle/>
        <a:p>
          <a:r>
            <a:rPr lang="hr-HR" sz="1200" b="1" dirty="0" smtClean="0">
              <a:solidFill>
                <a:schemeClr val="bg1"/>
              </a:solidFill>
              <a:latin typeface="Raleway"/>
              <a:cs typeface="Calibri" panose="020F0502020204030204" pitchFamily="34" charset="0"/>
            </a:rPr>
            <a:t>21. srpnja 2022. - </a:t>
          </a:r>
          <a:br>
            <a:rPr lang="hr-HR" sz="1200" b="1" dirty="0" smtClean="0">
              <a:solidFill>
                <a:schemeClr val="bg1"/>
              </a:solidFill>
              <a:latin typeface="Raleway"/>
              <a:cs typeface="Calibri" panose="020F0502020204030204" pitchFamily="34" charset="0"/>
            </a:rPr>
          </a:br>
          <a:r>
            <a:rPr lang="hr-HR" sz="1200" b="1" dirty="0" smtClean="0">
              <a:solidFill>
                <a:schemeClr val="bg1"/>
              </a:solidFill>
              <a:latin typeface="Raleway"/>
              <a:cs typeface="Calibri" panose="020F0502020204030204" pitchFamily="34" charset="0"/>
            </a:rPr>
            <a:t>Vlada Republike Hrvatske donijela </a:t>
          </a:r>
          <a:r>
            <a:rPr lang="hr-HR" sz="1200" b="1" i="0" dirty="0" smtClean="0">
              <a:solidFill>
                <a:srgbClr val="FF0000"/>
              </a:solidFill>
              <a:latin typeface="Raleway"/>
              <a:cs typeface="Calibri" panose="020F0502020204030204" pitchFamily="34" charset="0"/>
            </a:rPr>
            <a:t>Odluku o objavi uvođenja eura kao službene valute u Republici Hrvatskoj</a:t>
          </a:r>
          <a:endParaRPr lang="hr-HR" sz="1200" dirty="0">
            <a:solidFill>
              <a:srgbClr val="FF0000"/>
            </a:solidFill>
            <a:latin typeface="Raleway"/>
            <a:cs typeface="Calibri" panose="020F0502020204030204" pitchFamily="34" charset="0"/>
          </a:endParaRPr>
        </a:p>
      </dgm:t>
    </dgm:pt>
    <dgm:pt modelId="{6ACBAD7F-3EE0-4EFF-948F-F473BAD3D3D9}" type="parTrans" cxnId="{04897D21-5ECE-475E-A638-FACB2DAAB5A8}">
      <dgm:prSet/>
      <dgm:spPr/>
      <dgm:t>
        <a:bodyPr/>
        <a:lstStyle/>
        <a:p>
          <a:endParaRPr lang="hr-HR" sz="1600">
            <a:latin typeface="Raleway"/>
          </a:endParaRPr>
        </a:p>
      </dgm:t>
    </dgm:pt>
    <dgm:pt modelId="{C2194928-3251-4A46-8CC3-51F0BE9A6995}" type="sibTrans" cxnId="{04897D21-5ECE-475E-A638-FACB2DAAB5A8}">
      <dgm:prSet/>
      <dgm:spPr/>
      <dgm:t>
        <a:bodyPr/>
        <a:lstStyle/>
        <a:p>
          <a:endParaRPr lang="hr-HR" sz="1600">
            <a:latin typeface="Raleway"/>
          </a:endParaRPr>
        </a:p>
      </dgm:t>
    </dgm:pt>
    <dgm:pt modelId="{5E0600EA-08E9-452C-9735-5B14D767FB74}" type="pres">
      <dgm:prSet presAssocID="{732028FE-9659-49D9-AA7A-8C7F94F66C6A}" presName="Name0" presStyleCnt="0">
        <dgm:presLayoutVars>
          <dgm:dir/>
          <dgm:resizeHandles/>
        </dgm:presLayoutVars>
      </dgm:prSet>
      <dgm:spPr/>
      <dgm:t>
        <a:bodyPr/>
        <a:lstStyle/>
        <a:p>
          <a:endParaRPr lang="hr-HR"/>
        </a:p>
      </dgm:t>
    </dgm:pt>
    <dgm:pt modelId="{77B3D11E-DF23-46BA-B327-EC11B07B10BE}" type="pres">
      <dgm:prSet presAssocID="{38996564-CA8A-471C-A998-79BDB0280E7F}" presName="compNode" presStyleCnt="0"/>
      <dgm:spPr/>
    </dgm:pt>
    <dgm:pt modelId="{6988761C-FE4A-4669-8141-22422F39BAFC}" type="pres">
      <dgm:prSet presAssocID="{38996564-CA8A-471C-A998-79BDB0280E7F}" presName="dummyConnPt" presStyleCnt="0"/>
      <dgm:spPr/>
    </dgm:pt>
    <dgm:pt modelId="{23BD4EF5-AE08-46F2-8848-22250993E495}" type="pres">
      <dgm:prSet presAssocID="{38996564-CA8A-471C-A998-79BDB0280E7F}" presName="node" presStyleLbl="node1" presStyleIdx="0" presStyleCnt="9">
        <dgm:presLayoutVars>
          <dgm:bulletEnabled val="1"/>
        </dgm:presLayoutVars>
      </dgm:prSet>
      <dgm:spPr/>
      <dgm:t>
        <a:bodyPr/>
        <a:lstStyle/>
        <a:p>
          <a:endParaRPr lang="hr-HR"/>
        </a:p>
      </dgm:t>
    </dgm:pt>
    <dgm:pt modelId="{1EF5B7C0-0F7C-4A41-97A0-163E93D957AA}" type="pres">
      <dgm:prSet presAssocID="{5607E39A-217F-4DA9-B545-BAB011DC971C}" presName="sibTrans" presStyleLbl="bgSibTrans2D1" presStyleIdx="0" presStyleCnt="8"/>
      <dgm:spPr/>
      <dgm:t>
        <a:bodyPr/>
        <a:lstStyle/>
        <a:p>
          <a:endParaRPr lang="hr-HR"/>
        </a:p>
      </dgm:t>
    </dgm:pt>
    <dgm:pt modelId="{7A29D4F0-C731-49E0-B46E-6057F2375929}" type="pres">
      <dgm:prSet presAssocID="{C2FF5CA0-DFA5-4761-B3B6-41C7E1A69792}" presName="compNode" presStyleCnt="0"/>
      <dgm:spPr/>
    </dgm:pt>
    <dgm:pt modelId="{F1009113-90A5-4B0F-8752-BE8B372362F1}" type="pres">
      <dgm:prSet presAssocID="{C2FF5CA0-DFA5-4761-B3B6-41C7E1A69792}" presName="dummyConnPt" presStyleCnt="0"/>
      <dgm:spPr/>
    </dgm:pt>
    <dgm:pt modelId="{B8EFC1FF-540E-4C68-845D-EA8C18D95280}" type="pres">
      <dgm:prSet presAssocID="{C2FF5CA0-DFA5-4761-B3B6-41C7E1A69792}" presName="node" presStyleLbl="node1" presStyleIdx="1" presStyleCnt="9">
        <dgm:presLayoutVars>
          <dgm:bulletEnabled val="1"/>
        </dgm:presLayoutVars>
      </dgm:prSet>
      <dgm:spPr/>
      <dgm:t>
        <a:bodyPr/>
        <a:lstStyle/>
        <a:p>
          <a:endParaRPr lang="hr-HR"/>
        </a:p>
      </dgm:t>
    </dgm:pt>
    <dgm:pt modelId="{3B957504-644E-4A9E-B8C3-AAA1651E3743}" type="pres">
      <dgm:prSet presAssocID="{444C8852-5A78-4679-A3A0-2A86F2042581}" presName="sibTrans" presStyleLbl="bgSibTrans2D1" presStyleIdx="1" presStyleCnt="8"/>
      <dgm:spPr/>
      <dgm:t>
        <a:bodyPr/>
        <a:lstStyle/>
        <a:p>
          <a:endParaRPr lang="hr-HR"/>
        </a:p>
      </dgm:t>
    </dgm:pt>
    <dgm:pt modelId="{0401D4B4-9693-46C5-AB5F-F689B2BCD3C7}" type="pres">
      <dgm:prSet presAssocID="{CE7EB924-0C5F-460C-9AB6-1274DB2DC613}" presName="compNode" presStyleCnt="0"/>
      <dgm:spPr/>
    </dgm:pt>
    <dgm:pt modelId="{76EFA0ED-39A7-4F53-978A-FA0456175EFD}" type="pres">
      <dgm:prSet presAssocID="{CE7EB924-0C5F-460C-9AB6-1274DB2DC613}" presName="dummyConnPt" presStyleCnt="0"/>
      <dgm:spPr/>
    </dgm:pt>
    <dgm:pt modelId="{F4F57838-F674-45F2-A1C6-2D8A2C73CA9D}" type="pres">
      <dgm:prSet presAssocID="{CE7EB924-0C5F-460C-9AB6-1274DB2DC613}" presName="node" presStyleLbl="node1" presStyleIdx="2" presStyleCnt="9">
        <dgm:presLayoutVars>
          <dgm:bulletEnabled val="1"/>
        </dgm:presLayoutVars>
      </dgm:prSet>
      <dgm:spPr/>
      <dgm:t>
        <a:bodyPr/>
        <a:lstStyle/>
        <a:p>
          <a:endParaRPr lang="hr-HR"/>
        </a:p>
      </dgm:t>
    </dgm:pt>
    <dgm:pt modelId="{976E1FDE-B266-4DF8-BB63-917038B715C5}" type="pres">
      <dgm:prSet presAssocID="{B5C90CC8-F916-4957-8997-7FF31F9768B2}" presName="sibTrans" presStyleLbl="bgSibTrans2D1" presStyleIdx="2" presStyleCnt="8"/>
      <dgm:spPr/>
      <dgm:t>
        <a:bodyPr/>
        <a:lstStyle/>
        <a:p>
          <a:endParaRPr lang="hr-HR"/>
        </a:p>
      </dgm:t>
    </dgm:pt>
    <dgm:pt modelId="{06B5BC75-473B-46DD-99B5-3CCE51B1982D}" type="pres">
      <dgm:prSet presAssocID="{649A5FFA-BFF3-4CB3-B83E-096A3C144760}" presName="compNode" presStyleCnt="0"/>
      <dgm:spPr/>
    </dgm:pt>
    <dgm:pt modelId="{E86E565C-6FF5-4738-87B0-95D6D20F5924}" type="pres">
      <dgm:prSet presAssocID="{649A5FFA-BFF3-4CB3-B83E-096A3C144760}" presName="dummyConnPt" presStyleCnt="0"/>
      <dgm:spPr/>
    </dgm:pt>
    <dgm:pt modelId="{9C2C1E45-6395-4C33-8439-3992F2280404}" type="pres">
      <dgm:prSet presAssocID="{649A5FFA-BFF3-4CB3-B83E-096A3C144760}" presName="node" presStyleLbl="node1" presStyleIdx="3" presStyleCnt="9">
        <dgm:presLayoutVars>
          <dgm:bulletEnabled val="1"/>
        </dgm:presLayoutVars>
      </dgm:prSet>
      <dgm:spPr/>
      <dgm:t>
        <a:bodyPr/>
        <a:lstStyle/>
        <a:p>
          <a:endParaRPr lang="hr-HR"/>
        </a:p>
      </dgm:t>
    </dgm:pt>
    <dgm:pt modelId="{A1BA5861-206C-4977-82DF-051C86C6A7A1}" type="pres">
      <dgm:prSet presAssocID="{2007A262-2DE9-4BB8-B3E1-6139A7805B1F}" presName="sibTrans" presStyleLbl="bgSibTrans2D1" presStyleIdx="3" presStyleCnt="8"/>
      <dgm:spPr/>
      <dgm:t>
        <a:bodyPr/>
        <a:lstStyle/>
        <a:p>
          <a:endParaRPr lang="hr-HR"/>
        </a:p>
      </dgm:t>
    </dgm:pt>
    <dgm:pt modelId="{2115CBC9-4D57-4ABB-BC62-5BB163501A71}" type="pres">
      <dgm:prSet presAssocID="{773E245E-4AAE-4278-9CA4-23F385B71665}" presName="compNode" presStyleCnt="0"/>
      <dgm:spPr/>
    </dgm:pt>
    <dgm:pt modelId="{4E7CCEA9-E8D3-4F18-8846-2855384FF260}" type="pres">
      <dgm:prSet presAssocID="{773E245E-4AAE-4278-9CA4-23F385B71665}" presName="dummyConnPt" presStyleCnt="0"/>
      <dgm:spPr/>
    </dgm:pt>
    <dgm:pt modelId="{D3B545FB-3337-4A0A-AEB7-FAA26BF90F2E}" type="pres">
      <dgm:prSet presAssocID="{773E245E-4AAE-4278-9CA4-23F385B71665}" presName="node" presStyleLbl="node1" presStyleIdx="4" presStyleCnt="9">
        <dgm:presLayoutVars>
          <dgm:bulletEnabled val="1"/>
        </dgm:presLayoutVars>
      </dgm:prSet>
      <dgm:spPr/>
      <dgm:t>
        <a:bodyPr/>
        <a:lstStyle/>
        <a:p>
          <a:endParaRPr lang="hr-HR"/>
        </a:p>
      </dgm:t>
    </dgm:pt>
    <dgm:pt modelId="{782F9948-590B-480C-B08C-AC88B3CB91DF}" type="pres">
      <dgm:prSet presAssocID="{11E321DD-119B-45C6-9973-F67C51776C2A}" presName="sibTrans" presStyleLbl="bgSibTrans2D1" presStyleIdx="4" presStyleCnt="8"/>
      <dgm:spPr/>
      <dgm:t>
        <a:bodyPr/>
        <a:lstStyle/>
        <a:p>
          <a:endParaRPr lang="hr-HR"/>
        </a:p>
      </dgm:t>
    </dgm:pt>
    <dgm:pt modelId="{5B8584E8-9E67-4782-80BF-F03BBD0F7E63}" type="pres">
      <dgm:prSet presAssocID="{4788FD7C-6526-48D1-9438-DE503D3A2D60}" presName="compNode" presStyleCnt="0"/>
      <dgm:spPr/>
    </dgm:pt>
    <dgm:pt modelId="{23E5AE0C-632F-4207-90F8-6BF0BF36ACE5}" type="pres">
      <dgm:prSet presAssocID="{4788FD7C-6526-48D1-9438-DE503D3A2D60}" presName="dummyConnPt" presStyleCnt="0"/>
      <dgm:spPr/>
    </dgm:pt>
    <dgm:pt modelId="{7352EF58-99E9-4830-A8C8-3B3E81897DDA}" type="pres">
      <dgm:prSet presAssocID="{4788FD7C-6526-48D1-9438-DE503D3A2D60}" presName="node" presStyleLbl="node1" presStyleIdx="5" presStyleCnt="9">
        <dgm:presLayoutVars>
          <dgm:bulletEnabled val="1"/>
        </dgm:presLayoutVars>
      </dgm:prSet>
      <dgm:spPr/>
      <dgm:t>
        <a:bodyPr/>
        <a:lstStyle/>
        <a:p>
          <a:endParaRPr lang="hr-HR"/>
        </a:p>
      </dgm:t>
    </dgm:pt>
    <dgm:pt modelId="{BC25E34A-01A2-44AE-B58D-D7894096B1C8}" type="pres">
      <dgm:prSet presAssocID="{8D5FF260-A9F0-4FB8-98E8-E1EB43FA7038}" presName="sibTrans" presStyleLbl="bgSibTrans2D1" presStyleIdx="5" presStyleCnt="8"/>
      <dgm:spPr/>
      <dgm:t>
        <a:bodyPr/>
        <a:lstStyle/>
        <a:p>
          <a:endParaRPr lang="hr-HR"/>
        </a:p>
      </dgm:t>
    </dgm:pt>
    <dgm:pt modelId="{E646D287-2DD3-4A70-A2AF-B634F8257760}" type="pres">
      <dgm:prSet presAssocID="{B823968F-CEB7-4BF8-B7DB-8AE692F7B2ED}" presName="compNode" presStyleCnt="0"/>
      <dgm:spPr/>
    </dgm:pt>
    <dgm:pt modelId="{5D008837-0132-4F30-B815-0BA329E55DAD}" type="pres">
      <dgm:prSet presAssocID="{B823968F-CEB7-4BF8-B7DB-8AE692F7B2ED}" presName="dummyConnPt" presStyleCnt="0"/>
      <dgm:spPr/>
    </dgm:pt>
    <dgm:pt modelId="{A5E48064-7538-4CFD-A532-D5D12C41235A}" type="pres">
      <dgm:prSet presAssocID="{B823968F-CEB7-4BF8-B7DB-8AE692F7B2ED}" presName="node" presStyleLbl="node1" presStyleIdx="6" presStyleCnt="9">
        <dgm:presLayoutVars>
          <dgm:bulletEnabled val="1"/>
        </dgm:presLayoutVars>
      </dgm:prSet>
      <dgm:spPr/>
      <dgm:t>
        <a:bodyPr/>
        <a:lstStyle/>
        <a:p>
          <a:endParaRPr lang="hr-HR"/>
        </a:p>
      </dgm:t>
    </dgm:pt>
    <dgm:pt modelId="{7820DE4C-F3AB-4D9F-937F-24F64DC3F56B}" type="pres">
      <dgm:prSet presAssocID="{2A9426A6-BA7C-499E-ABC5-E9DE0126ADA1}" presName="sibTrans" presStyleLbl="bgSibTrans2D1" presStyleIdx="6" presStyleCnt="8"/>
      <dgm:spPr/>
      <dgm:t>
        <a:bodyPr/>
        <a:lstStyle/>
        <a:p>
          <a:endParaRPr lang="hr-HR"/>
        </a:p>
      </dgm:t>
    </dgm:pt>
    <dgm:pt modelId="{B03FC430-18A0-4A56-A77C-85060F65CED8}" type="pres">
      <dgm:prSet presAssocID="{45D0CE88-9ADE-4707-A13A-7A36FF4BEE69}" presName="compNode" presStyleCnt="0"/>
      <dgm:spPr/>
    </dgm:pt>
    <dgm:pt modelId="{B03E034D-D638-4ED9-BF42-219151CF256D}" type="pres">
      <dgm:prSet presAssocID="{45D0CE88-9ADE-4707-A13A-7A36FF4BEE69}" presName="dummyConnPt" presStyleCnt="0"/>
      <dgm:spPr/>
    </dgm:pt>
    <dgm:pt modelId="{3D385043-70C8-4BD5-AC2C-DFCDB9FD352C}" type="pres">
      <dgm:prSet presAssocID="{45D0CE88-9ADE-4707-A13A-7A36FF4BEE69}" presName="node" presStyleLbl="node1" presStyleIdx="7" presStyleCnt="9">
        <dgm:presLayoutVars>
          <dgm:bulletEnabled val="1"/>
        </dgm:presLayoutVars>
      </dgm:prSet>
      <dgm:spPr/>
      <dgm:t>
        <a:bodyPr/>
        <a:lstStyle/>
        <a:p>
          <a:endParaRPr lang="hr-HR"/>
        </a:p>
      </dgm:t>
    </dgm:pt>
    <dgm:pt modelId="{726739A8-75E2-439D-85F3-5009BA0078E2}" type="pres">
      <dgm:prSet presAssocID="{BA234938-4629-4FDA-ADBF-A7EFCFBC6CC5}" presName="sibTrans" presStyleLbl="bgSibTrans2D1" presStyleIdx="7" presStyleCnt="8"/>
      <dgm:spPr/>
      <dgm:t>
        <a:bodyPr/>
        <a:lstStyle/>
        <a:p>
          <a:endParaRPr lang="hr-HR"/>
        </a:p>
      </dgm:t>
    </dgm:pt>
    <dgm:pt modelId="{677A894C-E7FF-47E1-83D0-7B6C8304465A}" type="pres">
      <dgm:prSet presAssocID="{CA61D47A-9887-4254-A4CA-A33DDC126D7D}" presName="compNode" presStyleCnt="0"/>
      <dgm:spPr/>
    </dgm:pt>
    <dgm:pt modelId="{A0194DE3-2FE4-4F28-B9D7-F519C2AAB4D1}" type="pres">
      <dgm:prSet presAssocID="{CA61D47A-9887-4254-A4CA-A33DDC126D7D}" presName="dummyConnPt" presStyleCnt="0"/>
      <dgm:spPr/>
    </dgm:pt>
    <dgm:pt modelId="{63A38E4A-DC79-4943-8C83-35751B5816AE}" type="pres">
      <dgm:prSet presAssocID="{CA61D47A-9887-4254-A4CA-A33DDC126D7D}" presName="node" presStyleLbl="node1" presStyleIdx="8" presStyleCnt="9">
        <dgm:presLayoutVars>
          <dgm:bulletEnabled val="1"/>
        </dgm:presLayoutVars>
      </dgm:prSet>
      <dgm:spPr/>
      <dgm:t>
        <a:bodyPr/>
        <a:lstStyle/>
        <a:p>
          <a:endParaRPr lang="hr-HR"/>
        </a:p>
      </dgm:t>
    </dgm:pt>
  </dgm:ptLst>
  <dgm:cxnLst>
    <dgm:cxn modelId="{0FBF076F-DF7C-4DC1-8167-5612226E8778}" type="presOf" srcId="{CA61D47A-9887-4254-A4CA-A33DDC126D7D}" destId="{63A38E4A-DC79-4943-8C83-35751B5816AE}" srcOrd="0" destOrd="0" presId="urn:microsoft.com/office/officeart/2005/8/layout/bProcess4"/>
    <dgm:cxn modelId="{5B716C73-B0A1-48E0-93D1-130700854A20}" srcId="{732028FE-9659-49D9-AA7A-8C7F94F66C6A}" destId="{38996564-CA8A-471C-A998-79BDB0280E7F}" srcOrd="0" destOrd="0" parTransId="{364C63DE-46CB-4D85-B255-79F06CEB46E9}" sibTransId="{5607E39A-217F-4DA9-B545-BAB011DC971C}"/>
    <dgm:cxn modelId="{04897D21-5ECE-475E-A638-FACB2DAAB5A8}" srcId="{732028FE-9659-49D9-AA7A-8C7F94F66C6A}" destId="{CA61D47A-9887-4254-A4CA-A33DDC126D7D}" srcOrd="8" destOrd="0" parTransId="{6ACBAD7F-3EE0-4EFF-948F-F473BAD3D3D9}" sibTransId="{C2194928-3251-4A46-8CC3-51F0BE9A6995}"/>
    <dgm:cxn modelId="{DCAE5E59-7864-4FEF-BA80-F62FA4E681B9}" srcId="{732028FE-9659-49D9-AA7A-8C7F94F66C6A}" destId="{B823968F-CEB7-4BF8-B7DB-8AE692F7B2ED}" srcOrd="6" destOrd="0" parTransId="{ECECC52B-CAF8-4F1C-A7FF-B539F073ED27}" sibTransId="{2A9426A6-BA7C-499E-ABC5-E9DE0126ADA1}"/>
    <dgm:cxn modelId="{5726FF9B-FFF7-4DBA-A8C8-B908BB8F2473}" type="presOf" srcId="{B823968F-CEB7-4BF8-B7DB-8AE692F7B2ED}" destId="{A5E48064-7538-4CFD-A532-D5D12C41235A}" srcOrd="0" destOrd="0" presId="urn:microsoft.com/office/officeart/2005/8/layout/bProcess4"/>
    <dgm:cxn modelId="{6D34F728-9177-416D-98BF-89A68534A863}" srcId="{732028FE-9659-49D9-AA7A-8C7F94F66C6A}" destId="{4788FD7C-6526-48D1-9438-DE503D3A2D60}" srcOrd="5" destOrd="0" parTransId="{71B0CBD3-1B2E-4CB1-A325-D63BE2CBB3D2}" sibTransId="{8D5FF260-A9F0-4FB8-98E8-E1EB43FA7038}"/>
    <dgm:cxn modelId="{3812CA6E-0B7E-4880-A4A8-CFC22D0F097D}" srcId="{732028FE-9659-49D9-AA7A-8C7F94F66C6A}" destId="{C2FF5CA0-DFA5-4761-B3B6-41C7E1A69792}" srcOrd="1" destOrd="0" parTransId="{5F620A34-0755-416A-868A-0E0E2854F3E9}" sibTransId="{444C8852-5A78-4679-A3A0-2A86F2042581}"/>
    <dgm:cxn modelId="{A04E5E6B-0A33-464D-87D6-4CA3BC57A9B5}" type="presOf" srcId="{4788FD7C-6526-48D1-9438-DE503D3A2D60}" destId="{7352EF58-99E9-4830-A8C8-3B3E81897DDA}" srcOrd="0" destOrd="0" presId="urn:microsoft.com/office/officeart/2005/8/layout/bProcess4"/>
    <dgm:cxn modelId="{E83F1C15-B194-46E1-B64C-1ACB5EFBBAB7}" type="presOf" srcId="{5607E39A-217F-4DA9-B545-BAB011DC971C}" destId="{1EF5B7C0-0F7C-4A41-97A0-163E93D957AA}" srcOrd="0" destOrd="0" presId="urn:microsoft.com/office/officeart/2005/8/layout/bProcess4"/>
    <dgm:cxn modelId="{DB9B84D9-53F3-43FE-8427-D52C7637AD17}" type="presOf" srcId="{BA234938-4629-4FDA-ADBF-A7EFCFBC6CC5}" destId="{726739A8-75E2-439D-85F3-5009BA0078E2}" srcOrd="0" destOrd="0" presId="urn:microsoft.com/office/officeart/2005/8/layout/bProcess4"/>
    <dgm:cxn modelId="{002A3C62-CBCE-45FB-99BD-5672EFCB1FBD}" type="presOf" srcId="{B5C90CC8-F916-4957-8997-7FF31F9768B2}" destId="{976E1FDE-B266-4DF8-BB63-917038B715C5}" srcOrd="0" destOrd="0" presId="urn:microsoft.com/office/officeart/2005/8/layout/bProcess4"/>
    <dgm:cxn modelId="{F339A95C-7E50-4C4C-959D-0CBC08D8092C}" srcId="{732028FE-9659-49D9-AA7A-8C7F94F66C6A}" destId="{649A5FFA-BFF3-4CB3-B83E-096A3C144760}" srcOrd="3" destOrd="0" parTransId="{0A4E9BC9-1680-4E5C-9DA7-B69D6542E2E3}" sibTransId="{2007A262-2DE9-4BB8-B3E1-6139A7805B1F}"/>
    <dgm:cxn modelId="{C0F93C44-D663-47B8-916E-523A7F97D9B8}" type="presOf" srcId="{CE7EB924-0C5F-460C-9AB6-1274DB2DC613}" destId="{F4F57838-F674-45F2-A1C6-2D8A2C73CA9D}" srcOrd="0" destOrd="0" presId="urn:microsoft.com/office/officeart/2005/8/layout/bProcess4"/>
    <dgm:cxn modelId="{3CC8D291-82E1-42D0-B49B-71CE408B488D}" type="presOf" srcId="{38996564-CA8A-471C-A998-79BDB0280E7F}" destId="{23BD4EF5-AE08-46F2-8848-22250993E495}" srcOrd="0" destOrd="0" presId="urn:microsoft.com/office/officeart/2005/8/layout/bProcess4"/>
    <dgm:cxn modelId="{45720DBC-A977-429B-A274-E6693F1E51F8}" type="presOf" srcId="{8D5FF260-A9F0-4FB8-98E8-E1EB43FA7038}" destId="{BC25E34A-01A2-44AE-B58D-D7894096B1C8}" srcOrd="0" destOrd="0" presId="urn:microsoft.com/office/officeart/2005/8/layout/bProcess4"/>
    <dgm:cxn modelId="{F2FF3E7C-1778-43C7-9FA7-29A5B98F743A}" type="presOf" srcId="{773E245E-4AAE-4278-9CA4-23F385B71665}" destId="{D3B545FB-3337-4A0A-AEB7-FAA26BF90F2E}" srcOrd="0" destOrd="0" presId="urn:microsoft.com/office/officeart/2005/8/layout/bProcess4"/>
    <dgm:cxn modelId="{CA504AB6-356C-4929-A614-E84A369C4370}" type="presOf" srcId="{C2FF5CA0-DFA5-4761-B3B6-41C7E1A69792}" destId="{B8EFC1FF-540E-4C68-845D-EA8C18D95280}" srcOrd="0" destOrd="0" presId="urn:microsoft.com/office/officeart/2005/8/layout/bProcess4"/>
    <dgm:cxn modelId="{DFE30A90-A504-430C-B758-272A31177895}" type="presOf" srcId="{732028FE-9659-49D9-AA7A-8C7F94F66C6A}" destId="{5E0600EA-08E9-452C-9735-5B14D767FB74}" srcOrd="0" destOrd="0" presId="urn:microsoft.com/office/officeart/2005/8/layout/bProcess4"/>
    <dgm:cxn modelId="{591736F7-7605-4E36-B780-63C2AF63C000}" srcId="{732028FE-9659-49D9-AA7A-8C7F94F66C6A}" destId="{CE7EB924-0C5F-460C-9AB6-1274DB2DC613}" srcOrd="2" destOrd="0" parTransId="{05672FD7-11C3-4FBC-BCCE-5476C4E18D6A}" sibTransId="{B5C90CC8-F916-4957-8997-7FF31F9768B2}"/>
    <dgm:cxn modelId="{BC43216A-3D87-4F1E-864C-87CCA08E0510}" type="presOf" srcId="{444C8852-5A78-4679-A3A0-2A86F2042581}" destId="{3B957504-644E-4A9E-B8C3-AAA1651E3743}" srcOrd="0" destOrd="0" presId="urn:microsoft.com/office/officeart/2005/8/layout/bProcess4"/>
    <dgm:cxn modelId="{5E40B728-9649-46AC-A31E-7D979DBA20BD}" type="presOf" srcId="{2007A262-2DE9-4BB8-B3E1-6139A7805B1F}" destId="{A1BA5861-206C-4977-82DF-051C86C6A7A1}" srcOrd="0" destOrd="0" presId="urn:microsoft.com/office/officeart/2005/8/layout/bProcess4"/>
    <dgm:cxn modelId="{34EB3AA7-31BA-4508-9898-284F769071BD}" srcId="{732028FE-9659-49D9-AA7A-8C7F94F66C6A}" destId="{773E245E-4AAE-4278-9CA4-23F385B71665}" srcOrd="4" destOrd="0" parTransId="{4B3093F2-14B1-4E1B-93DD-7BB86E18F3B1}" sibTransId="{11E321DD-119B-45C6-9973-F67C51776C2A}"/>
    <dgm:cxn modelId="{EEE2BC05-54D2-4BEA-8DDB-03DD809A692F}" type="presOf" srcId="{45D0CE88-9ADE-4707-A13A-7A36FF4BEE69}" destId="{3D385043-70C8-4BD5-AC2C-DFCDB9FD352C}" srcOrd="0" destOrd="0" presId="urn:microsoft.com/office/officeart/2005/8/layout/bProcess4"/>
    <dgm:cxn modelId="{2E03CEF4-E28E-456D-B8A3-A3375E636CF0}" srcId="{732028FE-9659-49D9-AA7A-8C7F94F66C6A}" destId="{45D0CE88-9ADE-4707-A13A-7A36FF4BEE69}" srcOrd="7" destOrd="0" parTransId="{2E58FD03-0EDA-4381-9010-DD9DC2943C92}" sibTransId="{BA234938-4629-4FDA-ADBF-A7EFCFBC6CC5}"/>
    <dgm:cxn modelId="{6C7101EC-53A7-458A-BAF0-C8EC7A34DC99}" type="presOf" srcId="{2A9426A6-BA7C-499E-ABC5-E9DE0126ADA1}" destId="{7820DE4C-F3AB-4D9F-937F-24F64DC3F56B}" srcOrd="0" destOrd="0" presId="urn:microsoft.com/office/officeart/2005/8/layout/bProcess4"/>
    <dgm:cxn modelId="{727465C3-DAAC-4583-A355-DC0E5114CFAB}" type="presOf" srcId="{649A5FFA-BFF3-4CB3-B83E-096A3C144760}" destId="{9C2C1E45-6395-4C33-8439-3992F2280404}" srcOrd="0" destOrd="0" presId="urn:microsoft.com/office/officeart/2005/8/layout/bProcess4"/>
    <dgm:cxn modelId="{A5B53E8C-73C5-4209-9408-AEC1E315B42B}" type="presOf" srcId="{11E321DD-119B-45C6-9973-F67C51776C2A}" destId="{782F9948-590B-480C-B08C-AC88B3CB91DF}" srcOrd="0" destOrd="0" presId="urn:microsoft.com/office/officeart/2005/8/layout/bProcess4"/>
    <dgm:cxn modelId="{E45C0AC8-2923-4CBD-9C5C-584D71AA62B4}" type="presParOf" srcId="{5E0600EA-08E9-452C-9735-5B14D767FB74}" destId="{77B3D11E-DF23-46BA-B327-EC11B07B10BE}" srcOrd="0" destOrd="0" presId="urn:microsoft.com/office/officeart/2005/8/layout/bProcess4"/>
    <dgm:cxn modelId="{CBC9D41B-8DC0-4DD7-B6C6-BCA7A948FF83}" type="presParOf" srcId="{77B3D11E-DF23-46BA-B327-EC11B07B10BE}" destId="{6988761C-FE4A-4669-8141-22422F39BAFC}" srcOrd="0" destOrd="0" presId="urn:microsoft.com/office/officeart/2005/8/layout/bProcess4"/>
    <dgm:cxn modelId="{F5ADD361-3647-4AFC-BBD9-E9BD57B94381}" type="presParOf" srcId="{77B3D11E-DF23-46BA-B327-EC11B07B10BE}" destId="{23BD4EF5-AE08-46F2-8848-22250993E495}" srcOrd="1" destOrd="0" presId="urn:microsoft.com/office/officeart/2005/8/layout/bProcess4"/>
    <dgm:cxn modelId="{7A8EB261-86D0-4073-82A8-03A429F55416}" type="presParOf" srcId="{5E0600EA-08E9-452C-9735-5B14D767FB74}" destId="{1EF5B7C0-0F7C-4A41-97A0-163E93D957AA}" srcOrd="1" destOrd="0" presId="urn:microsoft.com/office/officeart/2005/8/layout/bProcess4"/>
    <dgm:cxn modelId="{0D18D4D8-6E50-4884-BCC1-1C451619D660}" type="presParOf" srcId="{5E0600EA-08E9-452C-9735-5B14D767FB74}" destId="{7A29D4F0-C731-49E0-B46E-6057F2375929}" srcOrd="2" destOrd="0" presId="urn:microsoft.com/office/officeart/2005/8/layout/bProcess4"/>
    <dgm:cxn modelId="{76C60BFD-AF32-426C-9A50-8675B1552E67}" type="presParOf" srcId="{7A29D4F0-C731-49E0-B46E-6057F2375929}" destId="{F1009113-90A5-4B0F-8752-BE8B372362F1}" srcOrd="0" destOrd="0" presId="urn:microsoft.com/office/officeart/2005/8/layout/bProcess4"/>
    <dgm:cxn modelId="{94A6CBDA-F8ED-4C20-8115-0B32071E3C48}" type="presParOf" srcId="{7A29D4F0-C731-49E0-B46E-6057F2375929}" destId="{B8EFC1FF-540E-4C68-845D-EA8C18D95280}" srcOrd="1" destOrd="0" presId="urn:microsoft.com/office/officeart/2005/8/layout/bProcess4"/>
    <dgm:cxn modelId="{1E8C12F3-BB13-4E79-B634-9FFF463BD513}" type="presParOf" srcId="{5E0600EA-08E9-452C-9735-5B14D767FB74}" destId="{3B957504-644E-4A9E-B8C3-AAA1651E3743}" srcOrd="3" destOrd="0" presId="urn:microsoft.com/office/officeart/2005/8/layout/bProcess4"/>
    <dgm:cxn modelId="{106B9DDA-5CFA-4311-8662-82E28706B7B4}" type="presParOf" srcId="{5E0600EA-08E9-452C-9735-5B14D767FB74}" destId="{0401D4B4-9693-46C5-AB5F-F689B2BCD3C7}" srcOrd="4" destOrd="0" presId="urn:microsoft.com/office/officeart/2005/8/layout/bProcess4"/>
    <dgm:cxn modelId="{1E835CFE-3E76-4C08-B215-BC083087F86C}" type="presParOf" srcId="{0401D4B4-9693-46C5-AB5F-F689B2BCD3C7}" destId="{76EFA0ED-39A7-4F53-978A-FA0456175EFD}" srcOrd="0" destOrd="0" presId="urn:microsoft.com/office/officeart/2005/8/layout/bProcess4"/>
    <dgm:cxn modelId="{4788B710-2979-4FD2-9265-8C5EA9F11750}" type="presParOf" srcId="{0401D4B4-9693-46C5-AB5F-F689B2BCD3C7}" destId="{F4F57838-F674-45F2-A1C6-2D8A2C73CA9D}" srcOrd="1" destOrd="0" presId="urn:microsoft.com/office/officeart/2005/8/layout/bProcess4"/>
    <dgm:cxn modelId="{33EBBF1D-C257-45C8-8411-CF171BAEA463}" type="presParOf" srcId="{5E0600EA-08E9-452C-9735-5B14D767FB74}" destId="{976E1FDE-B266-4DF8-BB63-917038B715C5}" srcOrd="5" destOrd="0" presId="urn:microsoft.com/office/officeart/2005/8/layout/bProcess4"/>
    <dgm:cxn modelId="{1DFBA069-6106-4AC5-941F-D48352DC471C}" type="presParOf" srcId="{5E0600EA-08E9-452C-9735-5B14D767FB74}" destId="{06B5BC75-473B-46DD-99B5-3CCE51B1982D}" srcOrd="6" destOrd="0" presId="urn:microsoft.com/office/officeart/2005/8/layout/bProcess4"/>
    <dgm:cxn modelId="{342EFAEE-9655-4093-A4E0-5612D72B8EED}" type="presParOf" srcId="{06B5BC75-473B-46DD-99B5-3CCE51B1982D}" destId="{E86E565C-6FF5-4738-87B0-95D6D20F5924}" srcOrd="0" destOrd="0" presId="urn:microsoft.com/office/officeart/2005/8/layout/bProcess4"/>
    <dgm:cxn modelId="{7DEDD635-6B62-4ABC-B9C5-C2C41E2245EB}" type="presParOf" srcId="{06B5BC75-473B-46DD-99B5-3CCE51B1982D}" destId="{9C2C1E45-6395-4C33-8439-3992F2280404}" srcOrd="1" destOrd="0" presId="urn:microsoft.com/office/officeart/2005/8/layout/bProcess4"/>
    <dgm:cxn modelId="{CEC3689C-E14C-428F-9131-EB71FEFB0ADE}" type="presParOf" srcId="{5E0600EA-08E9-452C-9735-5B14D767FB74}" destId="{A1BA5861-206C-4977-82DF-051C86C6A7A1}" srcOrd="7" destOrd="0" presId="urn:microsoft.com/office/officeart/2005/8/layout/bProcess4"/>
    <dgm:cxn modelId="{19BD1C6A-DA56-4F7F-8A01-EAFDF2E308AD}" type="presParOf" srcId="{5E0600EA-08E9-452C-9735-5B14D767FB74}" destId="{2115CBC9-4D57-4ABB-BC62-5BB163501A71}" srcOrd="8" destOrd="0" presId="urn:microsoft.com/office/officeart/2005/8/layout/bProcess4"/>
    <dgm:cxn modelId="{D6F25562-141E-4B5D-AF9E-3FB22AE2B8A6}" type="presParOf" srcId="{2115CBC9-4D57-4ABB-BC62-5BB163501A71}" destId="{4E7CCEA9-E8D3-4F18-8846-2855384FF260}" srcOrd="0" destOrd="0" presId="urn:microsoft.com/office/officeart/2005/8/layout/bProcess4"/>
    <dgm:cxn modelId="{84A6FFC6-B3C3-4681-8966-C65C9B4FF17E}" type="presParOf" srcId="{2115CBC9-4D57-4ABB-BC62-5BB163501A71}" destId="{D3B545FB-3337-4A0A-AEB7-FAA26BF90F2E}" srcOrd="1" destOrd="0" presId="urn:microsoft.com/office/officeart/2005/8/layout/bProcess4"/>
    <dgm:cxn modelId="{7174D096-57E2-45B0-9FFD-3D61AEA5088A}" type="presParOf" srcId="{5E0600EA-08E9-452C-9735-5B14D767FB74}" destId="{782F9948-590B-480C-B08C-AC88B3CB91DF}" srcOrd="9" destOrd="0" presId="urn:microsoft.com/office/officeart/2005/8/layout/bProcess4"/>
    <dgm:cxn modelId="{22E82964-389D-449D-8D3B-4E8E993F5E53}" type="presParOf" srcId="{5E0600EA-08E9-452C-9735-5B14D767FB74}" destId="{5B8584E8-9E67-4782-80BF-F03BBD0F7E63}" srcOrd="10" destOrd="0" presId="urn:microsoft.com/office/officeart/2005/8/layout/bProcess4"/>
    <dgm:cxn modelId="{ACC70CF4-4C26-422C-8DD8-22F20BD3C424}" type="presParOf" srcId="{5B8584E8-9E67-4782-80BF-F03BBD0F7E63}" destId="{23E5AE0C-632F-4207-90F8-6BF0BF36ACE5}" srcOrd="0" destOrd="0" presId="urn:microsoft.com/office/officeart/2005/8/layout/bProcess4"/>
    <dgm:cxn modelId="{2B5392B8-0DF0-4838-BA20-87004058B6DF}" type="presParOf" srcId="{5B8584E8-9E67-4782-80BF-F03BBD0F7E63}" destId="{7352EF58-99E9-4830-A8C8-3B3E81897DDA}" srcOrd="1" destOrd="0" presId="urn:microsoft.com/office/officeart/2005/8/layout/bProcess4"/>
    <dgm:cxn modelId="{E2BD7CAD-AF9C-429D-935D-A097272C13DF}" type="presParOf" srcId="{5E0600EA-08E9-452C-9735-5B14D767FB74}" destId="{BC25E34A-01A2-44AE-B58D-D7894096B1C8}" srcOrd="11" destOrd="0" presId="urn:microsoft.com/office/officeart/2005/8/layout/bProcess4"/>
    <dgm:cxn modelId="{8B9A99DC-1028-4C47-B783-F4703F8F40C6}" type="presParOf" srcId="{5E0600EA-08E9-452C-9735-5B14D767FB74}" destId="{E646D287-2DD3-4A70-A2AF-B634F8257760}" srcOrd="12" destOrd="0" presId="urn:microsoft.com/office/officeart/2005/8/layout/bProcess4"/>
    <dgm:cxn modelId="{94D08752-D022-4C23-839C-C9A47E113D73}" type="presParOf" srcId="{E646D287-2DD3-4A70-A2AF-B634F8257760}" destId="{5D008837-0132-4F30-B815-0BA329E55DAD}" srcOrd="0" destOrd="0" presId="urn:microsoft.com/office/officeart/2005/8/layout/bProcess4"/>
    <dgm:cxn modelId="{9A6C3504-3676-4299-9762-B542169ECF49}" type="presParOf" srcId="{E646D287-2DD3-4A70-A2AF-B634F8257760}" destId="{A5E48064-7538-4CFD-A532-D5D12C41235A}" srcOrd="1" destOrd="0" presId="urn:microsoft.com/office/officeart/2005/8/layout/bProcess4"/>
    <dgm:cxn modelId="{83DB1088-296C-470C-BF23-E5E1F4138E9F}" type="presParOf" srcId="{5E0600EA-08E9-452C-9735-5B14D767FB74}" destId="{7820DE4C-F3AB-4D9F-937F-24F64DC3F56B}" srcOrd="13" destOrd="0" presId="urn:microsoft.com/office/officeart/2005/8/layout/bProcess4"/>
    <dgm:cxn modelId="{E8305329-4793-47EA-A585-ADD95099454D}" type="presParOf" srcId="{5E0600EA-08E9-452C-9735-5B14D767FB74}" destId="{B03FC430-18A0-4A56-A77C-85060F65CED8}" srcOrd="14" destOrd="0" presId="urn:microsoft.com/office/officeart/2005/8/layout/bProcess4"/>
    <dgm:cxn modelId="{CFCCC018-7EEE-4E1D-930F-3FF2FE9C41EF}" type="presParOf" srcId="{B03FC430-18A0-4A56-A77C-85060F65CED8}" destId="{B03E034D-D638-4ED9-BF42-219151CF256D}" srcOrd="0" destOrd="0" presId="urn:microsoft.com/office/officeart/2005/8/layout/bProcess4"/>
    <dgm:cxn modelId="{268AF061-BD9A-4594-ABF0-5B15CF8AA92C}" type="presParOf" srcId="{B03FC430-18A0-4A56-A77C-85060F65CED8}" destId="{3D385043-70C8-4BD5-AC2C-DFCDB9FD352C}" srcOrd="1" destOrd="0" presId="urn:microsoft.com/office/officeart/2005/8/layout/bProcess4"/>
    <dgm:cxn modelId="{4C73625D-B174-42D5-A0CD-B06A71C22C6A}" type="presParOf" srcId="{5E0600EA-08E9-452C-9735-5B14D767FB74}" destId="{726739A8-75E2-439D-85F3-5009BA0078E2}" srcOrd="15" destOrd="0" presId="urn:microsoft.com/office/officeart/2005/8/layout/bProcess4"/>
    <dgm:cxn modelId="{9F2838FE-6FAA-4C42-B134-125F5D404458}" type="presParOf" srcId="{5E0600EA-08E9-452C-9735-5B14D767FB74}" destId="{677A894C-E7FF-47E1-83D0-7B6C8304465A}" srcOrd="16" destOrd="0" presId="urn:microsoft.com/office/officeart/2005/8/layout/bProcess4"/>
    <dgm:cxn modelId="{EB73F6B1-8514-4246-9613-6B18DFDAEF98}" type="presParOf" srcId="{677A894C-E7FF-47E1-83D0-7B6C8304465A}" destId="{A0194DE3-2FE4-4F28-B9D7-F519C2AAB4D1}" srcOrd="0" destOrd="0" presId="urn:microsoft.com/office/officeart/2005/8/layout/bProcess4"/>
    <dgm:cxn modelId="{75CD152B-0B98-4DDA-BC84-38F5705A2B5F}" type="presParOf" srcId="{677A894C-E7FF-47E1-83D0-7B6C8304465A}" destId="{63A38E4A-DC79-4943-8C83-35751B5816AE}"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7E6335-3A0B-4441-ADE3-510D78F85C40}" type="doc">
      <dgm:prSet loTypeId="urn:microsoft.com/office/officeart/2005/8/layout/vList2" loCatId="list" qsTypeId="urn:microsoft.com/office/officeart/2005/8/quickstyle/simple2" qsCatId="simple" csTypeId="urn:microsoft.com/office/officeart/2005/8/colors/accent2_1" csCatId="accent2" phldr="1"/>
      <dgm:spPr/>
      <dgm:t>
        <a:bodyPr/>
        <a:lstStyle/>
        <a:p>
          <a:endParaRPr lang="hr-HR"/>
        </a:p>
      </dgm:t>
    </dgm:pt>
    <dgm:pt modelId="{F6F449F1-D876-4EB5-9785-0019BE243574}">
      <dgm:prSet phldrT="[Tekst]" custT="1"/>
      <dgm:spPr>
        <a:solidFill>
          <a:schemeClr val="accent6">
            <a:lumMod val="75000"/>
          </a:schemeClr>
        </a:solidFill>
        <a:ln>
          <a:solidFill>
            <a:schemeClr val="accent6">
              <a:lumMod val="75000"/>
            </a:schemeClr>
          </a:solidFill>
        </a:ln>
      </dgm:spPr>
      <dgm:t>
        <a:bodyPr/>
        <a:lstStyle/>
        <a:p>
          <a:pPr algn="l"/>
          <a:r>
            <a:rPr lang="hr-HR" sz="1800" dirty="0">
              <a:solidFill>
                <a:schemeClr val="bg1"/>
              </a:solidFill>
              <a:latin typeface="Raleway"/>
              <a:ea typeface="+mn-ea"/>
              <a:cs typeface="Calibri" panose="020F0502020204030204" pitchFamily="34" charset="0"/>
            </a:rPr>
            <a:t>	</a:t>
          </a:r>
          <a:r>
            <a:rPr lang="hr-HR" sz="2000" dirty="0">
              <a:solidFill>
                <a:schemeClr val="bg1"/>
              </a:solidFill>
              <a:latin typeface="Raleway"/>
              <a:ea typeface="+mn-ea"/>
              <a:cs typeface="Calibri" panose="020F0502020204030204" pitchFamily="34" charset="0"/>
            </a:rPr>
            <a:t>Načelo zaštite potrošača</a:t>
          </a:r>
          <a:endParaRPr lang="hr-HR" sz="1800" dirty="0">
            <a:solidFill>
              <a:schemeClr val="bg1"/>
            </a:solidFill>
            <a:latin typeface="Raleway"/>
            <a:ea typeface="+mn-ea"/>
            <a:cs typeface="Calibri" panose="020F0502020204030204" pitchFamily="34" charset="0"/>
          </a:endParaRPr>
        </a:p>
      </dgm:t>
    </dgm:pt>
    <dgm:pt modelId="{BDD5EE1D-6D42-4849-9E25-C79D1E2411D0}" type="parTrans" cxnId="{F386B2CB-FC74-45AD-A330-F33B916973F9}">
      <dgm:prSet/>
      <dgm:spPr/>
      <dgm:t>
        <a:bodyPr/>
        <a:lstStyle/>
        <a:p>
          <a:endParaRPr lang="hr-HR" b="0">
            <a:latin typeface="Raleway"/>
            <a:cs typeface="Calibri" panose="020F0502020204030204" pitchFamily="34" charset="0"/>
          </a:endParaRPr>
        </a:p>
      </dgm:t>
    </dgm:pt>
    <dgm:pt modelId="{40954444-E6AA-4839-B3BC-232857303FE1}" type="sibTrans" cxnId="{F386B2CB-FC74-45AD-A330-F33B916973F9}">
      <dgm:prSet/>
      <dgm:spPr/>
      <dgm:t>
        <a:bodyPr/>
        <a:lstStyle/>
        <a:p>
          <a:endParaRPr lang="hr-HR" b="0">
            <a:latin typeface="Raleway"/>
            <a:cs typeface="Calibri" panose="020F0502020204030204" pitchFamily="34" charset="0"/>
          </a:endParaRPr>
        </a:p>
      </dgm:t>
    </dgm:pt>
    <dgm:pt modelId="{E01B7BFE-CF58-4519-A380-3BE033D534E8}">
      <dgm:prSet phldrT="[Tekst]" custT="1"/>
      <dgm:spPr>
        <a:solidFill>
          <a:schemeClr val="accent6">
            <a:lumMod val="75000"/>
          </a:schemeClr>
        </a:solidFill>
        <a:ln>
          <a:solidFill>
            <a:schemeClr val="accent6">
              <a:lumMod val="75000"/>
            </a:schemeClr>
          </a:solidFill>
        </a:ln>
      </dgm:spPr>
      <dgm:t>
        <a:bodyPr/>
        <a:lstStyle/>
        <a:p>
          <a:pPr algn="l"/>
          <a:r>
            <a:rPr lang="hr-HR" sz="2000" dirty="0">
              <a:solidFill>
                <a:schemeClr val="bg1"/>
              </a:solidFill>
              <a:latin typeface="Raleway"/>
              <a:ea typeface="+mn-ea"/>
              <a:cs typeface="Calibri" panose="020F0502020204030204" pitchFamily="34" charset="0"/>
            </a:rPr>
            <a:t>	Načelo zabrane neopravdanog povećanja cijena</a:t>
          </a:r>
        </a:p>
      </dgm:t>
    </dgm:pt>
    <dgm:pt modelId="{5DF489DA-DB9E-45DC-B7A7-2DF55059A024}" type="parTrans" cxnId="{A7FEA787-D7F1-49A1-BB63-69EEBC6E6705}">
      <dgm:prSet/>
      <dgm:spPr/>
      <dgm:t>
        <a:bodyPr/>
        <a:lstStyle/>
        <a:p>
          <a:endParaRPr lang="hr-HR" b="0">
            <a:latin typeface="Raleway"/>
            <a:cs typeface="Calibri" panose="020F0502020204030204" pitchFamily="34" charset="0"/>
          </a:endParaRPr>
        </a:p>
      </dgm:t>
    </dgm:pt>
    <dgm:pt modelId="{84D618E6-B140-4009-96B5-C7B2C45795CC}" type="sibTrans" cxnId="{A7FEA787-D7F1-49A1-BB63-69EEBC6E6705}">
      <dgm:prSet/>
      <dgm:spPr/>
      <dgm:t>
        <a:bodyPr/>
        <a:lstStyle/>
        <a:p>
          <a:endParaRPr lang="hr-HR" b="0">
            <a:latin typeface="Raleway"/>
            <a:cs typeface="Calibri" panose="020F0502020204030204" pitchFamily="34" charset="0"/>
          </a:endParaRPr>
        </a:p>
      </dgm:t>
    </dgm:pt>
    <dgm:pt modelId="{CBE771C5-0B86-45B6-BDD5-E86B9DA8669D}">
      <dgm:prSet phldrT="[Tekst]" custT="1"/>
      <dgm:spPr>
        <a:solidFill>
          <a:schemeClr val="accent6">
            <a:lumMod val="75000"/>
          </a:schemeClr>
        </a:solidFill>
        <a:ln>
          <a:solidFill>
            <a:schemeClr val="accent6">
              <a:lumMod val="75000"/>
            </a:schemeClr>
          </a:solidFill>
        </a:ln>
      </dgm:spPr>
      <dgm:t>
        <a:bodyPr/>
        <a:lstStyle/>
        <a:p>
          <a:pPr algn="l"/>
          <a:r>
            <a:rPr lang="hr-HR" sz="2000" baseline="0" dirty="0">
              <a:solidFill>
                <a:schemeClr val="bg1"/>
              </a:solidFill>
              <a:latin typeface="Raleway"/>
              <a:ea typeface="+mn-ea"/>
              <a:cs typeface="Calibri" panose="020F0502020204030204" pitchFamily="34" charset="0"/>
            </a:rPr>
            <a:t>	Načelo neprekidnosti pravnih instrumenata </a:t>
          </a:r>
        </a:p>
      </dgm:t>
    </dgm:pt>
    <dgm:pt modelId="{D599A076-0FDD-4629-B400-2A52EAB67A71}" type="parTrans" cxnId="{C0B09AEE-811A-43DE-AC05-C02B27E9325C}">
      <dgm:prSet/>
      <dgm:spPr/>
      <dgm:t>
        <a:bodyPr/>
        <a:lstStyle/>
        <a:p>
          <a:endParaRPr lang="hr-HR" b="0">
            <a:latin typeface="Raleway"/>
            <a:cs typeface="Calibri" panose="020F0502020204030204" pitchFamily="34" charset="0"/>
          </a:endParaRPr>
        </a:p>
      </dgm:t>
    </dgm:pt>
    <dgm:pt modelId="{B2C83804-F53C-48E4-B005-6BD92916C881}" type="sibTrans" cxnId="{C0B09AEE-811A-43DE-AC05-C02B27E9325C}">
      <dgm:prSet/>
      <dgm:spPr/>
      <dgm:t>
        <a:bodyPr/>
        <a:lstStyle/>
        <a:p>
          <a:endParaRPr lang="hr-HR" b="0">
            <a:latin typeface="Raleway"/>
            <a:cs typeface="Calibri" panose="020F0502020204030204" pitchFamily="34" charset="0"/>
          </a:endParaRPr>
        </a:p>
      </dgm:t>
    </dgm:pt>
    <dgm:pt modelId="{B36929BB-09A2-451B-A70E-EE76CDA7A205}">
      <dgm:prSet phldrT="[Tekst]" custT="1"/>
      <dgm:spPr>
        <a:solidFill>
          <a:schemeClr val="accent6">
            <a:lumMod val="75000"/>
          </a:schemeClr>
        </a:solidFill>
        <a:ln>
          <a:solidFill>
            <a:schemeClr val="accent6">
              <a:lumMod val="75000"/>
            </a:schemeClr>
          </a:solidFill>
        </a:ln>
      </dgm:spPr>
      <dgm:t>
        <a:bodyPr/>
        <a:lstStyle/>
        <a:p>
          <a:pPr algn="l"/>
          <a:r>
            <a:rPr lang="hr-HR" sz="2000" dirty="0">
              <a:solidFill>
                <a:schemeClr val="bg1"/>
              </a:solidFill>
              <a:latin typeface="Raleway"/>
              <a:ea typeface="+mn-ea"/>
              <a:cs typeface="Calibri" panose="020F0502020204030204" pitchFamily="34" charset="0"/>
            </a:rPr>
            <a:t>	Načelo učinkovitosti i ekonomičnosti </a:t>
          </a:r>
        </a:p>
      </dgm:t>
    </dgm:pt>
    <dgm:pt modelId="{1EF3AED3-2357-47ED-925B-874B738B4F45}" type="parTrans" cxnId="{66B98CDE-EAE3-4E67-9D06-46031AD69A23}">
      <dgm:prSet/>
      <dgm:spPr/>
      <dgm:t>
        <a:bodyPr/>
        <a:lstStyle/>
        <a:p>
          <a:endParaRPr lang="hr-HR" b="0">
            <a:latin typeface="Raleway"/>
            <a:cs typeface="Calibri" panose="020F0502020204030204" pitchFamily="34" charset="0"/>
          </a:endParaRPr>
        </a:p>
      </dgm:t>
    </dgm:pt>
    <dgm:pt modelId="{CAD34BB7-6FBB-4462-8A93-E6DED85499C1}" type="sibTrans" cxnId="{66B98CDE-EAE3-4E67-9D06-46031AD69A23}">
      <dgm:prSet/>
      <dgm:spPr/>
      <dgm:t>
        <a:bodyPr/>
        <a:lstStyle/>
        <a:p>
          <a:endParaRPr lang="hr-HR" b="0">
            <a:latin typeface="Raleway"/>
            <a:cs typeface="Calibri" panose="020F0502020204030204" pitchFamily="34" charset="0"/>
          </a:endParaRPr>
        </a:p>
      </dgm:t>
    </dgm:pt>
    <dgm:pt modelId="{8A64D2C4-5A3D-4FE8-92E9-EDD1DEF1D2E1}">
      <dgm:prSet phldrT="[Tekst]" custT="1"/>
      <dgm:spPr>
        <a:solidFill>
          <a:schemeClr val="accent6">
            <a:lumMod val="75000"/>
          </a:schemeClr>
        </a:solidFill>
        <a:ln>
          <a:solidFill>
            <a:schemeClr val="accent6">
              <a:lumMod val="75000"/>
            </a:schemeClr>
          </a:solidFill>
        </a:ln>
      </dgm:spPr>
      <dgm:t>
        <a:bodyPr/>
        <a:lstStyle/>
        <a:p>
          <a:pPr algn="l"/>
          <a:r>
            <a:rPr lang="hr-HR" sz="2000" dirty="0">
              <a:solidFill>
                <a:schemeClr val="bg1"/>
              </a:solidFill>
              <a:latin typeface="Raleway"/>
              <a:ea typeface="+mn-ea"/>
              <a:cs typeface="Calibri" panose="020F0502020204030204" pitchFamily="34" charset="0"/>
            </a:rPr>
            <a:t>	Načelo transparentnosti i informiranosti </a:t>
          </a:r>
        </a:p>
      </dgm:t>
    </dgm:pt>
    <dgm:pt modelId="{F71D5E71-4B9C-43DC-BA9C-C589B91A5A47}" type="parTrans" cxnId="{E5CEDC5E-B440-48F1-9022-3078A4886DF6}">
      <dgm:prSet/>
      <dgm:spPr/>
      <dgm:t>
        <a:bodyPr/>
        <a:lstStyle/>
        <a:p>
          <a:endParaRPr lang="hr-HR" b="0">
            <a:latin typeface="Raleway"/>
            <a:cs typeface="Calibri" panose="020F0502020204030204" pitchFamily="34" charset="0"/>
          </a:endParaRPr>
        </a:p>
      </dgm:t>
    </dgm:pt>
    <dgm:pt modelId="{50CFB757-55B0-4E6F-97F6-444E537B6CFD}" type="sibTrans" cxnId="{E5CEDC5E-B440-48F1-9022-3078A4886DF6}">
      <dgm:prSet/>
      <dgm:spPr/>
      <dgm:t>
        <a:bodyPr/>
        <a:lstStyle/>
        <a:p>
          <a:endParaRPr lang="hr-HR" b="0">
            <a:latin typeface="Raleway"/>
            <a:cs typeface="Calibri" panose="020F0502020204030204" pitchFamily="34" charset="0"/>
          </a:endParaRPr>
        </a:p>
      </dgm:t>
    </dgm:pt>
    <dgm:pt modelId="{3C57E411-D348-40D1-831E-44F7A310FA13}" type="pres">
      <dgm:prSet presAssocID="{8D7E6335-3A0B-4441-ADE3-510D78F85C40}" presName="linear" presStyleCnt="0">
        <dgm:presLayoutVars>
          <dgm:animLvl val="lvl"/>
          <dgm:resizeHandles val="exact"/>
        </dgm:presLayoutVars>
      </dgm:prSet>
      <dgm:spPr/>
      <dgm:t>
        <a:bodyPr/>
        <a:lstStyle/>
        <a:p>
          <a:endParaRPr lang="hr-HR"/>
        </a:p>
      </dgm:t>
    </dgm:pt>
    <dgm:pt modelId="{3AEE5555-5AED-43E2-9599-4F5075C3F437}" type="pres">
      <dgm:prSet presAssocID="{F6F449F1-D876-4EB5-9785-0019BE243574}" presName="parentText" presStyleLbl="node1" presStyleIdx="0" presStyleCnt="5" custLinFactNeighborY="-37475">
        <dgm:presLayoutVars>
          <dgm:chMax val="0"/>
          <dgm:bulletEnabled val="1"/>
        </dgm:presLayoutVars>
      </dgm:prSet>
      <dgm:spPr>
        <a:prstGeom prst="rect">
          <a:avLst/>
        </a:prstGeom>
      </dgm:spPr>
      <dgm:t>
        <a:bodyPr/>
        <a:lstStyle/>
        <a:p>
          <a:endParaRPr lang="hr-HR"/>
        </a:p>
      </dgm:t>
    </dgm:pt>
    <dgm:pt modelId="{24B39A42-2B4D-4B18-9B85-23799C854E93}" type="pres">
      <dgm:prSet presAssocID="{40954444-E6AA-4839-B3BC-232857303FE1}" presName="spacer" presStyleCnt="0"/>
      <dgm:spPr/>
    </dgm:pt>
    <dgm:pt modelId="{7D10164D-CF66-439C-A8CC-1640DBB5EC2E}" type="pres">
      <dgm:prSet presAssocID="{E01B7BFE-CF58-4519-A380-3BE033D534E8}" presName="parentText" presStyleLbl="node1" presStyleIdx="1" presStyleCnt="5">
        <dgm:presLayoutVars>
          <dgm:chMax val="0"/>
          <dgm:bulletEnabled val="1"/>
        </dgm:presLayoutVars>
      </dgm:prSet>
      <dgm:spPr>
        <a:prstGeom prst="rect">
          <a:avLst/>
        </a:prstGeom>
      </dgm:spPr>
      <dgm:t>
        <a:bodyPr/>
        <a:lstStyle/>
        <a:p>
          <a:endParaRPr lang="hr-HR"/>
        </a:p>
      </dgm:t>
    </dgm:pt>
    <dgm:pt modelId="{439B3D1D-6A1D-4A9D-BAC7-65F8650EDA8E}" type="pres">
      <dgm:prSet presAssocID="{84D618E6-B140-4009-96B5-C7B2C45795CC}" presName="spacer" presStyleCnt="0"/>
      <dgm:spPr/>
    </dgm:pt>
    <dgm:pt modelId="{D016EB9F-9CA1-4267-A409-37DD5CD99E5A}" type="pres">
      <dgm:prSet presAssocID="{CBE771C5-0B86-45B6-BDD5-E86B9DA8669D}" presName="parentText" presStyleLbl="node1" presStyleIdx="2" presStyleCnt="5">
        <dgm:presLayoutVars>
          <dgm:chMax val="0"/>
          <dgm:bulletEnabled val="1"/>
        </dgm:presLayoutVars>
      </dgm:prSet>
      <dgm:spPr>
        <a:prstGeom prst="rect">
          <a:avLst/>
        </a:prstGeom>
      </dgm:spPr>
      <dgm:t>
        <a:bodyPr/>
        <a:lstStyle/>
        <a:p>
          <a:endParaRPr lang="hr-HR"/>
        </a:p>
      </dgm:t>
    </dgm:pt>
    <dgm:pt modelId="{FC7F98B7-0847-485F-A4A9-D005AC80DF1E}" type="pres">
      <dgm:prSet presAssocID="{B2C83804-F53C-48E4-B005-6BD92916C881}" presName="spacer" presStyleCnt="0"/>
      <dgm:spPr/>
    </dgm:pt>
    <dgm:pt modelId="{5AD4647D-4E06-486B-BA79-14449F4F2380}" type="pres">
      <dgm:prSet presAssocID="{B36929BB-09A2-451B-A70E-EE76CDA7A205}" presName="parentText" presStyleLbl="node1" presStyleIdx="3" presStyleCnt="5">
        <dgm:presLayoutVars>
          <dgm:chMax val="0"/>
          <dgm:bulletEnabled val="1"/>
        </dgm:presLayoutVars>
      </dgm:prSet>
      <dgm:spPr>
        <a:prstGeom prst="rect">
          <a:avLst/>
        </a:prstGeom>
      </dgm:spPr>
      <dgm:t>
        <a:bodyPr/>
        <a:lstStyle/>
        <a:p>
          <a:endParaRPr lang="hr-HR"/>
        </a:p>
      </dgm:t>
    </dgm:pt>
    <dgm:pt modelId="{966E338E-88DC-4EA6-859A-9563D62A1EA9}" type="pres">
      <dgm:prSet presAssocID="{CAD34BB7-6FBB-4462-8A93-E6DED85499C1}" presName="spacer" presStyleCnt="0"/>
      <dgm:spPr/>
    </dgm:pt>
    <dgm:pt modelId="{8638CAA9-AB50-4969-B703-17092BEF0AC6}" type="pres">
      <dgm:prSet presAssocID="{8A64D2C4-5A3D-4FE8-92E9-EDD1DEF1D2E1}" presName="parentText" presStyleLbl="node1" presStyleIdx="4" presStyleCnt="5">
        <dgm:presLayoutVars>
          <dgm:chMax val="0"/>
          <dgm:bulletEnabled val="1"/>
        </dgm:presLayoutVars>
      </dgm:prSet>
      <dgm:spPr>
        <a:prstGeom prst="rect">
          <a:avLst/>
        </a:prstGeom>
      </dgm:spPr>
      <dgm:t>
        <a:bodyPr/>
        <a:lstStyle/>
        <a:p>
          <a:endParaRPr lang="hr-HR"/>
        </a:p>
      </dgm:t>
    </dgm:pt>
  </dgm:ptLst>
  <dgm:cxnLst>
    <dgm:cxn modelId="{C0B09AEE-811A-43DE-AC05-C02B27E9325C}" srcId="{8D7E6335-3A0B-4441-ADE3-510D78F85C40}" destId="{CBE771C5-0B86-45B6-BDD5-E86B9DA8669D}" srcOrd="2" destOrd="0" parTransId="{D599A076-0FDD-4629-B400-2A52EAB67A71}" sibTransId="{B2C83804-F53C-48E4-B005-6BD92916C881}"/>
    <dgm:cxn modelId="{44839E27-7648-4233-8955-816C98282724}" type="presOf" srcId="{E01B7BFE-CF58-4519-A380-3BE033D534E8}" destId="{7D10164D-CF66-439C-A8CC-1640DBB5EC2E}" srcOrd="0" destOrd="0" presId="urn:microsoft.com/office/officeart/2005/8/layout/vList2"/>
    <dgm:cxn modelId="{B0C93A2A-7190-428A-9BD1-FD99E10371E6}" type="presOf" srcId="{CBE771C5-0B86-45B6-BDD5-E86B9DA8669D}" destId="{D016EB9F-9CA1-4267-A409-37DD5CD99E5A}" srcOrd="0" destOrd="0" presId="urn:microsoft.com/office/officeart/2005/8/layout/vList2"/>
    <dgm:cxn modelId="{B5593ECB-7253-4DFB-BD49-5470CEADB1A4}" type="presOf" srcId="{8D7E6335-3A0B-4441-ADE3-510D78F85C40}" destId="{3C57E411-D348-40D1-831E-44F7A310FA13}" srcOrd="0" destOrd="0" presId="urn:microsoft.com/office/officeart/2005/8/layout/vList2"/>
    <dgm:cxn modelId="{F65E22AF-F19A-4BED-9774-03817FA2A513}" type="presOf" srcId="{8A64D2C4-5A3D-4FE8-92E9-EDD1DEF1D2E1}" destId="{8638CAA9-AB50-4969-B703-17092BEF0AC6}" srcOrd="0" destOrd="0" presId="urn:microsoft.com/office/officeart/2005/8/layout/vList2"/>
    <dgm:cxn modelId="{22253D34-FA7A-4EDA-84D8-97CC8E6C4341}" type="presOf" srcId="{F6F449F1-D876-4EB5-9785-0019BE243574}" destId="{3AEE5555-5AED-43E2-9599-4F5075C3F437}" srcOrd="0" destOrd="0" presId="urn:microsoft.com/office/officeart/2005/8/layout/vList2"/>
    <dgm:cxn modelId="{E5CEDC5E-B440-48F1-9022-3078A4886DF6}" srcId="{8D7E6335-3A0B-4441-ADE3-510D78F85C40}" destId="{8A64D2C4-5A3D-4FE8-92E9-EDD1DEF1D2E1}" srcOrd="4" destOrd="0" parTransId="{F71D5E71-4B9C-43DC-BA9C-C589B91A5A47}" sibTransId="{50CFB757-55B0-4E6F-97F6-444E537B6CFD}"/>
    <dgm:cxn modelId="{F386B2CB-FC74-45AD-A330-F33B916973F9}" srcId="{8D7E6335-3A0B-4441-ADE3-510D78F85C40}" destId="{F6F449F1-D876-4EB5-9785-0019BE243574}" srcOrd="0" destOrd="0" parTransId="{BDD5EE1D-6D42-4849-9E25-C79D1E2411D0}" sibTransId="{40954444-E6AA-4839-B3BC-232857303FE1}"/>
    <dgm:cxn modelId="{66B98CDE-EAE3-4E67-9D06-46031AD69A23}" srcId="{8D7E6335-3A0B-4441-ADE3-510D78F85C40}" destId="{B36929BB-09A2-451B-A70E-EE76CDA7A205}" srcOrd="3" destOrd="0" parTransId="{1EF3AED3-2357-47ED-925B-874B738B4F45}" sibTransId="{CAD34BB7-6FBB-4462-8A93-E6DED85499C1}"/>
    <dgm:cxn modelId="{A7FEA787-D7F1-49A1-BB63-69EEBC6E6705}" srcId="{8D7E6335-3A0B-4441-ADE3-510D78F85C40}" destId="{E01B7BFE-CF58-4519-A380-3BE033D534E8}" srcOrd="1" destOrd="0" parTransId="{5DF489DA-DB9E-45DC-B7A7-2DF55059A024}" sibTransId="{84D618E6-B140-4009-96B5-C7B2C45795CC}"/>
    <dgm:cxn modelId="{425FA630-BBEE-440E-938A-0BDDA727D43F}" type="presOf" srcId="{B36929BB-09A2-451B-A70E-EE76CDA7A205}" destId="{5AD4647D-4E06-486B-BA79-14449F4F2380}" srcOrd="0" destOrd="0" presId="urn:microsoft.com/office/officeart/2005/8/layout/vList2"/>
    <dgm:cxn modelId="{A1F3040A-9141-44D5-9D1F-28268FE003A3}" type="presParOf" srcId="{3C57E411-D348-40D1-831E-44F7A310FA13}" destId="{3AEE5555-5AED-43E2-9599-4F5075C3F437}" srcOrd="0" destOrd="0" presId="urn:microsoft.com/office/officeart/2005/8/layout/vList2"/>
    <dgm:cxn modelId="{A56BFCD9-EA99-45B7-8B3A-402D1A3CBB97}" type="presParOf" srcId="{3C57E411-D348-40D1-831E-44F7A310FA13}" destId="{24B39A42-2B4D-4B18-9B85-23799C854E93}" srcOrd="1" destOrd="0" presId="urn:microsoft.com/office/officeart/2005/8/layout/vList2"/>
    <dgm:cxn modelId="{1957AEC7-85AD-45B3-9DD5-583A4F7E28A9}" type="presParOf" srcId="{3C57E411-D348-40D1-831E-44F7A310FA13}" destId="{7D10164D-CF66-439C-A8CC-1640DBB5EC2E}" srcOrd="2" destOrd="0" presId="urn:microsoft.com/office/officeart/2005/8/layout/vList2"/>
    <dgm:cxn modelId="{393508AB-A823-4065-82F9-D79CF0FCB6CA}" type="presParOf" srcId="{3C57E411-D348-40D1-831E-44F7A310FA13}" destId="{439B3D1D-6A1D-4A9D-BAC7-65F8650EDA8E}" srcOrd="3" destOrd="0" presId="urn:microsoft.com/office/officeart/2005/8/layout/vList2"/>
    <dgm:cxn modelId="{F3818DB8-F696-4571-AFED-9AE40EC9ABD4}" type="presParOf" srcId="{3C57E411-D348-40D1-831E-44F7A310FA13}" destId="{D016EB9F-9CA1-4267-A409-37DD5CD99E5A}" srcOrd="4" destOrd="0" presId="urn:microsoft.com/office/officeart/2005/8/layout/vList2"/>
    <dgm:cxn modelId="{54679DF9-F393-455E-9B2D-B274A79574CC}" type="presParOf" srcId="{3C57E411-D348-40D1-831E-44F7A310FA13}" destId="{FC7F98B7-0847-485F-A4A9-D005AC80DF1E}" srcOrd="5" destOrd="0" presId="urn:microsoft.com/office/officeart/2005/8/layout/vList2"/>
    <dgm:cxn modelId="{8AC240D9-5D27-468E-A0D1-2AD6C9924AA1}" type="presParOf" srcId="{3C57E411-D348-40D1-831E-44F7A310FA13}" destId="{5AD4647D-4E06-486B-BA79-14449F4F2380}" srcOrd="6" destOrd="0" presId="urn:microsoft.com/office/officeart/2005/8/layout/vList2"/>
    <dgm:cxn modelId="{19AEA3C3-2C98-4428-A5A8-9834FE68955A}" type="presParOf" srcId="{3C57E411-D348-40D1-831E-44F7A310FA13}" destId="{966E338E-88DC-4EA6-859A-9563D62A1EA9}" srcOrd="7" destOrd="0" presId="urn:microsoft.com/office/officeart/2005/8/layout/vList2"/>
    <dgm:cxn modelId="{9444782E-A49B-4120-93D6-C638C603094A}" type="presParOf" srcId="{3C57E411-D348-40D1-831E-44F7A310FA13}" destId="{8638CAA9-AB50-4969-B703-17092BEF0AC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180177-C9B0-4E66-A9C0-AAB8002C034C}"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hr-HR"/>
        </a:p>
      </dgm:t>
    </dgm:pt>
    <dgm:pt modelId="{36E4C90D-DD81-426A-B2C0-783F3AD50DB1}">
      <dgm:prSet custT="1"/>
      <dgm:spPr/>
      <dgm:t>
        <a:bodyPr/>
        <a:lstStyle/>
        <a:p>
          <a:pPr rtl="0"/>
          <a:r>
            <a:rPr lang="hr-HR" sz="1800" kern="1200" dirty="0" smtClean="0">
              <a:solidFill>
                <a:schemeClr val="tx2">
                  <a:lumMod val="50000"/>
                </a:schemeClr>
              </a:solidFill>
              <a:latin typeface="Raleway"/>
              <a:ea typeface="+mn-ea"/>
              <a:cs typeface="+mn-cs"/>
            </a:rPr>
            <a:t>Dvojno iskazivanje</a:t>
          </a:r>
        </a:p>
        <a:p>
          <a:pPr rtl="0"/>
          <a:r>
            <a:rPr lang="hr-HR" sz="1800" kern="1200" dirty="0" smtClean="0">
              <a:solidFill>
                <a:schemeClr val="tx2">
                  <a:lumMod val="50000"/>
                </a:schemeClr>
              </a:solidFill>
              <a:latin typeface="Raleway"/>
              <a:ea typeface="+mn-ea"/>
              <a:cs typeface="+mn-cs"/>
            </a:rPr>
            <a:t>5.9.2022.-31.12.2023.</a:t>
          </a:r>
          <a:endParaRPr lang="hr-HR" sz="1800" kern="1200" dirty="0">
            <a:solidFill>
              <a:schemeClr val="tx2">
                <a:lumMod val="50000"/>
              </a:schemeClr>
            </a:solidFill>
            <a:latin typeface="Raleway"/>
            <a:ea typeface="+mn-ea"/>
            <a:cs typeface="+mn-cs"/>
          </a:endParaRPr>
        </a:p>
      </dgm:t>
    </dgm:pt>
    <dgm:pt modelId="{0D81B28A-F031-4A0F-84B9-4D1D02403DE1}" type="parTrans" cxnId="{DB128BD0-B30A-4893-803C-AC88F3E55464}">
      <dgm:prSet/>
      <dgm:spPr/>
      <dgm:t>
        <a:bodyPr/>
        <a:lstStyle/>
        <a:p>
          <a:endParaRPr lang="hr-HR"/>
        </a:p>
      </dgm:t>
    </dgm:pt>
    <dgm:pt modelId="{B3FD3F6B-5DA1-4628-85B3-6A5DE741AAD1}" type="sibTrans" cxnId="{DB128BD0-B30A-4893-803C-AC88F3E55464}">
      <dgm:prSet/>
      <dgm:spPr/>
      <dgm:t>
        <a:bodyPr/>
        <a:lstStyle/>
        <a:p>
          <a:endParaRPr lang="hr-HR"/>
        </a:p>
      </dgm:t>
    </dgm:pt>
    <dgm:pt modelId="{2E47BA93-C1EC-4BBF-A3BA-4DA67531FFEA}">
      <dgm:prSet custT="1"/>
      <dgm:spPr/>
      <dgm:t>
        <a:bodyPr/>
        <a:lstStyle/>
        <a:p>
          <a:pPr rtl="0"/>
          <a:r>
            <a:rPr lang="hr-HR" sz="1800" kern="1200" dirty="0" smtClean="0">
              <a:solidFill>
                <a:schemeClr val="tx2">
                  <a:lumMod val="50000"/>
                </a:schemeClr>
              </a:solidFill>
              <a:latin typeface="Raleway"/>
              <a:ea typeface="+mn-ea"/>
              <a:cs typeface="+mn-cs"/>
            </a:rPr>
            <a:t>Opskrba gotovim novcem eura</a:t>
          </a:r>
          <a:endParaRPr lang="hr-HR" sz="1800" kern="1200" dirty="0">
            <a:solidFill>
              <a:schemeClr val="tx2">
                <a:lumMod val="50000"/>
              </a:schemeClr>
            </a:solidFill>
            <a:latin typeface="Raleway"/>
            <a:ea typeface="+mn-ea"/>
            <a:cs typeface="+mn-cs"/>
          </a:endParaRPr>
        </a:p>
      </dgm:t>
    </dgm:pt>
    <dgm:pt modelId="{1CA62E18-537F-41E8-B66B-F8A36C809D70}" type="parTrans" cxnId="{A8AD0565-2191-4E7B-8F61-6F2A351E7A79}">
      <dgm:prSet/>
      <dgm:spPr/>
      <dgm:t>
        <a:bodyPr/>
        <a:lstStyle/>
        <a:p>
          <a:endParaRPr lang="hr-HR"/>
        </a:p>
      </dgm:t>
    </dgm:pt>
    <dgm:pt modelId="{DEAADCFC-26B1-4EA9-9D50-FC518494ED99}" type="sibTrans" cxnId="{A8AD0565-2191-4E7B-8F61-6F2A351E7A79}">
      <dgm:prSet/>
      <dgm:spPr/>
      <dgm:t>
        <a:bodyPr/>
        <a:lstStyle/>
        <a:p>
          <a:endParaRPr lang="hr-HR"/>
        </a:p>
      </dgm:t>
    </dgm:pt>
    <dgm:pt modelId="{EE06EA42-C003-43D4-B482-F650C010F2D3}">
      <dgm:prSet custT="1"/>
      <dgm:spPr/>
      <dgm:t>
        <a:bodyPr/>
        <a:lstStyle/>
        <a:p>
          <a:pPr rtl="0"/>
          <a:r>
            <a:rPr lang="hr-HR" sz="1800" kern="1200" dirty="0" smtClean="0">
              <a:solidFill>
                <a:schemeClr val="tx2">
                  <a:lumMod val="50000"/>
                </a:schemeClr>
              </a:solidFill>
              <a:latin typeface="Raleway"/>
              <a:ea typeface="+mn-ea"/>
              <a:cs typeface="+mn-cs"/>
            </a:rPr>
            <a:t>Dvojni optjecaj</a:t>
          </a:r>
        </a:p>
        <a:p>
          <a:pPr rtl="0"/>
          <a:r>
            <a:rPr lang="hr-HR" sz="1800" kern="1200" dirty="0" smtClean="0">
              <a:solidFill>
                <a:schemeClr val="tx2">
                  <a:lumMod val="50000"/>
                </a:schemeClr>
              </a:solidFill>
              <a:latin typeface="Raleway"/>
              <a:ea typeface="+mn-ea"/>
              <a:cs typeface="+mn-cs"/>
            </a:rPr>
            <a:t>1.1.2023.-14.1.2023.</a:t>
          </a:r>
          <a:endParaRPr lang="hr-HR" sz="1800" kern="1200" dirty="0">
            <a:solidFill>
              <a:schemeClr val="tx2">
                <a:lumMod val="50000"/>
              </a:schemeClr>
            </a:solidFill>
            <a:latin typeface="Raleway"/>
            <a:ea typeface="+mn-ea"/>
            <a:cs typeface="+mn-cs"/>
          </a:endParaRPr>
        </a:p>
      </dgm:t>
    </dgm:pt>
    <dgm:pt modelId="{F887DB09-B9A5-4F3B-8E9A-C3A389AB2B42}" type="parTrans" cxnId="{0A13831C-6AD0-4BA7-9FC9-8E581540DA3A}">
      <dgm:prSet/>
      <dgm:spPr/>
      <dgm:t>
        <a:bodyPr/>
        <a:lstStyle/>
        <a:p>
          <a:endParaRPr lang="hr-HR"/>
        </a:p>
      </dgm:t>
    </dgm:pt>
    <dgm:pt modelId="{B520631E-95D3-40C8-BCF1-ECC01F964141}" type="sibTrans" cxnId="{0A13831C-6AD0-4BA7-9FC9-8E581540DA3A}">
      <dgm:prSet/>
      <dgm:spPr/>
      <dgm:t>
        <a:bodyPr/>
        <a:lstStyle/>
        <a:p>
          <a:endParaRPr lang="hr-HR"/>
        </a:p>
      </dgm:t>
    </dgm:pt>
    <dgm:pt modelId="{82EF3163-0BC0-4706-BD09-537FFB06AFD6}" type="pres">
      <dgm:prSet presAssocID="{77180177-C9B0-4E66-A9C0-AAB8002C034C}" presName="arrowDiagram" presStyleCnt="0">
        <dgm:presLayoutVars>
          <dgm:chMax val="5"/>
          <dgm:dir/>
          <dgm:resizeHandles val="exact"/>
        </dgm:presLayoutVars>
      </dgm:prSet>
      <dgm:spPr/>
      <dgm:t>
        <a:bodyPr/>
        <a:lstStyle/>
        <a:p>
          <a:endParaRPr lang="hr-HR"/>
        </a:p>
      </dgm:t>
    </dgm:pt>
    <dgm:pt modelId="{3F21AF0A-B1FC-478E-B41F-95D17EFDF5FB}" type="pres">
      <dgm:prSet presAssocID="{77180177-C9B0-4E66-A9C0-AAB8002C034C}" presName="arrow" presStyleLbl="bgShp" presStyleIdx="0" presStyleCnt="1" custLinFactNeighborX="-1020" custLinFactNeighborY="131"/>
      <dgm:spPr/>
    </dgm:pt>
    <dgm:pt modelId="{27F1DA5A-2679-4AD1-A334-BEC1A79A87B6}" type="pres">
      <dgm:prSet presAssocID="{77180177-C9B0-4E66-A9C0-AAB8002C034C}" presName="arrowDiagram3" presStyleCnt="0"/>
      <dgm:spPr/>
    </dgm:pt>
    <dgm:pt modelId="{53308C92-6E9A-4EB4-B607-463C72BD52FC}" type="pres">
      <dgm:prSet presAssocID="{36E4C90D-DD81-426A-B2C0-783F3AD50DB1}" presName="bullet3a" presStyleLbl="node1" presStyleIdx="0" presStyleCnt="3"/>
      <dgm:spPr/>
    </dgm:pt>
    <dgm:pt modelId="{B69770FE-2384-44E4-96DE-36CC541349CB}" type="pres">
      <dgm:prSet presAssocID="{36E4C90D-DD81-426A-B2C0-783F3AD50DB1}" presName="textBox3a" presStyleLbl="revTx" presStyleIdx="0" presStyleCnt="3">
        <dgm:presLayoutVars>
          <dgm:bulletEnabled val="1"/>
        </dgm:presLayoutVars>
      </dgm:prSet>
      <dgm:spPr/>
      <dgm:t>
        <a:bodyPr/>
        <a:lstStyle/>
        <a:p>
          <a:endParaRPr lang="hr-HR"/>
        </a:p>
      </dgm:t>
    </dgm:pt>
    <dgm:pt modelId="{B4946676-E8B4-43BF-93C0-911EECFE111C}" type="pres">
      <dgm:prSet presAssocID="{2E47BA93-C1EC-4BBF-A3BA-4DA67531FFEA}" presName="bullet3b" presStyleLbl="node1" presStyleIdx="1" presStyleCnt="3"/>
      <dgm:spPr/>
    </dgm:pt>
    <dgm:pt modelId="{DCB959DB-985D-45FC-A524-E1FAA4A7180F}" type="pres">
      <dgm:prSet presAssocID="{2E47BA93-C1EC-4BBF-A3BA-4DA67531FFEA}" presName="textBox3b" presStyleLbl="revTx" presStyleIdx="1" presStyleCnt="3">
        <dgm:presLayoutVars>
          <dgm:bulletEnabled val="1"/>
        </dgm:presLayoutVars>
      </dgm:prSet>
      <dgm:spPr/>
      <dgm:t>
        <a:bodyPr/>
        <a:lstStyle/>
        <a:p>
          <a:endParaRPr lang="hr-HR"/>
        </a:p>
      </dgm:t>
    </dgm:pt>
    <dgm:pt modelId="{A0DC48D8-63CD-4FEC-91E8-824C2E187EE7}" type="pres">
      <dgm:prSet presAssocID="{EE06EA42-C003-43D4-B482-F650C010F2D3}" presName="bullet3c" presStyleLbl="node1" presStyleIdx="2" presStyleCnt="3"/>
      <dgm:spPr/>
    </dgm:pt>
    <dgm:pt modelId="{95B984A5-A244-4956-BAD6-CFF8115D72CC}" type="pres">
      <dgm:prSet presAssocID="{EE06EA42-C003-43D4-B482-F650C010F2D3}" presName="textBox3c" presStyleLbl="revTx" presStyleIdx="2" presStyleCnt="3">
        <dgm:presLayoutVars>
          <dgm:bulletEnabled val="1"/>
        </dgm:presLayoutVars>
      </dgm:prSet>
      <dgm:spPr/>
      <dgm:t>
        <a:bodyPr/>
        <a:lstStyle/>
        <a:p>
          <a:endParaRPr lang="hr-HR"/>
        </a:p>
      </dgm:t>
    </dgm:pt>
  </dgm:ptLst>
  <dgm:cxnLst>
    <dgm:cxn modelId="{CE05F524-EDC0-44AE-B14C-F7536C29DAA6}" type="presOf" srcId="{77180177-C9B0-4E66-A9C0-AAB8002C034C}" destId="{82EF3163-0BC0-4706-BD09-537FFB06AFD6}" srcOrd="0" destOrd="0" presId="urn:microsoft.com/office/officeart/2005/8/layout/arrow2"/>
    <dgm:cxn modelId="{F8839A77-0F63-4E95-9853-9B6706A84251}" type="presOf" srcId="{EE06EA42-C003-43D4-B482-F650C010F2D3}" destId="{95B984A5-A244-4956-BAD6-CFF8115D72CC}" srcOrd="0" destOrd="0" presId="urn:microsoft.com/office/officeart/2005/8/layout/arrow2"/>
    <dgm:cxn modelId="{BF820512-6316-49DA-98A2-0BC76E93BBBD}" type="presOf" srcId="{2E47BA93-C1EC-4BBF-A3BA-4DA67531FFEA}" destId="{DCB959DB-985D-45FC-A524-E1FAA4A7180F}" srcOrd="0" destOrd="0" presId="urn:microsoft.com/office/officeart/2005/8/layout/arrow2"/>
    <dgm:cxn modelId="{A8AD0565-2191-4E7B-8F61-6F2A351E7A79}" srcId="{77180177-C9B0-4E66-A9C0-AAB8002C034C}" destId="{2E47BA93-C1EC-4BBF-A3BA-4DA67531FFEA}" srcOrd="1" destOrd="0" parTransId="{1CA62E18-537F-41E8-B66B-F8A36C809D70}" sibTransId="{DEAADCFC-26B1-4EA9-9D50-FC518494ED99}"/>
    <dgm:cxn modelId="{0A13831C-6AD0-4BA7-9FC9-8E581540DA3A}" srcId="{77180177-C9B0-4E66-A9C0-AAB8002C034C}" destId="{EE06EA42-C003-43D4-B482-F650C010F2D3}" srcOrd="2" destOrd="0" parTransId="{F887DB09-B9A5-4F3B-8E9A-C3A389AB2B42}" sibTransId="{B520631E-95D3-40C8-BCF1-ECC01F964141}"/>
    <dgm:cxn modelId="{4DAFED69-F45E-44E6-A352-24FEBFF2F903}" type="presOf" srcId="{36E4C90D-DD81-426A-B2C0-783F3AD50DB1}" destId="{B69770FE-2384-44E4-96DE-36CC541349CB}" srcOrd="0" destOrd="0" presId="urn:microsoft.com/office/officeart/2005/8/layout/arrow2"/>
    <dgm:cxn modelId="{DB128BD0-B30A-4893-803C-AC88F3E55464}" srcId="{77180177-C9B0-4E66-A9C0-AAB8002C034C}" destId="{36E4C90D-DD81-426A-B2C0-783F3AD50DB1}" srcOrd="0" destOrd="0" parTransId="{0D81B28A-F031-4A0F-84B9-4D1D02403DE1}" sibTransId="{B3FD3F6B-5DA1-4628-85B3-6A5DE741AAD1}"/>
    <dgm:cxn modelId="{FE438CEB-01CA-4339-8778-495E8FE4F79C}" type="presParOf" srcId="{82EF3163-0BC0-4706-BD09-537FFB06AFD6}" destId="{3F21AF0A-B1FC-478E-B41F-95D17EFDF5FB}" srcOrd="0" destOrd="0" presId="urn:microsoft.com/office/officeart/2005/8/layout/arrow2"/>
    <dgm:cxn modelId="{443B428E-EC5A-4D39-91A0-8DB2F6DC9B4D}" type="presParOf" srcId="{82EF3163-0BC0-4706-BD09-537FFB06AFD6}" destId="{27F1DA5A-2679-4AD1-A334-BEC1A79A87B6}" srcOrd="1" destOrd="0" presId="urn:microsoft.com/office/officeart/2005/8/layout/arrow2"/>
    <dgm:cxn modelId="{3BEB7253-C464-4FE7-B731-14C1EE9CBDB5}" type="presParOf" srcId="{27F1DA5A-2679-4AD1-A334-BEC1A79A87B6}" destId="{53308C92-6E9A-4EB4-B607-463C72BD52FC}" srcOrd="0" destOrd="0" presId="urn:microsoft.com/office/officeart/2005/8/layout/arrow2"/>
    <dgm:cxn modelId="{7512A762-5FB1-4B8B-8C71-646B97725EC9}" type="presParOf" srcId="{27F1DA5A-2679-4AD1-A334-BEC1A79A87B6}" destId="{B69770FE-2384-44E4-96DE-36CC541349CB}" srcOrd="1" destOrd="0" presId="urn:microsoft.com/office/officeart/2005/8/layout/arrow2"/>
    <dgm:cxn modelId="{EE65682D-C6D0-4EF8-84A4-C32D625AEF7D}" type="presParOf" srcId="{27F1DA5A-2679-4AD1-A334-BEC1A79A87B6}" destId="{B4946676-E8B4-43BF-93C0-911EECFE111C}" srcOrd="2" destOrd="0" presId="urn:microsoft.com/office/officeart/2005/8/layout/arrow2"/>
    <dgm:cxn modelId="{DD3358E2-150B-43E7-83F0-68C5CC5DC9A1}" type="presParOf" srcId="{27F1DA5A-2679-4AD1-A334-BEC1A79A87B6}" destId="{DCB959DB-985D-45FC-A524-E1FAA4A7180F}" srcOrd="3" destOrd="0" presId="urn:microsoft.com/office/officeart/2005/8/layout/arrow2"/>
    <dgm:cxn modelId="{C8374879-B6FC-49C2-9F53-8B078778711B}" type="presParOf" srcId="{27F1DA5A-2679-4AD1-A334-BEC1A79A87B6}" destId="{A0DC48D8-63CD-4FEC-91E8-824C2E187EE7}" srcOrd="4" destOrd="0" presId="urn:microsoft.com/office/officeart/2005/8/layout/arrow2"/>
    <dgm:cxn modelId="{E728D906-7368-405B-8E47-1EF56164144B}" type="presParOf" srcId="{27F1DA5A-2679-4AD1-A334-BEC1A79A87B6}" destId="{95B984A5-A244-4956-BAD6-CFF8115D72CC}" srcOrd="5" destOrd="0" presId="urn:microsoft.com/office/officeart/2005/8/layout/arrow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4400A6-61BD-4EC1-AEE0-3A49ACF383E1}" type="doc">
      <dgm:prSet loTypeId="urn:microsoft.com/office/officeart/2005/8/layout/chevron1" loCatId="process" qsTypeId="urn:microsoft.com/office/officeart/2005/8/quickstyle/simple1" qsCatId="simple" csTypeId="urn:microsoft.com/office/officeart/2005/8/colors/accent1_2" csCatId="accent1" phldr="1"/>
      <dgm:spPr/>
    </dgm:pt>
    <dgm:pt modelId="{5F47FD0D-0770-43E9-A6F6-105F6B31765E}">
      <dgm:prSet phldrT="[Tekst]"/>
      <dgm:spPr>
        <a:solidFill>
          <a:schemeClr val="accent2">
            <a:lumMod val="20000"/>
            <a:lumOff val="80000"/>
          </a:schemeClr>
        </a:solidFill>
      </dgm:spPr>
      <dgm:t>
        <a:bodyPr/>
        <a:lstStyle/>
        <a:p>
          <a:r>
            <a:rPr lang="hr-HR" dirty="0" smtClean="0">
              <a:solidFill>
                <a:schemeClr val="tx1"/>
              </a:solidFill>
              <a:latin typeface="Raleway"/>
              <a:cs typeface="Calibri Light" panose="020F0302020204030204" pitchFamily="34" charset="0"/>
            </a:rPr>
            <a:t>Srpanj 2022. fiksni tečaj konverzije</a:t>
          </a:r>
        </a:p>
        <a:p>
          <a:r>
            <a:rPr lang="hr-HR" dirty="0" smtClean="0">
              <a:solidFill>
                <a:schemeClr val="tx1"/>
              </a:solidFill>
              <a:latin typeface="Raleway"/>
              <a:cs typeface="Calibri Light" panose="020F0302020204030204" pitchFamily="34" charset="0"/>
            </a:rPr>
            <a:t>početak dobrovoljnog dvojnog iskazivanja</a:t>
          </a:r>
          <a:endParaRPr lang="hr-HR" dirty="0">
            <a:solidFill>
              <a:schemeClr val="tx1"/>
            </a:solidFill>
            <a:latin typeface="Raleway"/>
            <a:cs typeface="Calibri Light" panose="020F0302020204030204" pitchFamily="34" charset="0"/>
          </a:endParaRPr>
        </a:p>
      </dgm:t>
    </dgm:pt>
    <dgm:pt modelId="{B1777D42-7EEC-4D64-AF4F-1959F9A85B7D}" type="parTrans" cxnId="{1BDAFBEF-4164-46A7-B813-5B392820C3F5}">
      <dgm:prSet/>
      <dgm:spPr/>
      <dgm:t>
        <a:bodyPr/>
        <a:lstStyle/>
        <a:p>
          <a:endParaRPr lang="hr-HR"/>
        </a:p>
      </dgm:t>
    </dgm:pt>
    <dgm:pt modelId="{C2FB9BAE-2D1D-448D-A721-06F19147F692}" type="sibTrans" cxnId="{1BDAFBEF-4164-46A7-B813-5B392820C3F5}">
      <dgm:prSet/>
      <dgm:spPr/>
      <dgm:t>
        <a:bodyPr/>
        <a:lstStyle/>
        <a:p>
          <a:endParaRPr lang="hr-HR"/>
        </a:p>
      </dgm:t>
    </dgm:pt>
    <dgm:pt modelId="{249911C3-48F1-4481-9554-62E32C582A4D}">
      <dgm:prSet phldrT="[Tekst]"/>
      <dgm:spPr>
        <a:solidFill>
          <a:schemeClr val="accent2">
            <a:lumMod val="20000"/>
            <a:lumOff val="80000"/>
          </a:schemeClr>
        </a:solidFill>
      </dgm:spPr>
      <dgm:t>
        <a:bodyPr/>
        <a:lstStyle/>
        <a:p>
          <a:r>
            <a:rPr lang="hr-HR" dirty="0" smtClean="0">
              <a:solidFill>
                <a:schemeClr val="tx1"/>
              </a:solidFill>
              <a:latin typeface="Raleway"/>
              <a:cs typeface="Calibri Light" panose="020F0302020204030204" pitchFamily="34" charset="0"/>
            </a:rPr>
            <a:t>5. rujna 2022.</a:t>
          </a:r>
        </a:p>
        <a:p>
          <a:r>
            <a:rPr lang="hr-HR" dirty="0" smtClean="0">
              <a:solidFill>
                <a:schemeClr val="tx1"/>
              </a:solidFill>
              <a:latin typeface="Raleway"/>
              <a:cs typeface="Calibri Light" panose="020F0302020204030204" pitchFamily="34" charset="0"/>
            </a:rPr>
            <a:t>početak obveznog dvojnog iskazivanja </a:t>
          </a:r>
          <a:endParaRPr lang="hr-HR" dirty="0">
            <a:solidFill>
              <a:schemeClr val="tx1"/>
            </a:solidFill>
            <a:latin typeface="Raleway"/>
            <a:cs typeface="Calibri Light" panose="020F0302020204030204" pitchFamily="34" charset="0"/>
          </a:endParaRPr>
        </a:p>
      </dgm:t>
    </dgm:pt>
    <dgm:pt modelId="{EDBD9ACB-D1DF-4460-BCA0-BFF3B6B008B1}" type="parTrans" cxnId="{E338CF1E-236C-4BA6-888A-619D5D683B5A}">
      <dgm:prSet/>
      <dgm:spPr/>
      <dgm:t>
        <a:bodyPr/>
        <a:lstStyle/>
        <a:p>
          <a:endParaRPr lang="hr-HR"/>
        </a:p>
      </dgm:t>
    </dgm:pt>
    <dgm:pt modelId="{3B2C81F3-1E58-46F3-830D-F6998DD8D0D9}" type="sibTrans" cxnId="{E338CF1E-236C-4BA6-888A-619D5D683B5A}">
      <dgm:prSet/>
      <dgm:spPr/>
      <dgm:t>
        <a:bodyPr/>
        <a:lstStyle/>
        <a:p>
          <a:endParaRPr lang="hr-HR"/>
        </a:p>
      </dgm:t>
    </dgm:pt>
    <dgm:pt modelId="{C12FA1F4-2105-4141-ACED-C709223EC749}">
      <dgm:prSet phldrT="[Tekst]"/>
      <dgm:spPr>
        <a:solidFill>
          <a:schemeClr val="accent2">
            <a:lumMod val="20000"/>
            <a:lumOff val="80000"/>
          </a:schemeClr>
        </a:solidFill>
      </dgm:spPr>
      <dgm:t>
        <a:bodyPr/>
        <a:lstStyle/>
        <a:p>
          <a:r>
            <a:rPr lang="hr-HR" dirty="0" smtClean="0">
              <a:solidFill>
                <a:schemeClr val="tx1"/>
              </a:solidFill>
              <a:latin typeface="Raleway"/>
              <a:cs typeface="Calibri Light" panose="020F0302020204030204" pitchFamily="34" charset="0"/>
            </a:rPr>
            <a:t>31. prosinca 2023.  </a:t>
          </a:r>
        </a:p>
        <a:p>
          <a:r>
            <a:rPr lang="hr-HR" dirty="0" smtClean="0">
              <a:solidFill>
                <a:schemeClr val="tx1"/>
              </a:solidFill>
              <a:latin typeface="Raleway"/>
              <a:cs typeface="Calibri Light" panose="020F0302020204030204" pitchFamily="34" charset="0"/>
            </a:rPr>
            <a:t>završetak obveznog dvojnog iskazivanja</a:t>
          </a:r>
          <a:endParaRPr lang="hr-HR" dirty="0">
            <a:solidFill>
              <a:schemeClr val="tx1"/>
            </a:solidFill>
            <a:latin typeface="Raleway"/>
            <a:cs typeface="Calibri Light" panose="020F0302020204030204" pitchFamily="34" charset="0"/>
          </a:endParaRPr>
        </a:p>
      </dgm:t>
    </dgm:pt>
    <dgm:pt modelId="{D8F073A4-719A-4933-93A3-456697F80A78}" type="parTrans" cxnId="{5BF8BF38-D20B-4F13-BEAC-0BB9AF75F31F}">
      <dgm:prSet/>
      <dgm:spPr/>
      <dgm:t>
        <a:bodyPr/>
        <a:lstStyle/>
        <a:p>
          <a:endParaRPr lang="hr-HR"/>
        </a:p>
      </dgm:t>
    </dgm:pt>
    <dgm:pt modelId="{AD32E9AA-0AD6-49AF-A427-5AE23BDD0F0D}" type="sibTrans" cxnId="{5BF8BF38-D20B-4F13-BEAC-0BB9AF75F31F}">
      <dgm:prSet/>
      <dgm:spPr/>
      <dgm:t>
        <a:bodyPr/>
        <a:lstStyle/>
        <a:p>
          <a:endParaRPr lang="hr-HR"/>
        </a:p>
      </dgm:t>
    </dgm:pt>
    <dgm:pt modelId="{F5BC90BA-336E-4DEC-8B77-0197B947B382}" type="pres">
      <dgm:prSet presAssocID="{FC4400A6-61BD-4EC1-AEE0-3A49ACF383E1}" presName="Name0" presStyleCnt="0">
        <dgm:presLayoutVars>
          <dgm:dir/>
          <dgm:animLvl val="lvl"/>
          <dgm:resizeHandles val="exact"/>
        </dgm:presLayoutVars>
      </dgm:prSet>
      <dgm:spPr/>
    </dgm:pt>
    <dgm:pt modelId="{01D9463C-AA11-4091-B833-427B7CED047E}" type="pres">
      <dgm:prSet presAssocID="{5F47FD0D-0770-43E9-A6F6-105F6B31765E}" presName="parTxOnly" presStyleLbl="node1" presStyleIdx="0" presStyleCnt="3" custLinFactNeighborX="-22983" custLinFactNeighborY="33333">
        <dgm:presLayoutVars>
          <dgm:chMax val="0"/>
          <dgm:chPref val="0"/>
          <dgm:bulletEnabled val="1"/>
        </dgm:presLayoutVars>
      </dgm:prSet>
      <dgm:spPr/>
      <dgm:t>
        <a:bodyPr/>
        <a:lstStyle/>
        <a:p>
          <a:endParaRPr lang="hr-HR"/>
        </a:p>
      </dgm:t>
    </dgm:pt>
    <dgm:pt modelId="{AE27885E-A08A-45F8-B858-ADCE0DA885E1}" type="pres">
      <dgm:prSet presAssocID="{C2FB9BAE-2D1D-448D-A721-06F19147F692}" presName="parTxOnlySpace" presStyleCnt="0"/>
      <dgm:spPr/>
    </dgm:pt>
    <dgm:pt modelId="{8085BC02-9A8E-4A38-9272-B0931B0F5414}" type="pres">
      <dgm:prSet presAssocID="{249911C3-48F1-4481-9554-62E32C582A4D}" presName="parTxOnly" presStyleLbl="node1" presStyleIdx="1" presStyleCnt="3">
        <dgm:presLayoutVars>
          <dgm:chMax val="0"/>
          <dgm:chPref val="0"/>
          <dgm:bulletEnabled val="1"/>
        </dgm:presLayoutVars>
      </dgm:prSet>
      <dgm:spPr/>
      <dgm:t>
        <a:bodyPr/>
        <a:lstStyle/>
        <a:p>
          <a:endParaRPr lang="hr-HR"/>
        </a:p>
      </dgm:t>
    </dgm:pt>
    <dgm:pt modelId="{1D0F59F8-4B49-4F64-99F2-6C1BD0883210}" type="pres">
      <dgm:prSet presAssocID="{3B2C81F3-1E58-46F3-830D-F6998DD8D0D9}" presName="parTxOnlySpace" presStyleCnt="0"/>
      <dgm:spPr/>
    </dgm:pt>
    <dgm:pt modelId="{CF76B9E9-4BC4-41ED-B3FD-EA56143EC57A}" type="pres">
      <dgm:prSet presAssocID="{C12FA1F4-2105-4141-ACED-C709223EC749}" presName="parTxOnly" presStyleLbl="node1" presStyleIdx="2" presStyleCnt="3">
        <dgm:presLayoutVars>
          <dgm:chMax val="0"/>
          <dgm:chPref val="0"/>
          <dgm:bulletEnabled val="1"/>
        </dgm:presLayoutVars>
      </dgm:prSet>
      <dgm:spPr/>
      <dgm:t>
        <a:bodyPr/>
        <a:lstStyle/>
        <a:p>
          <a:endParaRPr lang="hr-HR"/>
        </a:p>
      </dgm:t>
    </dgm:pt>
  </dgm:ptLst>
  <dgm:cxnLst>
    <dgm:cxn modelId="{E338CF1E-236C-4BA6-888A-619D5D683B5A}" srcId="{FC4400A6-61BD-4EC1-AEE0-3A49ACF383E1}" destId="{249911C3-48F1-4481-9554-62E32C582A4D}" srcOrd="1" destOrd="0" parTransId="{EDBD9ACB-D1DF-4460-BCA0-BFF3B6B008B1}" sibTransId="{3B2C81F3-1E58-46F3-830D-F6998DD8D0D9}"/>
    <dgm:cxn modelId="{420D7E2B-ED6D-4F0E-B79C-79DB70DC4CA9}" type="presOf" srcId="{C12FA1F4-2105-4141-ACED-C709223EC749}" destId="{CF76B9E9-4BC4-41ED-B3FD-EA56143EC57A}" srcOrd="0" destOrd="0" presId="urn:microsoft.com/office/officeart/2005/8/layout/chevron1"/>
    <dgm:cxn modelId="{E2B98007-1098-4D1A-9ABE-C1123876B0EB}" type="presOf" srcId="{249911C3-48F1-4481-9554-62E32C582A4D}" destId="{8085BC02-9A8E-4A38-9272-B0931B0F5414}" srcOrd="0" destOrd="0" presId="urn:microsoft.com/office/officeart/2005/8/layout/chevron1"/>
    <dgm:cxn modelId="{1BDAFBEF-4164-46A7-B813-5B392820C3F5}" srcId="{FC4400A6-61BD-4EC1-AEE0-3A49ACF383E1}" destId="{5F47FD0D-0770-43E9-A6F6-105F6B31765E}" srcOrd="0" destOrd="0" parTransId="{B1777D42-7EEC-4D64-AF4F-1959F9A85B7D}" sibTransId="{C2FB9BAE-2D1D-448D-A721-06F19147F692}"/>
    <dgm:cxn modelId="{5BF8BF38-D20B-4F13-BEAC-0BB9AF75F31F}" srcId="{FC4400A6-61BD-4EC1-AEE0-3A49ACF383E1}" destId="{C12FA1F4-2105-4141-ACED-C709223EC749}" srcOrd="2" destOrd="0" parTransId="{D8F073A4-719A-4933-93A3-456697F80A78}" sibTransId="{AD32E9AA-0AD6-49AF-A427-5AE23BDD0F0D}"/>
    <dgm:cxn modelId="{96E1E361-34A5-4A4D-86B9-F6B105B6588F}" type="presOf" srcId="{5F47FD0D-0770-43E9-A6F6-105F6B31765E}" destId="{01D9463C-AA11-4091-B833-427B7CED047E}" srcOrd="0" destOrd="0" presId="urn:microsoft.com/office/officeart/2005/8/layout/chevron1"/>
    <dgm:cxn modelId="{00ADE5EF-4FB7-4FE9-94E0-E2FD0CFE987F}" type="presOf" srcId="{FC4400A6-61BD-4EC1-AEE0-3A49ACF383E1}" destId="{F5BC90BA-336E-4DEC-8B77-0197B947B382}" srcOrd="0" destOrd="0" presId="urn:microsoft.com/office/officeart/2005/8/layout/chevron1"/>
    <dgm:cxn modelId="{B3E45188-EC78-4BDF-B8EF-DC3426A8BCC1}" type="presParOf" srcId="{F5BC90BA-336E-4DEC-8B77-0197B947B382}" destId="{01D9463C-AA11-4091-B833-427B7CED047E}" srcOrd="0" destOrd="0" presId="urn:microsoft.com/office/officeart/2005/8/layout/chevron1"/>
    <dgm:cxn modelId="{73139C24-54EF-4B86-B14A-C93F9B3F9205}" type="presParOf" srcId="{F5BC90BA-336E-4DEC-8B77-0197B947B382}" destId="{AE27885E-A08A-45F8-B858-ADCE0DA885E1}" srcOrd="1" destOrd="0" presId="urn:microsoft.com/office/officeart/2005/8/layout/chevron1"/>
    <dgm:cxn modelId="{0999B0E5-5068-4A0B-841C-6172D806EC51}" type="presParOf" srcId="{F5BC90BA-336E-4DEC-8B77-0197B947B382}" destId="{8085BC02-9A8E-4A38-9272-B0931B0F5414}" srcOrd="2" destOrd="0" presId="urn:microsoft.com/office/officeart/2005/8/layout/chevron1"/>
    <dgm:cxn modelId="{E82C7664-DF5E-486F-9C05-2D0B9037D3DB}" type="presParOf" srcId="{F5BC90BA-336E-4DEC-8B77-0197B947B382}" destId="{1D0F59F8-4B49-4F64-99F2-6C1BD0883210}" srcOrd="3" destOrd="0" presId="urn:microsoft.com/office/officeart/2005/8/layout/chevron1"/>
    <dgm:cxn modelId="{FD27DCA8-A200-4BE0-A6C1-CB2435C5F3CA}" type="presParOf" srcId="{F5BC90BA-336E-4DEC-8B77-0197B947B382}" destId="{CF76B9E9-4BC4-41ED-B3FD-EA56143EC57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9A03485-F7C3-4D32-8EC9-77682B007380}"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hr-HR"/>
        </a:p>
      </dgm:t>
    </dgm:pt>
    <dgm:pt modelId="{DF5742AF-0B1D-47A3-B0D9-67600EFCEC5B}">
      <dgm:prSet custT="1"/>
      <dgm:spPr>
        <a:ln>
          <a:solidFill>
            <a:schemeClr val="accent2">
              <a:lumMod val="75000"/>
            </a:schemeClr>
          </a:solidFill>
        </a:ln>
      </dgm:spPr>
      <dgm:t>
        <a:bodyPr/>
        <a:lstStyle/>
        <a:p>
          <a:pPr rtl="0"/>
          <a:r>
            <a:rPr lang="hr-HR" sz="1400" dirty="0" smtClean="0">
              <a:latin typeface="Raleway"/>
              <a:cs typeface="Calibri Light" panose="020F0302020204030204" pitchFamily="34" charset="0"/>
            </a:rPr>
            <a:t>Poslovni subjekt</a:t>
          </a:r>
          <a:endParaRPr lang="hr-HR" sz="1400" dirty="0">
            <a:latin typeface="Raleway"/>
            <a:cs typeface="Calibri Light" panose="020F0302020204030204" pitchFamily="34" charset="0"/>
          </a:endParaRPr>
        </a:p>
      </dgm:t>
    </dgm:pt>
    <dgm:pt modelId="{39B7B24F-429D-4DBF-94B9-4115453D81DB}" type="sibTrans" cxnId="{7DE42B82-2F0F-4FDC-A083-B9A617339119}">
      <dgm:prSet/>
      <dgm:spPr/>
      <dgm:t>
        <a:bodyPr/>
        <a:lstStyle/>
        <a:p>
          <a:endParaRPr lang="hr-HR"/>
        </a:p>
      </dgm:t>
    </dgm:pt>
    <dgm:pt modelId="{4DBFDFF2-F8B3-4A0F-B8A3-E13123734F8F}" type="parTrans" cxnId="{7DE42B82-2F0F-4FDC-A083-B9A617339119}">
      <dgm:prSet/>
      <dgm:spPr/>
      <dgm:t>
        <a:bodyPr/>
        <a:lstStyle/>
        <a:p>
          <a:endParaRPr lang="hr-HR"/>
        </a:p>
      </dgm:t>
    </dgm:pt>
    <dgm:pt modelId="{1B8095E9-A9A5-4B3C-8AFD-59B3AA946CCB}">
      <dgm:prSet custT="1"/>
      <dgm:spPr>
        <a:ln>
          <a:solidFill>
            <a:schemeClr val="accent2">
              <a:lumMod val="75000"/>
            </a:schemeClr>
          </a:solidFill>
        </a:ln>
      </dgm:spPr>
      <dgm:t>
        <a:bodyPr/>
        <a:lstStyle/>
        <a:p>
          <a:r>
            <a:rPr lang="hr-HR" sz="1400" dirty="0" smtClean="0">
              <a:latin typeface="Raleway"/>
              <a:cs typeface="Calibri Light" panose="020F0302020204030204" pitchFamily="34" charset="0"/>
            </a:rPr>
            <a:t>Tijela </a:t>
          </a:r>
          <a:r>
            <a:rPr lang="hr-HR" sz="1400" dirty="0">
              <a:latin typeface="Raleway"/>
              <a:cs typeface="Calibri Light" panose="020F0302020204030204" pitchFamily="34" charset="0"/>
            </a:rPr>
            <a:t>javne vlasti u pojedinačnim aktima koje donose</a:t>
          </a:r>
        </a:p>
      </dgm:t>
    </dgm:pt>
    <dgm:pt modelId="{726ACA0A-16AE-4ACD-A7DA-A4F45781A8E1}" type="parTrans" cxnId="{BEAB3E69-DC32-448A-86EA-481940B41A5B}">
      <dgm:prSet/>
      <dgm:spPr/>
      <dgm:t>
        <a:bodyPr/>
        <a:lstStyle/>
        <a:p>
          <a:endParaRPr lang="hr-HR"/>
        </a:p>
      </dgm:t>
    </dgm:pt>
    <dgm:pt modelId="{86949E30-377D-4B40-98A4-C249892A29C6}" type="sibTrans" cxnId="{BEAB3E69-DC32-448A-86EA-481940B41A5B}">
      <dgm:prSet/>
      <dgm:spPr/>
      <dgm:t>
        <a:bodyPr/>
        <a:lstStyle/>
        <a:p>
          <a:endParaRPr lang="hr-HR"/>
        </a:p>
      </dgm:t>
    </dgm:pt>
    <dgm:pt modelId="{75F48F28-592A-403D-8EE7-CA9DFA99A756}">
      <dgm:prSet custT="1"/>
      <dgm:spPr>
        <a:ln>
          <a:solidFill>
            <a:schemeClr val="accent2">
              <a:lumMod val="75000"/>
            </a:schemeClr>
          </a:solidFill>
        </a:ln>
      </dgm:spPr>
      <dgm:t>
        <a:bodyPr/>
        <a:lstStyle/>
        <a:p>
          <a:r>
            <a:rPr lang="pl-PL" sz="1400" dirty="0" smtClean="0">
              <a:latin typeface="Raleway"/>
              <a:cs typeface="Calibri Light" panose="020F0302020204030204" pitchFamily="34" charset="0"/>
            </a:rPr>
            <a:t>Naručitelji dvojno iskazuju iznose </a:t>
          </a:r>
          <a:r>
            <a:rPr lang="pl-PL" sz="1400" dirty="0">
              <a:latin typeface="Raleway"/>
              <a:cs typeface="Calibri Light" panose="020F0302020204030204" pitchFamily="34" charset="0"/>
            </a:rPr>
            <a:t>u ugovoru o djelu i u autorskopravnom ugovoru</a:t>
          </a:r>
          <a:endParaRPr lang="hr-HR" sz="1400" dirty="0">
            <a:latin typeface="Raleway"/>
            <a:cs typeface="Calibri Light" panose="020F0302020204030204" pitchFamily="34" charset="0"/>
          </a:endParaRPr>
        </a:p>
      </dgm:t>
    </dgm:pt>
    <dgm:pt modelId="{8D1ED420-C423-4A68-9273-0366F1398313}" type="parTrans" cxnId="{4A225B9E-264C-4914-90FE-D4A89B89F1AD}">
      <dgm:prSet/>
      <dgm:spPr/>
      <dgm:t>
        <a:bodyPr/>
        <a:lstStyle/>
        <a:p>
          <a:endParaRPr lang="hr-HR"/>
        </a:p>
      </dgm:t>
    </dgm:pt>
    <dgm:pt modelId="{CDF09C9E-0254-4FD5-8ACA-25A6217E7121}" type="sibTrans" cxnId="{4A225B9E-264C-4914-90FE-D4A89B89F1AD}">
      <dgm:prSet/>
      <dgm:spPr/>
      <dgm:t>
        <a:bodyPr/>
        <a:lstStyle/>
        <a:p>
          <a:endParaRPr lang="hr-HR"/>
        </a:p>
      </dgm:t>
    </dgm:pt>
    <dgm:pt modelId="{B91FD7EA-3F97-4F86-BC72-5BB96B4BC523}">
      <dgm:prSet custT="1"/>
      <dgm:spPr>
        <a:ln>
          <a:solidFill>
            <a:schemeClr val="accent2">
              <a:lumMod val="75000"/>
            </a:schemeClr>
          </a:solidFill>
        </a:ln>
      </dgm:spPr>
      <dgm:t>
        <a:bodyPr/>
        <a:lstStyle/>
        <a:p>
          <a:r>
            <a:rPr lang="hr-HR" sz="1400" dirty="0">
              <a:latin typeface="Raleway"/>
              <a:cs typeface="Calibri Light" panose="020F0302020204030204" pitchFamily="34" charset="0"/>
            </a:rPr>
            <a:t>Hrvatski zavod za mirovinsko osiguranje ili drugi subjekt koji dostavlja obavijest o mirovinskim </a:t>
          </a:r>
          <a:r>
            <a:rPr lang="hr-HR" sz="1400" dirty="0" smtClean="0">
              <a:latin typeface="Raleway"/>
              <a:cs typeface="Calibri Light" panose="020F0302020204030204" pitchFamily="34" charset="0"/>
            </a:rPr>
            <a:t>primanjima</a:t>
          </a:r>
          <a:endParaRPr lang="hr-HR" sz="1400" dirty="0">
            <a:latin typeface="Raleway"/>
            <a:cs typeface="Calibri Light" panose="020F0302020204030204" pitchFamily="34" charset="0"/>
          </a:endParaRPr>
        </a:p>
      </dgm:t>
    </dgm:pt>
    <dgm:pt modelId="{3CA9D77F-91E2-47B5-A4B9-A7F228A5EA28}" type="parTrans" cxnId="{E516B6C6-8016-4A51-A1C2-46C1433C1ED5}">
      <dgm:prSet/>
      <dgm:spPr/>
      <dgm:t>
        <a:bodyPr/>
        <a:lstStyle/>
        <a:p>
          <a:endParaRPr lang="hr-HR"/>
        </a:p>
      </dgm:t>
    </dgm:pt>
    <dgm:pt modelId="{5015EEC4-9105-432F-A1C4-221279F912FD}" type="sibTrans" cxnId="{E516B6C6-8016-4A51-A1C2-46C1433C1ED5}">
      <dgm:prSet/>
      <dgm:spPr/>
      <dgm:t>
        <a:bodyPr/>
        <a:lstStyle/>
        <a:p>
          <a:endParaRPr lang="hr-HR"/>
        </a:p>
      </dgm:t>
    </dgm:pt>
    <dgm:pt modelId="{59A1AA7A-B04C-4F59-9A9D-4AF541CD3188}">
      <dgm:prSet custT="1"/>
      <dgm:spPr>
        <a:ln>
          <a:solidFill>
            <a:schemeClr val="accent2">
              <a:lumMod val="75000"/>
            </a:schemeClr>
          </a:solidFill>
        </a:ln>
      </dgm:spPr>
      <dgm:t>
        <a:bodyPr/>
        <a:lstStyle/>
        <a:p>
          <a:r>
            <a:rPr lang="hr-HR" sz="1400" dirty="0">
              <a:latin typeface="Raleway"/>
              <a:cs typeface="Calibri Light" panose="020F0302020204030204" pitchFamily="34" charset="0"/>
            </a:rPr>
            <a:t>Institucije u financijskom sektoru </a:t>
          </a:r>
          <a:r>
            <a:rPr lang="hr-HR" sz="1400" dirty="0" smtClean="0">
              <a:latin typeface="Raleway"/>
              <a:cs typeface="Calibri Light" panose="020F0302020204030204" pitchFamily="34" charset="0"/>
            </a:rPr>
            <a:t> - taksativno navedene bitne informacije </a:t>
          </a:r>
          <a:r>
            <a:rPr lang="hr-HR" sz="1400" dirty="0">
              <a:latin typeface="Raleway"/>
              <a:cs typeface="Calibri Light" panose="020F0302020204030204" pitchFamily="34" charset="0"/>
            </a:rPr>
            <a:t>koje su najvažnije </a:t>
          </a:r>
          <a:r>
            <a:rPr lang="hr-HR" sz="1400" dirty="0" smtClean="0">
              <a:latin typeface="Raleway"/>
              <a:cs typeface="Calibri Light" panose="020F0302020204030204" pitchFamily="34" charset="0"/>
            </a:rPr>
            <a:t>za potrošača</a:t>
          </a:r>
          <a:endParaRPr lang="hr-HR" sz="1400" dirty="0">
            <a:latin typeface="Raleway"/>
            <a:cs typeface="Calibri Light" panose="020F0302020204030204" pitchFamily="34" charset="0"/>
          </a:endParaRPr>
        </a:p>
      </dgm:t>
    </dgm:pt>
    <dgm:pt modelId="{69811D5E-41DF-4ACC-A8F6-0732306865AC}" type="parTrans" cxnId="{C6BA9C9E-8BF7-49A3-B143-7AAC2C96212E}">
      <dgm:prSet/>
      <dgm:spPr/>
      <dgm:t>
        <a:bodyPr/>
        <a:lstStyle/>
        <a:p>
          <a:endParaRPr lang="hr-HR"/>
        </a:p>
      </dgm:t>
    </dgm:pt>
    <dgm:pt modelId="{E72B9415-F6C2-4FF8-8E56-29BC91A0B2EC}" type="sibTrans" cxnId="{C6BA9C9E-8BF7-49A3-B143-7AAC2C96212E}">
      <dgm:prSet/>
      <dgm:spPr/>
      <dgm:t>
        <a:bodyPr/>
        <a:lstStyle/>
        <a:p>
          <a:endParaRPr lang="hr-HR"/>
        </a:p>
      </dgm:t>
    </dgm:pt>
    <dgm:pt modelId="{D4350E31-368D-4CFD-9B50-E7ACC0F03C14}">
      <dgm:prSet custT="1"/>
      <dgm:spPr>
        <a:ln>
          <a:solidFill>
            <a:schemeClr val="accent2">
              <a:lumMod val="75000"/>
            </a:schemeClr>
          </a:solidFill>
        </a:ln>
      </dgm:spPr>
      <dgm:t>
        <a:bodyPr/>
        <a:lstStyle/>
        <a:p>
          <a:pPr rtl="0"/>
          <a:r>
            <a:rPr lang="hr-HR" sz="1400" dirty="0" smtClean="0">
              <a:latin typeface="Raleway"/>
              <a:cs typeface="Calibri Light" panose="020F0302020204030204" pitchFamily="34" charset="0"/>
            </a:rPr>
            <a:t>Poslodavci  - ukupan iznos isplaćen radniku na račun i to za plaću i za druge isplate temeljem radnog odnosa</a:t>
          </a:r>
          <a:endParaRPr lang="hr-HR" sz="1400" dirty="0">
            <a:latin typeface="Raleway"/>
            <a:cs typeface="Calibri Light" panose="020F0302020204030204" pitchFamily="34" charset="0"/>
          </a:endParaRPr>
        </a:p>
      </dgm:t>
    </dgm:pt>
    <dgm:pt modelId="{9E8CF299-9235-495E-90C7-E45FFF4F3376}" type="parTrans" cxnId="{3B0DC5DA-18E4-4160-BD01-51D3133D91AE}">
      <dgm:prSet/>
      <dgm:spPr/>
      <dgm:t>
        <a:bodyPr/>
        <a:lstStyle/>
        <a:p>
          <a:endParaRPr lang="hr-HR"/>
        </a:p>
      </dgm:t>
    </dgm:pt>
    <dgm:pt modelId="{7D420E19-47A5-4BDA-96CA-D2722BB1917D}" type="sibTrans" cxnId="{3B0DC5DA-18E4-4160-BD01-51D3133D91AE}">
      <dgm:prSet/>
      <dgm:spPr/>
      <dgm:t>
        <a:bodyPr/>
        <a:lstStyle/>
        <a:p>
          <a:endParaRPr lang="hr-HR"/>
        </a:p>
      </dgm:t>
    </dgm:pt>
    <dgm:pt modelId="{B5DBE6B4-39A9-4E9D-BEB0-EC6486C4794D}">
      <dgm:prSet custT="1"/>
      <dgm:spPr>
        <a:ln>
          <a:solidFill>
            <a:schemeClr val="accent2">
              <a:lumMod val="75000"/>
            </a:schemeClr>
          </a:solidFill>
        </a:ln>
      </dgm:spPr>
      <dgm:t>
        <a:bodyPr/>
        <a:lstStyle/>
        <a:p>
          <a:r>
            <a:rPr lang="hr-HR" sz="1400" dirty="0" smtClean="0">
              <a:latin typeface="Raleway"/>
              <a:cs typeface="Calibri Light" panose="020F0302020204030204" pitchFamily="34" charset="0"/>
            </a:rPr>
            <a:t>U rješenju o ovrsi dvojno se iskazuju novčani iznosi vrijednosti </a:t>
          </a:r>
          <a:endParaRPr lang="hr-HR" sz="1400" dirty="0">
            <a:latin typeface="Raleway"/>
            <a:cs typeface="Calibri Light" panose="020F0302020204030204" pitchFamily="34" charset="0"/>
          </a:endParaRPr>
        </a:p>
      </dgm:t>
    </dgm:pt>
    <dgm:pt modelId="{D8E06F95-344C-4684-B52D-E5FEE4AE6002}" type="parTrans" cxnId="{79C97E93-69C4-41DF-B3D1-B3A5FE135B36}">
      <dgm:prSet/>
      <dgm:spPr/>
      <dgm:t>
        <a:bodyPr/>
        <a:lstStyle/>
        <a:p>
          <a:endParaRPr lang="hr-HR"/>
        </a:p>
      </dgm:t>
    </dgm:pt>
    <dgm:pt modelId="{B252E087-D989-4CB0-A441-48B595CB1967}" type="sibTrans" cxnId="{79C97E93-69C4-41DF-B3D1-B3A5FE135B36}">
      <dgm:prSet/>
      <dgm:spPr/>
      <dgm:t>
        <a:bodyPr/>
        <a:lstStyle/>
        <a:p>
          <a:endParaRPr lang="hr-HR"/>
        </a:p>
      </dgm:t>
    </dgm:pt>
    <dgm:pt modelId="{4E003E91-12DD-432C-96E8-65D357400AD6}" type="pres">
      <dgm:prSet presAssocID="{09A03485-F7C3-4D32-8EC9-77682B007380}" presName="compositeShape" presStyleCnt="0">
        <dgm:presLayoutVars>
          <dgm:dir/>
          <dgm:resizeHandles/>
        </dgm:presLayoutVars>
      </dgm:prSet>
      <dgm:spPr/>
      <dgm:t>
        <a:bodyPr/>
        <a:lstStyle/>
        <a:p>
          <a:endParaRPr lang="hr-HR"/>
        </a:p>
      </dgm:t>
    </dgm:pt>
    <dgm:pt modelId="{E1D079EF-8FE0-42AA-9B5E-02996F82F778}" type="pres">
      <dgm:prSet presAssocID="{09A03485-F7C3-4D32-8EC9-77682B007380}" presName="pyramid" presStyleLbl="node1" presStyleIdx="0" presStyleCnt="1"/>
      <dgm:spPr>
        <a:solidFill>
          <a:schemeClr val="accent2">
            <a:lumMod val="20000"/>
            <a:lumOff val="80000"/>
          </a:schemeClr>
        </a:solidFill>
      </dgm:spPr>
      <dgm:t>
        <a:bodyPr/>
        <a:lstStyle/>
        <a:p>
          <a:endParaRPr lang="hr-HR"/>
        </a:p>
      </dgm:t>
    </dgm:pt>
    <dgm:pt modelId="{5AF89FF1-28C1-4D36-B7CE-E2AD2968E0B2}" type="pres">
      <dgm:prSet presAssocID="{09A03485-F7C3-4D32-8EC9-77682B007380}" presName="theList" presStyleCnt="0"/>
      <dgm:spPr/>
    </dgm:pt>
    <dgm:pt modelId="{1AA4805A-2CDC-4752-9BA4-02664E197201}" type="pres">
      <dgm:prSet presAssocID="{DF5742AF-0B1D-47A3-B0D9-67600EFCEC5B}" presName="aNode" presStyleLbl="fgAcc1" presStyleIdx="0" presStyleCnt="7">
        <dgm:presLayoutVars>
          <dgm:bulletEnabled val="1"/>
        </dgm:presLayoutVars>
      </dgm:prSet>
      <dgm:spPr/>
      <dgm:t>
        <a:bodyPr/>
        <a:lstStyle/>
        <a:p>
          <a:endParaRPr lang="hr-HR"/>
        </a:p>
      </dgm:t>
    </dgm:pt>
    <dgm:pt modelId="{06883B00-BD09-4B6A-B2A4-6C9A72EBD6A9}" type="pres">
      <dgm:prSet presAssocID="{DF5742AF-0B1D-47A3-B0D9-67600EFCEC5B}" presName="aSpace" presStyleCnt="0"/>
      <dgm:spPr/>
    </dgm:pt>
    <dgm:pt modelId="{046410F6-BB5D-48E8-91AC-9A1BA1AB16CD}" type="pres">
      <dgm:prSet presAssocID="{D4350E31-368D-4CFD-9B50-E7ACC0F03C14}" presName="aNode" presStyleLbl="fgAcc1" presStyleIdx="1" presStyleCnt="7">
        <dgm:presLayoutVars>
          <dgm:bulletEnabled val="1"/>
        </dgm:presLayoutVars>
      </dgm:prSet>
      <dgm:spPr/>
      <dgm:t>
        <a:bodyPr/>
        <a:lstStyle/>
        <a:p>
          <a:endParaRPr lang="hr-HR"/>
        </a:p>
      </dgm:t>
    </dgm:pt>
    <dgm:pt modelId="{6F19390B-1BEB-4F3A-A338-CC0BB28AC685}" type="pres">
      <dgm:prSet presAssocID="{D4350E31-368D-4CFD-9B50-E7ACC0F03C14}" presName="aSpace" presStyleCnt="0"/>
      <dgm:spPr/>
    </dgm:pt>
    <dgm:pt modelId="{73BDCFEE-B7A9-4437-9AA1-F0C28388B80F}" type="pres">
      <dgm:prSet presAssocID="{1B8095E9-A9A5-4B3C-8AFD-59B3AA946CCB}" presName="aNode" presStyleLbl="fgAcc1" presStyleIdx="2" presStyleCnt="7">
        <dgm:presLayoutVars>
          <dgm:bulletEnabled val="1"/>
        </dgm:presLayoutVars>
      </dgm:prSet>
      <dgm:spPr/>
      <dgm:t>
        <a:bodyPr/>
        <a:lstStyle/>
        <a:p>
          <a:endParaRPr lang="hr-HR"/>
        </a:p>
      </dgm:t>
    </dgm:pt>
    <dgm:pt modelId="{41B9E291-FCFF-40AA-B478-E96EF4FFDBDA}" type="pres">
      <dgm:prSet presAssocID="{1B8095E9-A9A5-4B3C-8AFD-59B3AA946CCB}" presName="aSpace" presStyleCnt="0"/>
      <dgm:spPr/>
    </dgm:pt>
    <dgm:pt modelId="{17EC61B6-0072-41FA-8349-94FEC3FDC426}" type="pres">
      <dgm:prSet presAssocID="{75F48F28-592A-403D-8EE7-CA9DFA99A756}" presName="aNode" presStyleLbl="fgAcc1" presStyleIdx="3" presStyleCnt="7">
        <dgm:presLayoutVars>
          <dgm:bulletEnabled val="1"/>
        </dgm:presLayoutVars>
      </dgm:prSet>
      <dgm:spPr/>
      <dgm:t>
        <a:bodyPr/>
        <a:lstStyle/>
        <a:p>
          <a:endParaRPr lang="hr-HR"/>
        </a:p>
      </dgm:t>
    </dgm:pt>
    <dgm:pt modelId="{B101374D-8257-4199-8ADF-1404A8617417}" type="pres">
      <dgm:prSet presAssocID="{75F48F28-592A-403D-8EE7-CA9DFA99A756}" presName="aSpace" presStyleCnt="0"/>
      <dgm:spPr/>
    </dgm:pt>
    <dgm:pt modelId="{DB633FE3-4FA2-47A7-A678-CCB7032170D3}" type="pres">
      <dgm:prSet presAssocID="{B91FD7EA-3F97-4F86-BC72-5BB96B4BC523}" presName="aNode" presStyleLbl="fgAcc1" presStyleIdx="4" presStyleCnt="7">
        <dgm:presLayoutVars>
          <dgm:bulletEnabled val="1"/>
        </dgm:presLayoutVars>
      </dgm:prSet>
      <dgm:spPr/>
      <dgm:t>
        <a:bodyPr/>
        <a:lstStyle/>
        <a:p>
          <a:endParaRPr lang="hr-HR"/>
        </a:p>
      </dgm:t>
    </dgm:pt>
    <dgm:pt modelId="{B61DDB55-17B3-4F46-94DA-FCF186DC1D30}" type="pres">
      <dgm:prSet presAssocID="{B91FD7EA-3F97-4F86-BC72-5BB96B4BC523}" presName="aSpace" presStyleCnt="0"/>
      <dgm:spPr/>
    </dgm:pt>
    <dgm:pt modelId="{E3A64E68-55F6-4328-9397-D76E23D82B70}" type="pres">
      <dgm:prSet presAssocID="{B5DBE6B4-39A9-4E9D-BEB0-EC6486C4794D}" presName="aNode" presStyleLbl="fgAcc1" presStyleIdx="5" presStyleCnt="7">
        <dgm:presLayoutVars>
          <dgm:bulletEnabled val="1"/>
        </dgm:presLayoutVars>
      </dgm:prSet>
      <dgm:spPr/>
      <dgm:t>
        <a:bodyPr/>
        <a:lstStyle/>
        <a:p>
          <a:endParaRPr lang="hr-HR"/>
        </a:p>
      </dgm:t>
    </dgm:pt>
    <dgm:pt modelId="{072D4615-47F4-4406-968D-18DD89824577}" type="pres">
      <dgm:prSet presAssocID="{B5DBE6B4-39A9-4E9D-BEB0-EC6486C4794D}" presName="aSpace" presStyleCnt="0"/>
      <dgm:spPr/>
    </dgm:pt>
    <dgm:pt modelId="{BCB88D4E-EECC-41C0-B944-F790505898C4}" type="pres">
      <dgm:prSet presAssocID="{59A1AA7A-B04C-4F59-9A9D-4AF541CD3188}" presName="aNode" presStyleLbl="fgAcc1" presStyleIdx="6" presStyleCnt="7">
        <dgm:presLayoutVars>
          <dgm:bulletEnabled val="1"/>
        </dgm:presLayoutVars>
      </dgm:prSet>
      <dgm:spPr/>
      <dgm:t>
        <a:bodyPr/>
        <a:lstStyle/>
        <a:p>
          <a:endParaRPr lang="hr-HR"/>
        </a:p>
      </dgm:t>
    </dgm:pt>
    <dgm:pt modelId="{7FDE4677-1799-418B-B79E-8C1F44BFEE9C}" type="pres">
      <dgm:prSet presAssocID="{59A1AA7A-B04C-4F59-9A9D-4AF541CD3188}" presName="aSpace" presStyleCnt="0"/>
      <dgm:spPr/>
    </dgm:pt>
  </dgm:ptLst>
  <dgm:cxnLst>
    <dgm:cxn modelId="{1ADC963E-9CDD-4AF7-8505-8A87C8AB8437}" type="presOf" srcId="{DF5742AF-0B1D-47A3-B0D9-67600EFCEC5B}" destId="{1AA4805A-2CDC-4752-9BA4-02664E197201}" srcOrd="0" destOrd="0" presId="urn:microsoft.com/office/officeart/2005/8/layout/pyramid2"/>
    <dgm:cxn modelId="{BEAB3E69-DC32-448A-86EA-481940B41A5B}" srcId="{09A03485-F7C3-4D32-8EC9-77682B007380}" destId="{1B8095E9-A9A5-4B3C-8AFD-59B3AA946CCB}" srcOrd="2" destOrd="0" parTransId="{726ACA0A-16AE-4ACD-A7DA-A4F45781A8E1}" sibTransId="{86949E30-377D-4B40-98A4-C249892A29C6}"/>
    <dgm:cxn modelId="{3B0DC5DA-18E4-4160-BD01-51D3133D91AE}" srcId="{09A03485-F7C3-4D32-8EC9-77682B007380}" destId="{D4350E31-368D-4CFD-9B50-E7ACC0F03C14}" srcOrd="1" destOrd="0" parTransId="{9E8CF299-9235-495E-90C7-E45FFF4F3376}" sibTransId="{7D420E19-47A5-4BDA-96CA-D2722BB1917D}"/>
    <dgm:cxn modelId="{49735963-0373-47CC-BD31-DBA236548B88}" type="presOf" srcId="{59A1AA7A-B04C-4F59-9A9D-4AF541CD3188}" destId="{BCB88D4E-EECC-41C0-B944-F790505898C4}" srcOrd="0" destOrd="0" presId="urn:microsoft.com/office/officeart/2005/8/layout/pyramid2"/>
    <dgm:cxn modelId="{2C3E6947-A7EA-42FB-A972-0EBDAD9FCB60}" type="presOf" srcId="{D4350E31-368D-4CFD-9B50-E7ACC0F03C14}" destId="{046410F6-BB5D-48E8-91AC-9A1BA1AB16CD}" srcOrd="0" destOrd="0" presId="urn:microsoft.com/office/officeart/2005/8/layout/pyramid2"/>
    <dgm:cxn modelId="{B2884707-32D8-47E5-9A50-C520A326A0A2}" type="presOf" srcId="{75F48F28-592A-403D-8EE7-CA9DFA99A756}" destId="{17EC61B6-0072-41FA-8349-94FEC3FDC426}" srcOrd="0" destOrd="0" presId="urn:microsoft.com/office/officeart/2005/8/layout/pyramid2"/>
    <dgm:cxn modelId="{8F1BE1B0-C274-42EC-989C-967B9338C360}" type="presOf" srcId="{1B8095E9-A9A5-4B3C-8AFD-59B3AA946CCB}" destId="{73BDCFEE-B7A9-4437-9AA1-F0C28388B80F}" srcOrd="0" destOrd="0" presId="urn:microsoft.com/office/officeart/2005/8/layout/pyramid2"/>
    <dgm:cxn modelId="{E516B6C6-8016-4A51-A1C2-46C1433C1ED5}" srcId="{09A03485-F7C3-4D32-8EC9-77682B007380}" destId="{B91FD7EA-3F97-4F86-BC72-5BB96B4BC523}" srcOrd="4" destOrd="0" parTransId="{3CA9D77F-91E2-47B5-A4B9-A7F228A5EA28}" sibTransId="{5015EEC4-9105-432F-A1C4-221279F912FD}"/>
    <dgm:cxn modelId="{12F4BAFD-E16F-44F2-A80A-398B0EC1590A}" type="presOf" srcId="{09A03485-F7C3-4D32-8EC9-77682B007380}" destId="{4E003E91-12DD-432C-96E8-65D357400AD6}" srcOrd="0" destOrd="0" presId="urn:microsoft.com/office/officeart/2005/8/layout/pyramid2"/>
    <dgm:cxn modelId="{79C97E93-69C4-41DF-B3D1-B3A5FE135B36}" srcId="{09A03485-F7C3-4D32-8EC9-77682B007380}" destId="{B5DBE6B4-39A9-4E9D-BEB0-EC6486C4794D}" srcOrd="5" destOrd="0" parTransId="{D8E06F95-344C-4684-B52D-E5FEE4AE6002}" sibTransId="{B252E087-D989-4CB0-A441-48B595CB1967}"/>
    <dgm:cxn modelId="{B564D17D-9B11-488D-B6D3-A666B172AF99}" type="presOf" srcId="{B5DBE6B4-39A9-4E9D-BEB0-EC6486C4794D}" destId="{E3A64E68-55F6-4328-9397-D76E23D82B70}" srcOrd="0" destOrd="0" presId="urn:microsoft.com/office/officeart/2005/8/layout/pyramid2"/>
    <dgm:cxn modelId="{8FB5365A-F006-4045-825F-CC141B623B82}" type="presOf" srcId="{B91FD7EA-3F97-4F86-BC72-5BB96B4BC523}" destId="{DB633FE3-4FA2-47A7-A678-CCB7032170D3}" srcOrd="0" destOrd="0" presId="urn:microsoft.com/office/officeart/2005/8/layout/pyramid2"/>
    <dgm:cxn modelId="{4A225B9E-264C-4914-90FE-D4A89B89F1AD}" srcId="{09A03485-F7C3-4D32-8EC9-77682B007380}" destId="{75F48F28-592A-403D-8EE7-CA9DFA99A756}" srcOrd="3" destOrd="0" parTransId="{8D1ED420-C423-4A68-9273-0366F1398313}" sibTransId="{CDF09C9E-0254-4FD5-8ACA-25A6217E7121}"/>
    <dgm:cxn modelId="{C6BA9C9E-8BF7-49A3-B143-7AAC2C96212E}" srcId="{09A03485-F7C3-4D32-8EC9-77682B007380}" destId="{59A1AA7A-B04C-4F59-9A9D-4AF541CD3188}" srcOrd="6" destOrd="0" parTransId="{69811D5E-41DF-4ACC-A8F6-0732306865AC}" sibTransId="{E72B9415-F6C2-4FF8-8E56-29BC91A0B2EC}"/>
    <dgm:cxn modelId="{7DE42B82-2F0F-4FDC-A083-B9A617339119}" srcId="{09A03485-F7C3-4D32-8EC9-77682B007380}" destId="{DF5742AF-0B1D-47A3-B0D9-67600EFCEC5B}" srcOrd="0" destOrd="0" parTransId="{4DBFDFF2-F8B3-4A0F-B8A3-E13123734F8F}" sibTransId="{39B7B24F-429D-4DBF-94B9-4115453D81DB}"/>
    <dgm:cxn modelId="{AF347593-096D-4458-B93C-B8034AED7A95}" type="presParOf" srcId="{4E003E91-12DD-432C-96E8-65D357400AD6}" destId="{E1D079EF-8FE0-42AA-9B5E-02996F82F778}" srcOrd="0" destOrd="0" presId="urn:microsoft.com/office/officeart/2005/8/layout/pyramid2"/>
    <dgm:cxn modelId="{BE65F7EE-8446-41AE-A13B-C71AD4F41598}" type="presParOf" srcId="{4E003E91-12DD-432C-96E8-65D357400AD6}" destId="{5AF89FF1-28C1-4D36-B7CE-E2AD2968E0B2}" srcOrd="1" destOrd="0" presId="urn:microsoft.com/office/officeart/2005/8/layout/pyramid2"/>
    <dgm:cxn modelId="{C6824505-15E6-430D-8709-1BE5565612F5}" type="presParOf" srcId="{5AF89FF1-28C1-4D36-B7CE-E2AD2968E0B2}" destId="{1AA4805A-2CDC-4752-9BA4-02664E197201}" srcOrd="0" destOrd="0" presId="urn:microsoft.com/office/officeart/2005/8/layout/pyramid2"/>
    <dgm:cxn modelId="{BDECE214-DD5F-4622-AD9D-C767999F036B}" type="presParOf" srcId="{5AF89FF1-28C1-4D36-B7CE-E2AD2968E0B2}" destId="{06883B00-BD09-4B6A-B2A4-6C9A72EBD6A9}" srcOrd="1" destOrd="0" presId="urn:microsoft.com/office/officeart/2005/8/layout/pyramid2"/>
    <dgm:cxn modelId="{D1C158B8-F57F-45E9-BD74-D07083160708}" type="presParOf" srcId="{5AF89FF1-28C1-4D36-B7CE-E2AD2968E0B2}" destId="{046410F6-BB5D-48E8-91AC-9A1BA1AB16CD}" srcOrd="2" destOrd="0" presId="urn:microsoft.com/office/officeart/2005/8/layout/pyramid2"/>
    <dgm:cxn modelId="{00439056-B913-43E1-B0F9-4752F439FDB2}" type="presParOf" srcId="{5AF89FF1-28C1-4D36-B7CE-E2AD2968E0B2}" destId="{6F19390B-1BEB-4F3A-A338-CC0BB28AC685}" srcOrd="3" destOrd="0" presId="urn:microsoft.com/office/officeart/2005/8/layout/pyramid2"/>
    <dgm:cxn modelId="{EBA82634-2137-49B8-BC03-F2F274868E2A}" type="presParOf" srcId="{5AF89FF1-28C1-4D36-B7CE-E2AD2968E0B2}" destId="{73BDCFEE-B7A9-4437-9AA1-F0C28388B80F}" srcOrd="4" destOrd="0" presId="urn:microsoft.com/office/officeart/2005/8/layout/pyramid2"/>
    <dgm:cxn modelId="{752145D6-260A-4534-887A-BC9833E77BC5}" type="presParOf" srcId="{5AF89FF1-28C1-4D36-B7CE-E2AD2968E0B2}" destId="{41B9E291-FCFF-40AA-B478-E96EF4FFDBDA}" srcOrd="5" destOrd="0" presId="urn:microsoft.com/office/officeart/2005/8/layout/pyramid2"/>
    <dgm:cxn modelId="{1EEA753F-6EAD-40B6-A983-1F32F5A7AFEE}" type="presParOf" srcId="{5AF89FF1-28C1-4D36-B7CE-E2AD2968E0B2}" destId="{17EC61B6-0072-41FA-8349-94FEC3FDC426}" srcOrd="6" destOrd="0" presId="urn:microsoft.com/office/officeart/2005/8/layout/pyramid2"/>
    <dgm:cxn modelId="{032A6611-21BF-42C5-B5EC-179D5285A99F}" type="presParOf" srcId="{5AF89FF1-28C1-4D36-B7CE-E2AD2968E0B2}" destId="{B101374D-8257-4199-8ADF-1404A8617417}" srcOrd="7" destOrd="0" presId="urn:microsoft.com/office/officeart/2005/8/layout/pyramid2"/>
    <dgm:cxn modelId="{E9AFEB6E-7078-4B5E-9AC3-877831F97086}" type="presParOf" srcId="{5AF89FF1-28C1-4D36-B7CE-E2AD2968E0B2}" destId="{DB633FE3-4FA2-47A7-A678-CCB7032170D3}" srcOrd="8" destOrd="0" presId="urn:microsoft.com/office/officeart/2005/8/layout/pyramid2"/>
    <dgm:cxn modelId="{4B278ECD-6C42-42C6-A4E7-40577E47F682}" type="presParOf" srcId="{5AF89FF1-28C1-4D36-B7CE-E2AD2968E0B2}" destId="{B61DDB55-17B3-4F46-94DA-FCF186DC1D30}" srcOrd="9" destOrd="0" presId="urn:microsoft.com/office/officeart/2005/8/layout/pyramid2"/>
    <dgm:cxn modelId="{6F71E38D-44A3-4B87-98D7-361AF5F0202B}" type="presParOf" srcId="{5AF89FF1-28C1-4D36-B7CE-E2AD2968E0B2}" destId="{E3A64E68-55F6-4328-9397-D76E23D82B70}" srcOrd="10" destOrd="0" presId="urn:microsoft.com/office/officeart/2005/8/layout/pyramid2"/>
    <dgm:cxn modelId="{2AD18FB1-2127-4CB1-BF41-7F0403AED5C2}" type="presParOf" srcId="{5AF89FF1-28C1-4D36-B7CE-E2AD2968E0B2}" destId="{072D4615-47F4-4406-968D-18DD89824577}" srcOrd="11" destOrd="0" presId="urn:microsoft.com/office/officeart/2005/8/layout/pyramid2"/>
    <dgm:cxn modelId="{8F344B9D-45E6-40AA-BA0A-D8E723CE36CB}" type="presParOf" srcId="{5AF89FF1-28C1-4D36-B7CE-E2AD2968E0B2}" destId="{BCB88D4E-EECC-41C0-B944-F790505898C4}" srcOrd="12" destOrd="0" presId="urn:microsoft.com/office/officeart/2005/8/layout/pyramid2"/>
    <dgm:cxn modelId="{5E6F32EF-C2F3-4560-81CF-86ACB02DB03E}" type="presParOf" srcId="{5AF89FF1-28C1-4D36-B7CE-E2AD2968E0B2}" destId="{7FDE4677-1799-418B-B79E-8C1F44BFEE9C}" srcOrd="1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F56E73-169D-4AAF-A761-3734ECDD3EE3}"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hr-HR"/>
        </a:p>
      </dgm:t>
    </dgm:pt>
    <dgm:pt modelId="{9621473A-A90B-4B48-BEAC-E30CF21AF95A}" type="pres">
      <dgm:prSet presAssocID="{09F56E73-169D-4AAF-A761-3734ECDD3EE3}" presName="cycle" presStyleCnt="0">
        <dgm:presLayoutVars>
          <dgm:chMax val="1"/>
          <dgm:dir/>
          <dgm:animLvl val="ctr"/>
          <dgm:resizeHandles val="exact"/>
        </dgm:presLayoutVars>
      </dgm:prSet>
      <dgm:spPr/>
      <dgm:t>
        <a:bodyPr/>
        <a:lstStyle/>
        <a:p>
          <a:endParaRPr lang="en-US"/>
        </a:p>
      </dgm:t>
    </dgm:pt>
  </dgm:ptLst>
  <dgm:cxnLst>
    <dgm:cxn modelId="{DC0D2AB4-1365-4059-B0EB-D9FA3D210EF3}" type="presOf" srcId="{09F56E73-169D-4AAF-A761-3734ECDD3EE3}" destId="{9621473A-A90B-4B48-BEAC-E30CF21AF95A}" srcOrd="0" destOrd="0" presId="urn:microsoft.com/office/officeart/2005/8/layout/radial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F56E73-169D-4AAF-A761-3734ECDD3EE3}"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hr-HR"/>
        </a:p>
      </dgm:t>
    </dgm:pt>
    <dgm:pt modelId="{2F9B1205-2D4A-434A-9768-0014E873BC5E}">
      <dgm:prSet phldrT="[Text]" custT="1"/>
      <dgm:spPr/>
      <dgm:t>
        <a:bodyPr/>
        <a:lstStyle/>
        <a:p>
          <a:r>
            <a:rPr lang="hr-HR" sz="2000" kern="1200" noProof="0" dirty="0">
              <a:solidFill>
                <a:schemeClr val="bg1"/>
              </a:solidFill>
              <a:latin typeface="Raleway" panose="020B0503030101060003" pitchFamily="34" charset="77"/>
              <a:ea typeface="+mn-ea"/>
              <a:cs typeface="Calibri Light" panose="020F0302020204030204" pitchFamily="34" charset="0"/>
            </a:rPr>
            <a:t>stvaranje sigurnog okruženja za potrošače</a:t>
          </a:r>
        </a:p>
      </dgm:t>
    </dgm:pt>
    <dgm:pt modelId="{BFC00C7F-6BAF-48B6-A34B-DBABE8437469}" type="parTrans" cxnId="{AE208769-DA6D-4A81-968C-0E33C15CE8D4}">
      <dgm:prSet/>
      <dgm:spPr/>
      <dgm:t>
        <a:bodyPr/>
        <a:lstStyle/>
        <a:p>
          <a:endParaRPr lang="hr-HR"/>
        </a:p>
      </dgm:t>
    </dgm:pt>
    <dgm:pt modelId="{78095BA6-14DD-43DC-9D22-4C0B6A8FC947}" type="sibTrans" cxnId="{AE208769-DA6D-4A81-968C-0E33C15CE8D4}">
      <dgm:prSet/>
      <dgm:spPr/>
      <dgm:t>
        <a:bodyPr/>
        <a:lstStyle/>
        <a:p>
          <a:endParaRPr lang="hr-HR"/>
        </a:p>
      </dgm:t>
    </dgm:pt>
    <dgm:pt modelId="{4C97BEFB-E646-4E4D-B2A8-720923D80E01}">
      <dgm:prSet phldrT="[Text]" custT="1"/>
      <dgm:spPr/>
      <dgm:t>
        <a:bodyPr/>
        <a:lstStyle/>
        <a:p>
          <a:r>
            <a:rPr lang="hr-HR" sz="2000" kern="1200" noProof="0" dirty="0">
              <a:solidFill>
                <a:schemeClr val="bg1"/>
              </a:solidFill>
              <a:latin typeface="Raleway" panose="020B0503030101060003" pitchFamily="34" charset="77"/>
              <a:ea typeface="+mn-ea"/>
              <a:cs typeface="Calibri Light" panose="020F0302020204030204" pitchFamily="34" charset="0"/>
            </a:rPr>
            <a:t>pouzdano i transparentno uvođenje eura u RH</a:t>
          </a:r>
        </a:p>
      </dgm:t>
    </dgm:pt>
    <dgm:pt modelId="{9D3A6B24-7605-4808-B52B-B8B87ACAA2C2}" type="parTrans" cxnId="{11FE2D80-94B1-4323-8EEB-905FBBA34292}">
      <dgm:prSet/>
      <dgm:spPr/>
      <dgm:t>
        <a:bodyPr/>
        <a:lstStyle/>
        <a:p>
          <a:endParaRPr lang="hr-HR"/>
        </a:p>
      </dgm:t>
    </dgm:pt>
    <dgm:pt modelId="{F876A6F8-7E19-4D13-B546-54AA841F565D}" type="sibTrans" cxnId="{11FE2D80-94B1-4323-8EEB-905FBBA34292}">
      <dgm:prSet/>
      <dgm:spPr/>
      <dgm:t>
        <a:bodyPr/>
        <a:lstStyle/>
        <a:p>
          <a:endParaRPr lang="hr-HR"/>
        </a:p>
      </dgm:t>
    </dgm:pt>
    <dgm:pt modelId="{B17EAA22-D819-49EC-ADC0-97E126E2435E}">
      <dgm:prSet phldrT="[Text]" custT="1"/>
      <dgm:spPr/>
      <dgm:t>
        <a:bodyPr/>
        <a:lstStyle/>
        <a:p>
          <a:r>
            <a:rPr lang="hr-HR" sz="2000" kern="1200" noProof="0" dirty="0">
              <a:solidFill>
                <a:schemeClr val="bg1"/>
              </a:solidFill>
              <a:latin typeface="Raleway" panose="020B0503030101060003" pitchFamily="34" charset="77"/>
              <a:ea typeface="+mn-ea"/>
              <a:cs typeface="Calibri Light" panose="020F0302020204030204" pitchFamily="34" charset="0"/>
            </a:rPr>
            <a:t>ispravno preračunavanje i iskazivanje cijena, bez neopravdanog povećanja</a:t>
          </a:r>
        </a:p>
      </dgm:t>
    </dgm:pt>
    <dgm:pt modelId="{CEA25ED2-097C-463A-A01B-97CA3F77D955}" type="parTrans" cxnId="{85CDE14C-A301-4484-AFD8-FA57AF0AB605}">
      <dgm:prSet/>
      <dgm:spPr/>
      <dgm:t>
        <a:bodyPr/>
        <a:lstStyle/>
        <a:p>
          <a:endParaRPr lang="hr-HR"/>
        </a:p>
      </dgm:t>
    </dgm:pt>
    <dgm:pt modelId="{2995CF01-73E0-43CE-B483-A2B606B3D83C}" type="sibTrans" cxnId="{85CDE14C-A301-4484-AFD8-FA57AF0AB605}">
      <dgm:prSet/>
      <dgm:spPr/>
      <dgm:t>
        <a:bodyPr/>
        <a:lstStyle/>
        <a:p>
          <a:endParaRPr lang="hr-HR"/>
        </a:p>
      </dgm:t>
    </dgm:pt>
    <dgm:pt modelId="{72797FD1-D47E-485D-BA39-81C99A7E6DB2}">
      <dgm:prSet phldrT="[Text]"/>
      <dgm:spPr>
        <a:solidFill>
          <a:schemeClr val="accent1"/>
        </a:solidFill>
      </dgm:spPr>
      <dgm:t>
        <a:bodyPr/>
        <a:lstStyle/>
        <a:p>
          <a:r>
            <a:rPr lang="en-GB" b="1" dirty="0">
              <a:latin typeface="Trebuchet MS" panose="020B0603020202020204" pitchFamily="34" charset="0"/>
            </a:rPr>
            <a:t>ETIČKI </a:t>
          </a:r>
          <a:r>
            <a:rPr lang="en-GB" b="1" dirty="0" smtClean="0">
              <a:latin typeface="Trebuchet MS" panose="020B0603020202020204" pitchFamily="34" charset="0"/>
            </a:rPr>
            <a:t>KOD</a:t>
          </a:r>
          <a:endParaRPr lang="hr-HR" b="1" dirty="0">
            <a:latin typeface="Trebuchet MS" panose="020B0603020202020204" pitchFamily="34" charset="0"/>
          </a:endParaRPr>
        </a:p>
      </dgm:t>
    </dgm:pt>
    <dgm:pt modelId="{47DEABC5-1609-41E1-8EA0-21311A681706}" type="sibTrans" cxnId="{83B6A15B-46AB-4A65-8228-E10F9532A4B8}">
      <dgm:prSet/>
      <dgm:spPr/>
      <dgm:t>
        <a:bodyPr/>
        <a:lstStyle/>
        <a:p>
          <a:endParaRPr lang="hr-HR"/>
        </a:p>
      </dgm:t>
    </dgm:pt>
    <dgm:pt modelId="{5D8BF1C4-CFF7-4110-A30B-347578DB108D}" type="parTrans" cxnId="{83B6A15B-46AB-4A65-8228-E10F9532A4B8}">
      <dgm:prSet/>
      <dgm:spPr/>
      <dgm:t>
        <a:bodyPr/>
        <a:lstStyle/>
        <a:p>
          <a:endParaRPr lang="hr-HR"/>
        </a:p>
      </dgm:t>
    </dgm:pt>
    <dgm:pt modelId="{9621473A-A90B-4B48-BEAC-E30CF21AF95A}" type="pres">
      <dgm:prSet presAssocID="{09F56E73-169D-4AAF-A761-3734ECDD3EE3}" presName="cycle" presStyleCnt="0">
        <dgm:presLayoutVars>
          <dgm:chMax val="1"/>
          <dgm:dir/>
          <dgm:animLvl val="ctr"/>
          <dgm:resizeHandles val="exact"/>
        </dgm:presLayoutVars>
      </dgm:prSet>
      <dgm:spPr/>
      <dgm:t>
        <a:bodyPr/>
        <a:lstStyle/>
        <a:p>
          <a:endParaRPr lang="en-US"/>
        </a:p>
      </dgm:t>
    </dgm:pt>
    <dgm:pt modelId="{B8F95296-2EE5-4295-9787-6092590EB716}" type="pres">
      <dgm:prSet presAssocID="{72797FD1-D47E-485D-BA39-81C99A7E6DB2}" presName="centerShape" presStyleLbl="node0" presStyleIdx="0" presStyleCnt="1"/>
      <dgm:spPr/>
      <dgm:t>
        <a:bodyPr/>
        <a:lstStyle/>
        <a:p>
          <a:endParaRPr lang="en-US"/>
        </a:p>
      </dgm:t>
    </dgm:pt>
    <dgm:pt modelId="{72CB4D46-ED50-476C-8CA9-67D9CDBEA54A}" type="pres">
      <dgm:prSet presAssocID="{BFC00C7F-6BAF-48B6-A34B-DBABE8437469}" presName="parTrans" presStyleLbl="bgSibTrans2D1" presStyleIdx="0" presStyleCnt="3" custScaleX="54061"/>
      <dgm:spPr/>
      <dgm:t>
        <a:bodyPr/>
        <a:lstStyle/>
        <a:p>
          <a:endParaRPr lang="en-US"/>
        </a:p>
      </dgm:t>
    </dgm:pt>
    <dgm:pt modelId="{BF4AC5AC-7EFC-4EA1-BB38-80551C0BE3BF}" type="pres">
      <dgm:prSet presAssocID="{2F9B1205-2D4A-434A-9768-0014E873BC5E}" presName="node" presStyleLbl="node1" presStyleIdx="0" presStyleCnt="3" custRadScaleRad="127155" custRadScaleInc="-4511">
        <dgm:presLayoutVars>
          <dgm:bulletEnabled val="1"/>
        </dgm:presLayoutVars>
      </dgm:prSet>
      <dgm:spPr/>
      <dgm:t>
        <a:bodyPr/>
        <a:lstStyle/>
        <a:p>
          <a:endParaRPr lang="en-US"/>
        </a:p>
      </dgm:t>
    </dgm:pt>
    <dgm:pt modelId="{482BA9B0-A529-468F-BC3F-D589E4961E8F}" type="pres">
      <dgm:prSet presAssocID="{9D3A6B24-7605-4808-B52B-B8B87ACAA2C2}" presName="parTrans" presStyleLbl="bgSibTrans2D1" presStyleIdx="1" presStyleCnt="3"/>
      <dgm:spPr/>
      <dgm:t>
        <a:bodyPr/>
        <a:lstStyle/>
        <a:p>
          <a:endParaRPr lang="en-US"/>
        </a:p>
      </dgm:t>
    </dgm:pt>
    <dgm:pt modelId="{B1D009A5-6066-4CDF-8C7C-A4A619B0F3EA}" type="pres">
      <dgm:prSet presAssocID="{4C97BEFB-E646-4E4D-B2A8-720923D80E01}" presName="node" presStyleLbl="node1" presStyleIdx="1" presStyleCnt="3" custRadScaleRad="94493" custRadScaleInc="0">
        <dgm:presLayoutVars>
          <dgm:bulletEnabled val="1"/>
        </dgm:presLayoutVars>
      </dgm:prSet>
      <dgm:spPr/>
      <dgm:t>
        <a:bodyPr/>
        <a:lstStyle/>
        <a:p>
          <a:endParaRPr lang="en-US"/>
        </a:p>
      </dgm:t>
    </dgm:pt>
    <dgm:pt modelId="{5322AC4E-F22E-4343-8EEC-B5B5E2BF694B}" type="pres">
      <dgm:prSet presAssocID="{CEA25ED2-097C-463A-A01B-97CA3F77D955}" presName="parTrans" presStyleLbl="bgSibTrans2D1" presStyleIdx="2" presStyleCnt="3" custScaleX="38621"/>
      <dgm:spPr/>
      <dgm:t>
        <a:bodyPr/>
        <a:lstStyle/>
        <a:p>
          <a:endParaRPr lang="en-US"/>
        </a:p>
      </dgm:t>
    </dgm:pt>
    <dgm:pt modelId="{169C7E56-3609-4D88-9F5E-8EEABBF54B42}" type="pres">
      <dgm:prSet presAssocID="{B17EAA22-D819-49EC-ADC0-97E126E2435E}" presName="node" presStyleLbl="node1" presStyleIdx="2" presStyleCnt="3" custRadScaleRad="132538" custRadScaleInc="-1300">
        <dgm:presLayoutVars>
          <dgm:bulletEnabled val="1"/>
        </dgm:presLayoutVars>
      </dgm:prSet>
      <dgm:spPr/>
      <dgm:t>
        <a:bodyPr/>
        <a:lstStyle/>
        <a:p>
          <a:endParaRPr lang="en-US"/>
        </a:p>
      </dgm:t>
    </dgm:pt>
  </dgm:ptLst>
  <dgm:cxnLst>
    <dgm:cxn modelId="{726DF89F-C044-4699-9B0B-9974E06A5D28}" type="presOf" srcId="{2F9B1205-2D4A-434A-9768-0014E873BC5E}" destId="{BF4AC5AC-7EFC-4EA1-BB38-80551C0BE3BF}" srcOrd="0" destOrd="0" presId="urn:microsoft.com/office/officeart/2005/8/layout/radial4"/>
    <dgm:cxn modelId="{A04C6976-C8A5-49BF-BC40-F7C7D0A51E77}" type="presOf" srcId="{B17EAA22-D819-49EC-ADC0-97E126E2435E}" destId="{169C7E56-3609-4D88-9F5E-8EEABBF54B42}" srcOrd="0" destOrd="0" presId="urn:microsoft.com/office/officeart/2005/8/layout/radial4"/>
    <dgm:cxn modelId="{83B6A15B-46AB-4A65-8228-E10F9532A4B8}" srcId="{09F56E73-169D-4AAF-A761-3734ECDD3EE3}" destId="{72797FD1-D47E-485D-BA39-81C99A7E6DB2}" srcOrd="0" destOrd="0" parTransId="{5D8BF1C4-CFF7-4110-A30B-347578DB108D}" sibTransId="{47DEABC5-1609-41E1-8EA0-21311A681706}"/>
    <dgm:cxn modelId="{7F95A196-0D3F-4A00-811B-82FB00FD72B8}" type="presOf" srcId="{4C97BEFB-E646-4E4D-B2A8-720923D80E01}" destId="{B1D009A5-6066-4CDF-8C7C-A4A619B0F3EA}" srcOrd="0" destOrd="0" presId="urn:microsoft.com/office/officeart/2005/8/layout/radial4"/>
    <dgm:cxn modelId="{295B9CCA-4328-4611-BC53-A82AFE34ACA8}" type="presOf" srcId="{CEA25ED2-097C-463A-A01B-97CA3F77D955}" destId="{5322AC4E-F22E-4343-8EEC-B5B5E2BF694B}" srcOrd="0" destOrd="0" presId="urn:microsoft.com/office/officeart/2005/8/layout/radial4"/>
    <dgm:cxn modelId="{11FE2D80-94B1-4323-8EEB-905FBBA34292}" srcId="{72797FD1-D47E-485D-BA39-81C99A7E6DB2}" destId="{4C97BEFB-E646-4E4D-B2A8-720923D80E01}" srcOrd="1" destOrd="0" parTransId="{9D3A6B24-7605-4808-B52B-B8B87ACAA2C2}" sibTransId="{F876A6F8-7E19-4D13-B546-54AA841F565D}"/>
    <dgm:cxn modelId="{DC0D2AB4-1365-4059-B0EB-D9FA3D210EF3}" type="presOf" srcId="{09F56E73-169D-4AAF-A761-3734ECDD3EE3}" destId="{9621473A-A90B-4B48-BEAC-E30CF21AF95A}" srcOrd="0" destOrd="0" presId="urn:microsoft.com/office/officeart/2005/8/layout/radial4"/>
    <dgm:cxn modelId="{A8431111-C351-47E0-BC20-CB3184F046ED}" type="presOf" srcId="{BFC00C7F-6BAF-48B6-A34B-DBABE8437469}" destId="{72CB4D46-ED50-476C-8CA9-67D9CDBEA54A}" srcOrd="0" destOrd="0" presId="urn:microsoft.com/office/officeart/2005/8/layout/radial4"/>
    <dgm:cxn modelId="{85CDE14C-A301-4484-AFD8-FA57AF0AB605}" srcId="{72797FD1-D47E-485D-BA39-81C99A7E6DB2}" destId="{B17EAA22-D819-49EC-ADC0-97E126E2435E}" srcOrd="2" destOrd="0" parTransId="{CEA25ED2-097C-463A-A01B-97CA3F77D955}" sibTransId="{2995CF01-73E0-43CE-B483-A2B606B3D83C}"/>
    <dgm:cxn modelId="{AE208769-DA6D-4A81-968C-0E33C15CE8D4}" srcId="{72797FD1-D47E-485D-BA39-81C99A7E6DB2}" destId="{2F9B1205-2D4A-434A-9768-0014E873BC5E}" srcOrd="0" destOrd="0" parTransId="{BFC00C7F-6BAF-48B6-A34B-DBABE8437469}" sibTransId="{78095BA6-14DD-43DC-9D22-4C0B6A8FC947}"/>
    <dgm:cxn modelId="{6F22F423-34CE-444E-B180-759D76AA6CEB}" type="presOf" srcId="{9D3A6B24-7605-4808-B52B-B8B87ACAA2C2}" destId="{482BA9B0-A529-468F-BC3F-D589E4961E8F}" srcOrd="0" destOrd="0" presId="urn:microsoft.com/office/officeart/2005/8/layout/radial4"/>
    <dgm:cxn modelId="{F631A071-48C9-42C1-88C4-1E44EC64EF21}" type="presOf" srcId="{72797FD1-D47E-485D-BA39-81C99A7E6DB2}" destId="{B8F95296-2EE5-4295-9787-6092590EB716}" srcOrd="0" destOrd="0" presId="urn:microsoft.com/office/officeart/2005/8/layout/radial4"/>
    <dgm:cxn modelId="{C4A3D2F6-496D-4EFE-8CC5-AD9FA5D070AC}" type="presParOf" srcId="{9621473A-A90B-4B48-BEAC-E30CF21AF95A}" destId="{B8F95296-2EE5-4295-9787-6092590EB716}" srcOrd="0" destOrd="0" presId="urn:microsoft.com/office/officeart/2005/8/layout/radial4"/>
    <dgm:cxn modelId="{792B0CD8-C952-4FC8-9EA8-C13637D5C1C5}" type="presParOf" srcId="{9621473A-A90B-4B48-BEAC-E30CF21AF95A}" destId="{72CB4D46-ED50-476C-8CA9-67D9CDBEA54A}" srcOrd="1" destOrd="0" presId="urn:microsoft.com/office/officeart/2005/8/layout/radial4"/>
    <dgm:cxn modelId="{7A91EB06-A9ED-495D-B5AE-D424A8E2AFF6}" type="presParOf" srcId="{9621473A-A90B-4B48-BEAC-E30CF21AF95A}" destId="{BF4AC5AC-7EFC-4EA1-BB38-80551C0BE3BF}" srcOrd="2" destOrd="0" presId="urn:microsoft.com/office/officeart/2005/8/layout/radial4"/>
    <dgm:cxn modelId="{30A4C0FC-BDFC-487F-A13A-B34D64828CDF}" type="presParOf" srcId="{9621473A-A90B-4B48-BEAC-E30CF21AF95A}" destId="{482BA9B0-A529-468F-BC3F-D589E4961E8F}" srcOrd="3" destOrd="0" presId="urn:microsoft.com/office/officeart/2005/8/layout/radial4"/>
    <dgm:cxn modelId="{333F102A-EC95-4590-8AA5-DF80104778E2}" type="presParOf" srcId="{9621473A-A90B-4B48-BEAC-E30CF21AF95A}" destId="{B1D009A5-6066-4CDF-8C7C-A4A619B0F3EA}" srcOrd="4" destOrd="0" presId="urn:microsoft.com/office/officeart/2005/8/layout/radial4"/>
    <dgm:cxn modelId="{95B95C10-7D7E-418B-A6CD-CE7EC7218E31}" type="presParOf" srcId="{9621473A-A90B-4B48-BEAC-E30CF21AF95A}" destId="{5322AC4E-F22E-4343-8EEC-B5B5E2BF694B}" srcOrd="5" destOrd="0" presId="urn:microsoft.com/office/officeart/2005/8/layout/radial4"/>
    <dgm:cxn modelId="{52DD6CB7-8E57-432C-9E63-36A42FBBED67}" type="presParOf" srcId="{9621473A-A90B-4B48-BEAC-E30CF21AF95A}" destId="{169C7E56-3609-4D88-9F5E-8EEABBF54B42}" srcOrd="6" destOrd="0" presId="urn:microsoft.com/office/officeart/2005/8/layout/radial4"/>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730BE78-E8DD-4E35-955F-8F35180E01D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hr-HR"/>
        </a:p>
      </dgm:t>
    </dgm:pt>
    <dgm:pt modelId="{43BA59B3-4266-48DE-A732-44EF6C1CDAE9}">
      <dgm:prSet phldrT="[Text]" custT="1"/>
      <dgm:spPr/>
      <dgm:t>
        <a:bodyPr/>
        <a:lstStyle/>
        <a:p>
          <a:pPr algn="ctr"/>
          <a:r>
            <a:rPr lang="hr-HR" sz="1400" kern="1200" noProof="0" dirty="0">
              <a:solidFill>
                <a:schemeClr val="bg1"/>
              </a:solidFill>
              <a:latin typeface="Raleway" panose="020B0503030101060003" pitchFamily="34" charset="77"/>
              <a:ea typeface="+mn-ea"/>
              <a:cs typeface="Calibri Light" panose="020F0302020204030204" pitchFamily="34" charset="0"/>
            </a:rPr>
            <a:t>1. postupak uvođenja eura neće se zloupotrijebiti za neopravdano povećanje cijena roba i usluga</a:t>
          </a:r>
        </a:p>
      </dgm:t>
    </dgm:pt>
    <dgm:pt modelId="{51F26BCE-0305-4B62-87FC-160744D3BEE9}" type="parTrans" cxnId="{8208C3FE-07C8-47AB-A0CA-7AD2BF8DD713}">
      <dgm:prSet/>
      <dgm:spPr/>
      <dgm:t>
        <a:bodyPr/>
        <a:lstStyle/>
        <a:p>
          <a:pPr algn="ctr"/>
          <a:endParaRPr lang="hr-HR" sz="1400"/>
        </a:p>
      </dgm:t>
    </dgm:pt>
    <dgm:pt modelId="{69EC270F-EF30-448A-9F83-9C555F4855B1}" type="sibTrans" cxnId="{8208C3FE-07C8-47AB-A0CA-7AD2BF8DD713}">
      <dgm:prSet/>
      <dgm:spPr/>
      <dgm:t>
        <a:bodyPr/>
        <a:lstStyle/>
        <a:p>
          <a:pPr algn="ctr"/>
          <a:endParaRPr lang="hr-HR" sz="1400"/>
        </a:p>
      </dgm:t>
    </dgm:pt>
    <dgm:pt modelId="{327EA4ED-75F6-492C-AB71-A072142CE42A}">
      <dgm:prSet phldrT="[Text]" custT="1"/>
      <dgm:spPr/>
      <dgm:t>
        <a:bodyPr/>
        <a:lstStyle/>
        <a:p>
          <a:pPr algn="ctr"/>
          <a:r>
            <a:rPr lang="hr-HR" sz="1400" kern="1200" noProof="0" dirty="0">
              <a:solidFill>
                <a:schemeClr val="bg1"/>
              </a:solidFill>
              <a:latin typeface="Raleway" panose="020B0503030101060003" pitchFamily="34" charset="77"/>
              <a:ea typeface="+mn-ea"/>
              <a:cs typeface="Calibri Light" panose="020F0302020204030204" pitchFamily="34" charset="0"/>
            </a:rPr>
            <a:t>2. preračunavanje cijena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obavljat </a:t>
          </a:r>
          <a:r>
            <a:rPr lang="hr-HR" sz="1400" kern="1200" noProof="0" dirty="0">
              <a:solidFill>
                <a:schemeClr val="bg1"/>
              </a:solidFill>
              <a:latin typeface="Raleway" panose="020B0503030101060003" pitchFamily="34" charset="77"/>
              <a:ea typeface="+mn-ea"/>
              <a:cs typeface="Calibri Light" panose="020F0302020204030204" pitchFamily="34" charset="0"/>
            </a:rPr>
            <a:t>će se isključivo po fiksnom tečaju konverzije u njegovom punom brojčanom iznosu te u skladu s matematičkim pravilima zaokruživanja</a:t>
          </a:r>
        </a:p>
      </dgm:t>
    </dgm:pt>
    <dgm:pt modelId="{24648E4B-ABF6-4A79-B974-C2B5CAD19196}" type="parTrans" cxnId="{418D5FD4-AC97-4E4B-95ED-37F60385599B}">
      <dgm:prSet/>
      <dgm:spPr/>
      <dgm:t>
        <a:bodyPr/>
        <a:lstStyle/>
        <a:p>
          <a:pPr algn="ctr"/>
          <a:endParaRPr lang="hr-HR" sz="1400"/>
        </a:p>
      </dgm:t>
    </dgm:pt>
    <dgm:pt modelId="{F6FBE36E-AD8D-447C-831E-8997724A12F8}" type="sibTrans" cxnId="{418D5FD4-AC97-4E4B-95ED-37F60385599B}">
      <dgm:prSet/>
      <dgm:spPr/>
      <dgm:t>
        <a:bodyPr/>
        <a:lstStyle/>
        <a:p>
          <a:pPr algn="ctr"/>
          <a:endParaRPr lang="hr-HR" sz="1400"/>
        </a:p>
      </dgm:t>
    </dgm:pt>
    <dgm:pt modelId="{E639BAD2-3147-47E9-896E-FFE54F033866}">
      <dgm:prSet phldrT="[Text]" custT="1"/>
      <dgm:spPr/>
      <dgm:t>
        <a:bodyPr/>
        <a:lstStyle/>
        <a:p>
          <a:pPr algn="ctr"/>
          <a:r>
            <a:rPr lang="hr-HR" sz="1400" kern="1200" noProof="0" dirty="0">
              <a:solidFill>
                <a:schemeClr val="bg1"/>
              </a:solidFill>
              <a:latin typeface="Raleway" panose="020B0503030101060003" pitchFamily="34" charset="77"/>
              <a:ea typeface="+mn-ea"/>
              <a:cs typeface="Calibri Light" panose="020F0302020204030204" pitchFamily="34" charset="0"/>
            </a:rPr>
            <a:t>3.</a:t>
          </a:r>
          <a:r>
            <a:rPr lang="en-GB" sz="1400" kern="1200" noProof="0" dirty="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na prodajnim mjestima i mjestima pružanja usluga, dvojno će se iskazati cijene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za </a:t>
          </a:r>
          <a:r>
            <a:rPr lang="hr-HR" sz="1400" kern="1200" noProof="0" dirty="0">
              <a:solidFill>
                <a:schemeClr val="bg1"/>
              </a:solidFill>
              <a:latin typeface="Raleway" panose="020B0503030101060003" pitchFamily="34" charset="77"/>
              <a:ea typeface="+mn-ea"/>
              <a:cs typeface="Calibri Light" panose="020F0302020204030204" pitchFamily="34" charset="0"/>
            </a:rPr>
            <a:t>sve robe i usluge u </a:t>
          </a:r>
          <a:r>
            <a:rPr lang="hr-HR" sz="1400" kern="1200" noProof="0" dirty="0" err="1" smtClean="0">
              <a:solidFill>
                <a:schemeClr val="bg1"/>
              </a:solidFill>
              <a:latin typeface="Raleway" panose="020B0503030101060003" pitchFamily="34" charset="77"/>
              <a:ea typeface="+mn-ea"/>
              <a:cs typeface="Calibri Light" panose="020F0302020204030204" pitchFamily="34" charset="0"/>
            </a:rPr>
            <a:t>kun</a:t>
          </a:r>
          <a:r>
            <a:rPr lang="en-GB" sz="1400" kern="1200" noProof="0" dirty="0" err="1" smtClean="0">
              <a:solidFill>
                <a:schemeClr val="bg1"/>
              </a:solidFill>
              <a:latin typeface="Raleway" panose="020B0503030101060003" pitchFamily="34" charset="77"/>
              <a:ea typeface="+mn-ea"/>
              <a:cs typeface="Calibri Light" panose="020F0302020204030204" pitchFamily="34" charset="0"/>
            </a:rPr>
            <a:t>i</a:t>
          </a:r>
          <a:r>
            <a:rPr lang="hr-HR" sz="1400" kern="1200" noProof="0" dirty="0" smtClean="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i u </a:t>
          </a:r>
          <a:r>
            <a:rPr lang="hr-HR" sz="1400" kern="1200" noProof="0" dirty="0" err="1" smtClean="0">
              <a:solidFill>
                <a:schemeClr val="bg1"/>
              </a:solidFill>
              <a:latin typeface="Raleway" panose="020B0503030101060003" pitchFamily="34" charset="77"/>
              <a:ea typeface="+mn-ea"/>
              <a:cs typeface="Calibri Light" panose="020F0302020204030204" pitchFamily="34" charset="0"/>
            </a:rPr>
            <a:t>eur</a:t>
          </a:r>
          <a:r>
            <a:rPr lang="en-GB" sz="1400" kern="1200" noProof="0" dirty="0" smtClean="0">
              <a:solidFill>
                <a:schemeClr val="bg1"/>
              </a:solidFill>
              <a:latin typeface="Raleway" panose="020B0503030101060003" pitchFamily="34" charset="77"/>
              <a:ea typeface="+mn-ea"/>
              <a:cs typeface="Calibri Light" panose="020F0302020204030204" pitchFamily="34" charset="0"/>
            </a:rPr>
            <a:t>u</a:t>
          </a:r>
          <a:r>
            <a:rPr lang="hr-HR" sz="1400" kern="1200" noProof="0" dirty="0" smtClean="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u razdoblju dvojnog iskazivanja cijena, od 5. rujna 2022. do 31. prosinca 2023.</a:t>
          </a:r>
        </a:p>
      </dgm:t>
    </dgm:pt>
    <dgm:pt modelId="{13233AE3-FE23-43D8-A36A-2380FB8A42ED}" type="parTrans" cxnId="{599C8BC7-23D6-45A2-9EBE-16FE710EDD47}">
      <dgm:prSet/>
      <dgm:spPr/>
      <dgm:t>
        <a:bodyPr/>
        <a:lstStyle/>
        <a:p>
          <a:pPr algn="ctr"/>
          <a:endParaRPr lang="hr-HR" sz="1400"/>
        </a:p>
      </dgm:t>
    </dgm:pt>
    <dgm:pt modelId="{F708B870-407C-4880-80EE-DCE7D920FB41}" type="sibTrans" cxnId="{599C8BC7-23D6-45A2-9EBE-16FE710EDD47}">
      <dgm:prSet/>
      <dgm:spPr/>
      <dgm:t>
        <a:bodyPr/>
        <a:lstStyle/>
        <a:p>
          <a:pPr algn="ctr"/>
          <a:endParaRPr lang="hr-HR" sz="1400"/>
        </a:p>
      </dgm:t>
    </dgm:pt>
    <dgm:pt modelId="{3C549AD3-77CA-441A-93C7-4692665E00E4}">
      <dgm:prSet phldrT="[Text]" custT="1"/>
      <dgm:spPr/>
      <dgm:t>
        <a:bodyPr/>
        <a:lstStyle/>
        <a:p>
          <a:pPr algn="ctr"/>
          <a:r>
            <a:rPr lang="hr-HR" sz="1400" kern="1200" noProof="0" dirty="0">
              <a:solidFill>
                <a:schemeClr val="bg1"/>
              </a:solidFill>
              <a:latin typeface="Raleway" panose="020B0503030101060003" pitchFamily="34" charset="77"/>
              <a:ea typeface="+mn-ea"/>
              <a:cs typeface="Calibri Light" panose="020F0302020204030204" pitchFamily="34" charset="0"/>
            </a:rPr>
            <a:t>4. prilikom provođenja promotivnih i marketinških aktivnosti prikazivat će se dvojno iskazane cijene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uvijek </a:t>
          </a:r>
          <a:r>
            <a:rPr lang="hr-HR" sz="1400" kern="1200" noProof="0" dirty="0">
              <a:solidFill>
                <a:schemeClr val="bg1"/>
              </a:solidFill>
              <a:latin typeface="Raleway" panose="020B0503030101060003" pitchFamily="34" charset="77"/>
              <a:ea typeface="+mn-ea"/>
              <a:cs typeface="Calibri Light" panose="020F0302020204030204" pitchFamily="34" charset="0"/>
            </a:rPr>
            <a:t>prikazujući i utvrđeni fiksni tečaj konverzije</a:t>
          </a:r>
        </a:p>
      </dgm:t>
    </dgm:pt>
    <dgm:pt modelId="{4CC9FFC9-EB18-4113-8844-BBCBA4AB9644}" type="parTrans" cxnId="{1BEAB3E3-2286-4933-9D9B-B16BC9F1553C}">
      <dgm:prSet/>
      <dgm:spPr/>
      <dgm:t>
        <a:bodyPr/>
        <a:lstStyle/>
        <a:p>
          <a:pPr algn="ctr"/>
          <a:endParaRPr lang="hr-HR" sz="1400"/>
        </a:p>
      </dgm:t>
    </dgm:pt>
    <dgm:pt modelId="{89B92576-BF3B-449D-B030-029796404FF6}" type="sibTrans" cxnId="{1BEAB3E3-2286-4933-9D9B-B16BC9F1553C}">
      <dgm:prSet/>
      <dgm:spPr/>
      <dgm:t>
        <a:bodyPr/>
        <a:lstStyle/>
        <a:p>
          <a:pPr algn="ctr"/>
          <a:endParaRPr lang="hr-HR" sz="1400"/>
        </a:p>
      </dgm:t>
    </dgm:pt>
    <dgm:pt modelId="{FA52D971-6E8A-4E94-885F-C85BDD98537B}">
      <dgm:prSet phldrT="[Text]" custT="1"/>
      <dgm:spPr/>
      <dgm:t>
        <a:bodyPr/>
        <a:lstStyle/>
        <a:p>
          <a:pPr algn="ctr"/>
          <a:r>
            <a:rPr lang="hr-HR" sz="1400" kern="1200" noProof="0" dirty="0">
              <a:solidFill>
                <a:schemeClr val="bg1"/>
              </a:solidFill>
              <a:latin typeface="Raleway" panose="020B0503030101060003" pitchFamily="34" charset="77"/>
              <a:ea typeface="+mn-ea"/>
              <a:cs typeface="Calibri Light" panose="020F0302020204030204" pitchFamily="34" charset="0"/>
            </a:rPr>
            <a:t>5.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fiksni </a:t>
          </a:r>
          <a:r>
            <a:rPr lang="hr-HR" sz="1400" kern="1200" noProof="0" dirty="0">
              <a:solidFill>
                <a:schemeClr val="bg1"/>
              </a:solidFill>
              <a:latin typeface="Raleway" panose="020B0503030101060003" pitchFamily="34" charset="77"/>
              <a:ea typeface="+mn-ea"/>
              <a:cs typeface="Calibri Light" panose="020F0302020204030204" pitchFamily="34" charset="0"/>
            </a:rPr>
            <a:t>tečaj konverzije </a:t>
          </a:r>
          <a:r>
            <a:rPr lang="en-GB" sz="1400" kern="1200" noProof="0" dirty="0">
              <a:solidFill>
                <a:schemeClr val="bg1"/>
              </a:solidFill>
              <a:latin typeface="Raleway" panose="020B0503030101060003" pitchFamily="34" charset="77"/>
              <a:ea typeface="+mn-ea"/>
              <a:cs typeface="Calibri Light" panose="020F0302020204030204" pitchFamily="34" charset="0"/>
            </a:rPr>
            <a:t>bit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će</a:t>
          </a:r>
          <a:r>
            <a:rPr lang="en-GB" sz="1400" kern="1200" noProof="0" dirty="0" smtClean="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istaknut na jasan, vidljiv i lako uočljiv način</a:t>
          </a:r>
        </a:p>
      </dgm:t>
    </dgm:pt>
    <dgm:pt modelId="{21E6220D-E341-4331-B0C6-4D53758BDF85}" type="parTrans" cxnId="{F63DA1B2-355D-4AB6-83BC-56FF9D2B2826}">
      <dgm:prSet/>
      <dgm:spPr/>
      <dgm:t>
        <a:bodyPr/>
        <a:lstStyle/>
        <a:p>
          <a:pPr algn="ctr"/>
          <a:endParaRPr lang="hr-HR" sz="1400"/>
        </a:p>
      </dgm:t>
    </dgm:pt>
    <dgm:pt modelId="{A1384A51-A8D0-4416-AB75-AC0D7B3ABBC5}" type="sibTrans" cxnId="{F63DA1B2-355D-4AB6-83BC-56FF9D2B2826}">
      <dgm:prSet/>
      <dgm:spPr/>
      <dgm:t>
        <a:bodyPr/>
        <a:lstStyle/>
        <a:p>
          <a:pPr algn="ctr"/>
          <a:endParaRPr lang="hr-HR" sz="1400"/>
        </a:p>
      </dgm:t>
    </dgm:pt>
    <dgm:pt modelId="{79656009-0ADD-45A3-9C81-CFD88AA1577C}">
      <dgm:prSet phldrT="[Text]" custT="1"/>
      <dgm:spPr/>
      <dgm:t>
        <a:bodyPr/>
        <a:lstStyle/>
        <a:p>
          <a:pPr algn="ctr"/>
          <a:r>
            <a:rPr lang="hr-HR" sz="1400" kern="1200" noProof="0" dirty="0">
              <a:solidFill>
                <a:schemeClr val="bg1"/>
              </a:solidFill>
              <a:latin typeface="Raleway" panose="020B0503030101060003" pitchFamily="34" charset="77"/>
              <a:ea typeface="+mn-ea"/>
              <a:cs typeface="Calibri Light" panose="020F0302020204030204" pitchFamily="34" charset="0"/>
            </a:rPr>
            <a:t>6. radnici poslovnog subjekta bit će pravodobno informirani i osposobljeni vezano uz postupak uvođenja eura</a:t>
          </a:r>
        </a:p>
      </dgm:t>
    </dgm:pt>
    <dgm:pt modelId="{66F26927-C31C-4920-AFEE-2D7C8097DA65}" type="parTrans" cxnId="{04054868-3A22-4305-9498-1B4EE6EF7C3F}">
      <dgm:prSet/>
      <dgm:spPr/>
      <dgm:t>
        <a:bodyPr/>
        <a:lstStyle/>
        <a:p>
          <a:endParaRPr lang="hr-HR" sz="1400"/>
        </a:p>
      </dgm:t>
    </dgm:pt>
    <dgm:pt modelId="{3781FCB2-D0DD-4099-BD22-CE66C6EAE4BE}" type="sibTrans" cxnId="{04054868-3A22-4305-9498-1B4EE6EF7C3F}">
      <dgm:prSet/>
      <dgm:spPr/>
      <dgm:t>
        <a:bodyPr/>
        <a:lstStyle/>
        <a:p>
          <a:endParaRPr lang="hr-HR" sz="1400"/>
        </a:p>
      </dgm:t>
    </dgm:pt>
    <dgm:pt modelId="{4CD264CC-C8D2-4F91-AA70-BA9116F9214D}">
      <dgm:prSet phldrT="[Text]" custT="1"/>
      <dgm:spPr/>
      <dgm:t>
        <a:bodyPr/>
        <a:lstStyle/>
        <a:p>
          <a:pPr algn="ctr"/>
          <a:r>
            <a:rPr lang="hr-HR" sz="1400" kern="1200" noProof="0" dirty="0">
              <a:solidFill>
                <a:schemeClr val="bg1"/>
              </a:solidFill>
              <a:latin typeface="Raleway" panose="020B0503030101060003" pitchFamily="34" charset="77"/>
              <a:ea typeface="+mn-ea"/>
              <a:cs typeface="Calibri Light" panose="020F0302020204030204" pitchFamily="34" charset="0"/>
            </a:rPr>
            <a:t>7. u razdoblju dvojnog optjecaja posebna pažnja posvetit će se pravilnom i jasnom preračunavanju ostatka iznosa koji se mora vratiti potrošaču u eurima</a:t>
          </a:r>
        </a:p>
      </dgm:t>
    </dgm:pt>
    <dgm:pt modelId="{238BA0E7-E6DB-4E89-AA4F-34D557A249DE}" type="parTrans" cxnId="{5A6C9805-0643-4CF8-9925-A95011816D3B}">
      <dgm:prSet/>
      <dgm:spPr/>
      <dgm:t>
        <a:bodyPr/>
        <a:lstStyle/>
        <a:p>
          <a:endParaRPr lang="hr-HR" sz="1400"/>
        </a:p>
      </dgm:t>
    </dgm:pt>
    <dgm:pt modelId="{EEB979BC-65BF-4EB6-BD1C-E7DD52AC9414}" type="sibTrans" cxnId="{5A6C9805-0643-4CF8-9925-A95011816D3B}">
      <dgm:prSet/>
      <dgm:spPr/>
      <dgm:t>
        <a:bodyPr/>
        <a:lstStyle/>
        <a:p>
          <a:endParaRPr lang="hr-HR" sz="1400"/>
        </a:p>
      </dgm:t>
    </dgm:pt>
    <dgm:pt modelId="{7BFCA1EC-F096-4303-A988-2555FD53697D}" type="pres">
      <dgm:prSet presAssocID="{F730BE78-E8DD-4E35-955F-8F35180E01DA}" presName="diagram" presStyleCnt="0">
        <dgm:presLayoutVars>
          <dgm:dir/>
          <dgm:resizeHandles val="exact"/>
        </dgm:presLayoutVars>
      </dgm:prSet>
      <dgm:spPr/>
      <dgm:t>
        <a:bodyPr/>
        <a:lstStyle/>
        <a:p>
          <a:endParaRPr lang="en-US"/>
        </a:p>
      </dgm:t>
    </dgm:pt>
    <dgm:pt modelId="{4AF50211-D867-41E0-9857-523D12342A4C}" type="pres">
      <dgm:prSet presAssocID="{43BA59B3-4266-48DE-A732-44EF6C1CDAE9}" presName="node" presStyleLbl="node1" presStyleIdx="0" presStyleCnt="7">
        <dgm:presLayoutVars>
          <dgm:bulletEnabled val="1"/>
        </dgm:presLayoutVars>
      </dgm:prSet>
      <dgm:spPr/>
      <dgm:t>
        <a:bodyPr/>
        <a:lstStyle/>
        <a:p>
          <a:endParaRPr lang="en-US"/>
        </a:p>
      </dgm:t>
    </dgm:pt>
    <dgm:pt modelId="{E2271C80-E642-4459-96F1-8CAB220856AD}" type="pres">
      <dgm:prSet presAssocID="{69EC270F-EF30-448A-9F83-9C555F4855B1}" presName="sibTrans" presStyleCnt="0"/>
      <dgm:spPr/>
    </dgm:pt>
    <dgm:pt modelId="{C08E59F8-3CBD-4737-B0C6-1EFC03211C68}" type="pres">
      <dgm:prSet presAssocID="{327EA4ED-75F6-492C-AB71-A072142CE42A}" presName="node" presStyleLbl="node1" presStyleIdx="1" presStyleCnt="7" custScaleY="111185">
        <dgm:presLayoutVars>
          <dgm:bulletEnabled val="1"/>
        </dgm:presLayoutVars>
      </dgm:prSet>
      <dgm:spPr/>
      <dgm:t>
        <a:bodyPr/>
        <a:lstStyle/>
        <a:p>
          <a:endParaRPr lang="en-US"/>
        </a:p>
      </dgm:t>
    </dgm:pt>
    <dgm:pt modelId="{1C93A9C7-1982-4AA9-B5F2-7439B47A92CE}" type="pres">
      <dgm:prSet presAssocID="{F6FBE36E-AD8D-447C-831E-8997724A12F8}" presName="sibTrans" presStyleCnt="0"/>
      <dgm:spPr/>
    </dgm:pt>
    <dgm:pt modelId="{7EEE59EF-B42E-4654-A541-0638FA006102}" type="pres">
      <dgm:prSet presAssocID="{E639BAD2-3147-47E9-896E-FFE54F033866}" presName="node" presStyleLbl="node1" presStyleIdx="2" presStyleCnt="7" custLinFactNeighborX="3865" custLinFactNeighborY="136">
        <dgm:presLayoutVars>
          <dgm:bulletEnabled val="1"/>
        </dgm:presLayoutVars>
      </dgm:prSet>
      <dgm:spPr/>
      <dgm:t>
        <a:bodyPr/>
        <a:lstStyle/>
        <a:p>
          <a:endParaRPr lang="en-US"/>
        </a:p>
      </dgm:t>
    </dgm:pt>
    <dgm:pt modelId="{3AA074B9-B985-458D-AA8F-CEA5DA4D0ADC}" type="pres">
      <dgm:prSet presAssocID="{F708B870-407C-4880-80EE-DCE7D920FB41}" presName="sibTrans" presStyleCnt="0"/>
      <dgm:spPr/>
    </dgm:pt>
    <dgm:pt modelId="{A36DBF90-C4AB-4A3E-8BC2-69782688FADF}" type="pres">
      <dgm:prSet presAssocID="{3C549AD3-77CA-441A-93C7-4692665E00E4}" presName="node" presStyleLbl="node1" presStyleIdx="3" presStyleCnt="7">
        <dgm:presLayoutVars>
          <dgm:bulletEnabled val="1"/>
        </dgm:presLayoutVars>
      </dgm:prSet>
      <dgm:spPr/>
      <dgm:t>
        <a:bodyPr/>
        <a:lstStyle/>
        <a:p>
          <a:endParaRPr lang="en-US"/>
        </a:p>
      </dgm:t>
    </dgm:pt>
    <dgm:pt modelId="{4D67871C-682B-4700-B7B7-807FACF09BFF}" type="pres">
      <dgm:prSet presAssocID="{89B92576-BF3B-449D-B030-029796404FF6}" presName="sibTrans" presStyleCnt="0"/>
      <dgm:spPr/>
    </dgm:pt>
    <dgm:pt modelId="{3E5D7165-7034-4834-9B83-3DE72C6C6B36}" type="pres">
      <dgm:prSet presAssocID="{FA52D971-6E8A-4E94-885F-C85BDD98537B}" presName="node" presStyleLbl="node1" presStyleIdx="4" presStyleCnt="7">
        <dgm:presLayoutVars>
          <dgm:bulletEnabled val="1"/>
        </dgm:presLayoutVars>
      </dgm:prSet>
      <dgm:spPr/>
      <dgm:t>
        <a:bodyPr/>
        <a:lstStyle/>
        <a:p>
          <a:endParaRPr lang="en-US"/>
        </a:p>
      </dgm:t>
    </dgm:pt>
    <dgm:pt modelId="{E0A21CD4-BC31-4B05-A13B-4B5133B8F253}" type="pres">
      <dgm:prSet presAssocID="{A1384A51-A8D0-4416-AB75-AC0D7B3ABBC5}" presName="sibTrans" presStyleCnt="0"/>
      <dgm:spPr/>
    </dgm:pt>
    <dgm:pt modelId="{1D754AFE-C74C-43FE-852F-0A8D20EB5E8D}" type="pres">
      <dgm:prSet presAssocID="{79656009-0ADD-45A3-9C81-CFD88AA1577C}" presName="node" presStyleLbl="node1" presStyleIdx="5" presStyleCnt="7">
        <dgm:presLayoutVars>
          <dgm:bulletEnabled val="1"/>
        </dgm:presLayoutVars>
      </dgm:prSet>
      <dgm:spPr/>
      <dgm:t>
        <a:bodyPr/>
        <a:lstStyle/>
        <a:p>
          <a:endParaRPr lang="en-US"/>
        </a:p>
      </dgm:t>
    </dgm:pt>
    <dgm:pt modelId="{659108B8-7F84-4261-B693-591A60DD7540}" type="pres">
      <dgm:prSet presAssocID="{3781FCB2-D0DD-4099-BD22-CE66C6EAE4BE}" presName="sibTrans" presStyleCnt="0"/>
      <dgm:spPr/>
    </dgm:pt>
    <dgm:pt modelId="{C333D7CE-FA92-4C92-9B80-4D9271189131}" type="pres">
      <dgm:prSet presAssocID="{4CD264CC-C8D2-4F91-AA70-BA9116F9214D}" presName="node" presStyleLbl="node1" presStyleIdx="6" presStyleCnt="7">
        <dgm:presLayoutVars>
          <dgm:bulletEnabled val="1"/>
        </dgm:presLayoutVars>
      </dgm:prSet>
      <dgm:spPr/>
      <dgm:t>
        <a:bodyPr/>
        <a:lstStyle/>
        <a:p>
          <a:endParaRPr lang="en-US"/>
        </a:p>
      </dgm:t>
    </dgm:pt>
  </dgm:ptLst>
  <dgm:cxnLst>
    <dgm:cxn modelId="{599C8BC7-23D6-45A2-9EBE-16FE710EDD47}" srcId="{F730BE78-E8DD-4E35-955F-8F35180E01DA}" destId="{E639BAD2-3147-47E9-896E-FFE54F033866}" srcOrd="2" destOrd="0" parTransId="{13233AE3-FE23-43D8-A36A-2380FB8A42ED}" sibTransId="{F708B870-407C-4880-80EE-DCE7D920FB41}"/>
    <dgm:cxn modelId="{ECF61A0F-5DA1-4EBE-B7EE-3AFCB8F33BB7}" type="presOf" srcId="{43BA59B3-4266-48DE-A732-44EF6C1CDAE9}" destId="{4AF50211-D867-41E0-9857-523D12342A4C}" srcOrd="0" destOrd="0" presId="urn:microsoft.com/office/officeart/2005/8/layout/default"/>
    <dgm:cxn modelId="{BAC8000B-0683-4314-9710-A2B7A25A17CB}" type="presOf" srcId="{4CD264CC-C8D2-4F91-AA70-BA9116F9214D}" destId="{C333D7CE-FA92-4C92-9B80-4D9271189131}" srcOrd="0" destOrd="0" presId="urn:microsoft.com/office/officeart/2005/8/layout/default"/>
    <dgm:cxn modelId="{FC617BD0-612C-414F-B372-8943494893D6}" type="presOf" srcId="{F730BE78-E8DD-4E35-955F-8F35180E01DA}" destId="{7BFCA1EC-F096-4303-A988-2555FD53697D}" srcOrd="0" destOrd="0" presId="urn:microsoft.com/office/officeart/2005/8/layout/default"/>
    <dgm:cxn modelId="{5A6C9805-0643-4CF8-9925-A95011816D3B}" srcId="{F730BE78-E8DD-4E35-955F-8F35180E01DA}" destId="{4CD264CC-C8D2-4F91-AA70-BA9116F9214D}" srcOrd="6" destOrd="0" parTransId="{238BA0E7-E6DB-4E89-AA4F-34D557A249DE}" sibTransId="{EEB979BC-65BF-4EB6-BD1C-E7DD52AC9414}"/>
    <dgm:cxn modelId="{8208C3FE-07C8-47AB-A0CA-7AD2BF8DD713}" srcId="{F730BE78-E8DD-4E35-955F-8F35180E01DA}" destId="{43BA59B3-4266-48DE-A732-44EF6C1CDAE9}" srcOrd="0" destOrd="0" parTransId="{51F26BCE-0305-4B62-87FC-160744D3BEE9}" sibTransId="{69EC270F-EF30-448A-9F83-9C555F4855B1}"/>
    <dgm:cxn modelId="{A78C45CC-31BB-41C7-94D1-94673925E9CB}" type="presOf" srcId="{FA52D971-6E8A-4E94-885F-C85BDD98537B}" destId="{3E5D7165-7034-4834-9B83-3DE72C6C6B36}" srcOrd="0" destOrd="0" presId="urn:microsoft.com/office/officeart/2005/8/layout/default"/>
    <dgm:cxn modelId="{418D5FD4-AC97-4E4B-95ED-37F60385599B}" srcId="{F730BE78-E8DD-4E35-955F-8F35180E01DA}" destId="{327EA4ED-75F6-492C-AB71-A072142CE42A}" srcOrd="1" destOrd="0" parTransId="{24648E4B-ABF6-4A79-B974-C2B5CAD19196}" sibTransId="{F6FBE36E-AD8D-447C-831E-8997724A12F8}"/>
    <dgm:cxn modelId="{D96E2614-6A35-4A8B-A9ED-30B1390FB792}" type="presOf" srcId="{E639BAD2-3147-47E9-896E-FFE54F033866}" destId="{7EEE59EF-B42E-4654-A541-0638FA006102}" srcOrd="0" destOrd="0" presId="urn:microsoft.com/office/officeart/2005/8/layout/default"/>
    <dgm:cxn modelId="{F63DA1B2-355D-4AB6-83BC-56FF9D2B2826}" srcId="{F730BE78-E8DD-4E35-955F-8F35180E01DA}" destId="{FA52D971-6E8A-4E94-885F-C85BDD98537B}" srcOrd="4" destOrd="0" parTransId="{21E6220D-E341-4331-B0C6-4D53758BDF85}" sibTransId="{A1384A51-A8D0-4416-AB75-AC0D7B3ABBC5}"/>
    <dgm:cxn modelId="{1BEAB3E3-2286-4933-9D9B-B16BC9F1553C}" srcId="{F730BE78-E8DD-4E35-955F-8F35180E01DA}" destId="{3C549AD3-77CA-441A-93C7-4692665E00E4}" srcOrd="3" destOrd="0" parTransId="{4CC9FFC9-EB18-4113-8844-BBCBA4AB9644}" sibTransId="{89B92576-BF3B-449D-B030-029796404FF6}"/>
    <dgm:cxn modelId="{04054868-3A22-4305-9498-1B4EE6EF7C3F}" srcId="{F730BE78-E8DD-4E35-955F-8F35180E01DA}" destId="{79656009-0ADD-45A3-9C81-CFD88AA1577C}" srcOrd="5" destOrd="0" parTransId="{66F26927-C31C-4920-AFEE-2D7C8097DA65}" sibTransId="{3781FCB2-D0DD-4099-BD22-CE66C6EAE4BE}"/>
    <dgm:cxn modelId="{BE24D926-0E86-424D-92AB-BCC9A846EEB2}" type="presOf" srcId="{3C549AD3-77CA-441A-93C7-4692665E00E4}" destId="{A36DBF90-C4AB-4A3E-8BC2-69782688FADF}" srcOrd="0" destOrd="0" presId="urn:microsoft.com/office/officeart/2005/8/layout/default"/>
    <dgm:cxn modelId="{77124D7B-6C04-426B-BEAB-244279018261}" type="presOf" srcId="{79656009-0ADD-45A3-9C81-CFD88AA1577C}" destId="{1D754AFE-C74C-43FE-852F-0A8D20EB5E8D}" srcOrd="0" destOrd="0" presId="urn:microsoft.com/office/officeart/2005/8/layout/default"/>
    <dgm:cxn modelId="{660F4F0A-9070-4211-AA25-B42A08338561}" type="presOf" srcId="{327EA4ED-75F6-492C-AB71-A072142CE42A}" destId="{C08E59F8-3CBD-4737-B0C6-1EFC03211C68}" srcOrd="0" destOrd="0" presId="urn:microsoft.com/office/officeart/2005/8/layout/default"/>
    <dgm:cxn modelId="{FF80109B-F9F5-4A05-8A8B-D06FD17DA03D}" type="presParOf" srcId="{7BFCA1EC-F096-4303-A988-2555FD53697D}" destId="{4AF50211-D867-41E0-9857-523D12342A4C}" srcOrd="0" destOrd="0" presId="urn:microsoft.com/office/officeart/2005/8/layout/default"/>
    <dgm:cxn modelId="{58EC66B0-87D8-44B0-9929-DE80A3B55D2D}" type="presParOf" srcId="{7BFCA1EC-F096-4303-A988-2555FD53697D}" destId="{E2271C80-E642-4459-96F1-8CAB220856AD}" srcOrd="1" destOrd="0" presId="urn:microsoft.com/office/officeart/2005/8/layout/default"/>
    <dgm:cxn modelId="{4E44584E-C9CF-4F2B-888F-0E3E02126512}" type="presParOf" srcId="{7BFCA1EC-F096-4303-A988-2555FD53697D}" destId="{C08E59F8-3CBD-4737-B0C6-1EFC03211C68}" srcOrd="2" destOrd="0" presId="urn:microsoft.com/office/officeart/2005/8/layout/default"/>
    <dgm:cxn modelId="{A31D4CFC-7E3E-4BDC-9369-5C50EA646B3A}" type="presParOf" srcId="{7BFCA1EC-F096-4303-A988-2555FD53697D}" destId="{1C93A9C7-1982-4AA9-B5F2-7439B47A92CE}" srcOrd="3" destOrd="0" presId="urn:microsoft.com/office/officeart/2005/8/layout/default"/>
    <dgm:cxn modelId="{BA8B360C-E2B6-4A3F-A543-7E150CD656E3}" type="presParOf" srcId="{7BFCA1EC-F096-4303-A988-2555FD53697D}" destId="{7EEE59EF-B42E-4654-A541-0638FA006102}" srcOrd="4" destOrd="0" presId="urn:microsoft.com/office/officeart/2005/8/layout/default"/>
    <dgm:cxn modelId="{F61616DE-9D9E-46D9-8090-9846CC14E341}" type="presParOf" srcId="{7BFCA1EC-F096-4303-A988-2555FD53697D}" destId="{3AA074B9-B985-458D-AA8F-CEA5DA4D0ADC}" srcOrd="5" destOrd="0" presId="urn:microsoft.com/office/officeart/2005/8/layout/default"/>
    <dgm:cxn modelId="{B94AD1CA-3EF7-4A46-979F-45AB7147E311}" type="presParOf" srcId="{7BFCA1EC-F096-4303-A988-2555FD53697D}" destId="{A36DBF90-C4AB-4A3E-8BC2-69782688FADF}" srcOrd="6" destOrd="0" presId="urn:microsoft.com/office/officeart/2005/8/layout/default"/>
    <dgm:cxn modelId="{BC677BDD-8F41-4647-A159-10094E0F67CE}" type="presParOf" srcId="{7BFCA1EC-F096-4303-A988-2555FD53697D}" destId="{4D67871C-682B-4700-B7B7-807FACF09BFF}" srcOrd="7" destOrd="0" presId="urn:microsoft.com/office/officeart/2005/8/layout/default"/>
    <dgm:cxn modelId="{03ED25A5-151F-445E-95C3-8AEE8BE34513}" type="presParOf" srcId="{7BFCA1EC-F096-4303-A988-2555FD53697D}" destId="{3E5D7165-7034-4834-9B83-3DE72C6C6B36}" srcOrd="8" destOrd="0" presId="urn:microsoft.com/office/officeart/2005/8/layout/default"/>
    <dgm:cxn modelId="{E0CABA4E-D716-4C41-9DBD-E2ABD9C84DFC}" type="presParOf" srcId="{7BFCA1EC-F096-4303-A988-2555FD53697D}" destId="{E0A21CD4-BC31-4B05-A13B-4B5133B8F253}" srcOrd="9" destOrd="0" presId="urn:microsoft.com/office/officeart/2005/8/layout/default"/>
    <dgm:cxn modelId="{42B16EB1-4F71-4541-A68D-519595CFA55C}" type="presParOf" srcId="{7BFCA1EC-F096-4303-A988-2555FD53697D}" destId="{1D754AFE-C74C-43FE-852F-0A8D20EB5E8D}" srcOrd="10" destOrd="0" presId="urn:microsoft.com/office/officeart/2005/8/layout/default"/>
    <dgm:cxn modelId="{E1AE6457-3BF8-4C7D-9687-259831248BDD}" type="presParOf" srcId="{7BFCA1EC-F096-4303-A988-2555FD53697D}" destId="{659108B8-7F84-4261-B693-591A60DD7540}" srcOrd="11" destOrd="0" presId="urn:microsoft.com/office/officeart/2005/8/layout/default"/>
    <dgm:cxn modelId="{2EE614BB-F6BD-410C-A467-04D498CC43F7}" type="presParOf" srcId="{7BFCA1EC-F096-4303-A988-2555FD53697D}" destId="{C333D7CE-FA92-4C92-9B80-4D9271189131}"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69B26E1-BD35-4254-B398-1C8F0C02954A}" type="doc">
      <dgm:prSet loTypeId="urn:microsoft.com/office/officeart/2009/3/layout/IncreasingArrowsProcess" loCatId="process" qsTypeId="urn:microsoft.com/office/officeart/2005/8/quickstyle/3d3" qsCatId="3D" csTypeId="urn:microsoft.com/office/officeart/2005/8/colors/accent2_3" csCatId="accent2" phldr="1"/>
      <dgm:spPr/>
      <dgm:t>
        <a:bodyPr/>
        <a:lstStyle/>
        <a:p>
          <a:endParaRPr lang="hr-HR"/>
        </a:p>
      </dgm:t>
    </dgm:pt>
    <dgm:pt modelId="{F3D6E4B2-9950-469D-9135-865DC9108ECA}">
      <dgm:prSet phldrT="[Tekst]" custT="1"/>
      <dgm:spPr/>
      <dgm:t>
        <a:bodyPr/>
        <a:lstStyle/>
        <a:p>
          <a:r>
            <a:rPr lang="hr-HR" sz="1600" b="1" i="0" u="none" dirty="0" smtClean="0">
              <a:solidFill>
                <a:schemeClr val="accent2">
                  <a:lumMod val="50000"/>
                </a:schemeClr>
              </a:solidFill>
              <a:latin typeface="Raleway"/>
            </a:rPr>
            <a:t>Posredna predopskrba </a:t>
          </a:r>
        </a:p>
        <a:p>
          <a:r>
            <a:rPr lang="hr-HR" sz="1600" b="0" i="0" u="none" dirty="0" smtClean="0">
              <a:solidFill>
                <a:schemeClr val="accent2">
                  <a:lumMod val="50000"/>
                </a:schemeClr>
              </a:solidFill>
              <a:latin typeface="Raleway"/>
            </a:rPr>
            <a:t>- postupak opskrbe gotovim novcem eura prije dana uvođenja eura od strane banaka</a:t>
          </a:r>
          <a:endParaRPr lang="hr-HR" sz="1600" b="0" i="0" u="none" dirty="0">
            <a:solidFill>
              <a:schemeClr val="accent2">
                <a:lumMod val="50000"/>
              </a:schemeClr>
            </a:solidFill>
            <a:latin typeface="Raleway"/>
          </a:endParaRPr>
        </a:p>
      </dgm:t>
    </dgm:pt>
    <dgm:pt modelId="{13CFA2CD-D11B-4BDE-AD54-CCD802601C83}" type="parTrans" cxnId="{F1022DF9-C105-4CB5-80A8-C45284106E79}">
      <dgm:prSet/>
      <dgm:spPr/>
      <dgm:t>
        <a:bodyPr/>
        <a:lstStyle/>
        <a:p>
          <a:endParaRPr lang="hr-HR"/>
        </a:p>
      </dgm:t>
    </dgm:pt>
    <dgm:pt modelId="{A16D2248-194A-4677-8410-04D425E26C5F}" type="sibTrans" cxnId="{F1022DF9-C105-4CB5-80A8-C45284106E79}">
      <dgm:prSet/>
      <dgm:spPr/>
      <dgm:t>
        <a:bodyPr/>
        <a:lstStyle/>
        <a:p>
          <a:endParaRPr lang="hr-HR"/>
        </a:p>
      </dgm:t>
    </dgm:pt>
    <dgm:pt modelId="{387F635B-D545-45E2-A2F7-9056E28952AF}">
      <dgm:prSet phldrT="[Tekst]" custT="1"/>
      <dgm:spPr/>
      <dgm:t>
        <a:bodyPr/>
        <a:lstStyle/>
        <a:p>
          <a:r>
            <a:rPr lang="hr-HR" sz="1800" kern="1200" dirty="0" smtClean="0">
              <a:solidFill>
                <a:schemeClr val="bg1"/>
              </a:solidFill>
              <a:latin typeface="Raleway" panose="020B0503030101060003" pitchFamily="34" charset="77"/>
              <a:ea typeface="+mn-ea"/>
              <a:cs typeface="Calibri Light" panose="020F0302020204030204" pitchFamily="34" charset="0"/>
            </a:rPr>
            <a:t>Najranije </a:t>
          </a:r>
          <a:r>
            <a:rPr lang="hr-HR" sz="1800" b="1" kern="1200" dirty="0" smtClean="0">
              <a:solidFill>
                <a:schemeClr val="bg1"/>
              </a:solidFill>
              <a:latin typeface="Raleway" panose="020B0503030101060003" pitchFamily="34" charset="77"/>
              <a:ea typeface="+mn-ea"/>
              <a:cs typeface="Calibri Light" panose="020F0302020204030204" pitchFamily="34" charset="0"/>
            </a:rPr>
            <a:t>mjesec dana </a:t>
          </a:r>
          <a:r>
            <a:rPr lang="hr-HR" sz="1800" kern="1200" dirty="0" smtClean="0">
              <a:solidFill>
                <a:schemeClr val="bg1"/>
              </a:solidFill>
              <a:latin typeface="Raleway" panose="020B0503030101060003" pitchFamily="34" charset="77"/>
              <a:ea typeface="+mn-ea"/>
              <a:cs typeface="Calibri Light" panose="020F0302020204030204" pitchFamily="34" charset="0"/>
            </a:rPr>
            <a:t>prije dana uvođenja eura</a:t>
          </a:r>
          <a:endParaRPr lang="hr-HR" sz="1800" kern="1200" dirty="0">
            <a:solidFill>
              <a:schemeClr val="bg1"/>
            </a:solidFill>
            <a:latin typeface="Raleway" panose="020B0503030101060003" pitchFamily="34" charset="77"/>
            <a:ea typeface="+mn-ea"/>
            <a:cs typeface="Calibri Light" panose="020F0302020204030204" pitchFamily="34" charset="0"/>
          </a:endParaRPr>
        </a:p>
      </dgm:t>
    </dgm:pt>
    <dgm:pt modelId="{8ACA993A-35C2-40FA-A41C-DC29A6F52CD0}" type="parTrans" cxnId="{BBF5432C-14C0-4DBD-91B1-CF2DE8014B6D}">
      <dgm:prSet/>
      <dgm:spPr/>
      <dgm:t>
        <a:bodyPr/>
        <a:lstStyle/>
        <a:p>
          <a:endParaRPr lang="hr-HR"/>
        </a:p>
      </dgm:t>
    </dgm:pt>
    <dgm:pt modelId="{14E3A005-5D9B-4BC0-AAA1-F99567A921E5}" type="sibTrans" cxnId="{BBF5432C-14C0-4DBD-91B1-CF2DE8014B6D}">
      <dgm:prSet/>
      <dgm:spPr/>
      <dgm:t>
        <a:bodyPr/>
        <a:lstStyle/>
        <a:p>
          <a:endParaRPr lang="hr-HR"/>
        </a:p>
      </dgm:t>
    </dgm:pt>
    <dgm:pt modelId="{7DFF3E94-C2A5-4F94-BA0A-F653042E1166}">
      <dgm:prSet phldrT="[Tekst]" custT="1"/>
      <dgm:spPr/>
      <dgm:t>
        <a:bodyPr/>
        <a:lstStyle/>
        <a:p>
          <a:pPr algn="just"/>
          <a:r>
            <a:rPr lang="hr-HR" sz="1600" b="1" i="0" u="none" dirty="0" smtClean="0">
              <a:solidFill>
                <a:schemeClr val="accent1">
                  <a:lumMod val="50000"/>
                </a:schemeClr>
              </a:solidFill>
              <a:latin typeface="Raleway"/>
            </a:rPr>
            <a:t>Opskrba početnim paketima eurokovanica</a:t>
          </a:r>
        </a:p>
        <a:p>
          <a:pPr algn="l"/>
          <a:r>
            <a:rPr lang="hr-HR" sz="1600" b="0" i="0" u="none" dirty="0" smtClean="0">
              <a:solidFill>
                <a:schemeClr val="accent1">
                  <a:lumMod val="50000"/>
                </a:schemeClr>
              </a:solidFill>
              <a:latin typeface="Raleway"/>
            </a:rPr>
            <a:t>- sadrži točno određenu količinu različitih apoena eurokovanica s nacionalnom stranom Republike Hrvatske u unaprijed određenoj vrijednosti</a:t>
          </a:r>
        </a:p>
        <a:p>
          <a:pPr algn="l"/>
          <a:r>
            <a:rPr lang="hr-HR" sz="1600" b="0" i="0" u="none" dirty="0" smtClean="0">
              <a:solidFill>
                <a:schemeClr val="accent1">
                  <a:lumMod val="50000"/>
                </a:schemeClr>
              </a:solidFill>
              <a:latin typeface="Raleway"/>
            </a:rPr>
            <a:t>- početni paketi za poslovne subjekte – okvirna vrijednost 145,50 eura</a:t>
          </a:r>
          <a:endParaRPr lang="hr-HR" sz="1600" b="0" i="0" u="none" dirty="0">
            <a:solidFill>
              <a:schemeClr val="accent1">
                <a:lumMod val="50000"/>
              </a:schemeClr>
            </a:solidFill>
            <a:latin typeface="Raleway"/>
          </a:endParaRPr>
        </a:p>
      </dgm:t>
    </dgm:pt>
    <dgm:pt modelId="{5AD18F24-E28E-4115-A218-15ABCB04A47B}" type="parTrans" cxnId="{898B58F0-9ECF-44D5-9A88-34C1173E8560}">
      <dgm:prSet/>
      <dgm:spPr/>
      <dgm:t>
        <a:bodyPr/>
        <a:lstStyle/>
        <a:p>
          <a:endParaRPr lang="hr-HR"/>
        </a:p>
      </dgm:t>
    </dgm:pt>
    <dgm:pt modelId="{E70785ED-E0A7-4265-B18D-F735D20F2253}" type="sibTrans" cxnId="{898B58F0-9ECF-44D5-9A88-34C1173E8560}">
      <dgm:prSet/>
      <dgm:spPr/>
      <dgm:t>
        <a:bodyPr/>
        <a:lstStyle/>
        <a:p>
          <a:endParaRPr lang="hr-HR"/>
        </a:p>
      </dgm:t>
    </dgm:pt>
    <dgm:pt modelId="{101213D1-DDBA-4D74-A83B-EF414BAC11FE}">
      <dgm:prSet phldrT="[Tekst]" custT="1"/>
      <dgm:spPr/>
      <dgm:t>
        <a:bodyPr/>
        <a:lstStyle/>
        <a:p>
          <a:r>
            <a:rPr lang="hr-HR" sz="1800" kern="1200" dirty="0" smtClean="0">
              <a:solidFill>
                <a:schemeClr val="bg1"/>
              </a:solidFill>
              <a:latin typeface="Raleway" panose="020B0503030101060003" pitchFamily="34" charset="77"/>
              <a:ea typeface="+mn-ea"/>
              <a:cs typeface="Calibri Light" panose="020F0302020204030204" pitchFamily="34" charset="0"/>
            </a:rPr>
            <a:t>Najranije </a:t>
          </a:r>
          <a:r>
            <a:rPr lang="hr-HR" sz="1800" b="1" kern="1200" dirty="0" smtClean="0">
              <a:solidFill>
                <a:schemeClr val="bg1"/>
              </a:solidFill>
              <a:latin typeface="Raleway" panose="020B0503030101060003" pitchFamily="34" charset="77"/>
              <a:ea typeface="+mn-ea"/>
              <a:cs typeface="Calibri Light" panose="020F0302020204030204" pitchFamily="34" charset="0"/>
            </a:rPr>
            <a:t>pet dana</a:t>
          </a:r>
          <a:r>
            <a:rPr lang="hr-HR" sz="1800" kern="1200" dirty="0" smtClean="0">
              <a:solidFill>
                <a:schemeClr val="bg1"/>
              </a:solidFill>
              <a:latin typeface="Raleway" panose="020B0503030101060003" pitchFamily="34" charset="77"/>
              <a:ea typeface="+mn-ea"/>
              <a:cs typeface="Calibri Light" panose="020F0302020204030204" pitchFamily="34" charset="0"/>
            </a:rPr>
            <a:t> prije dana uvođenja eura</a:t>
          </a:r>
          <a:endParaRPr lang="hr-HR" sz="1800" kern="1200" dirty="0">
            <a:solidFill>
              <a:schemeClr val="bg1"/>
            </a:solidFill>
            <a:latin typeface="Raleway" panose="020B0503030101060003" pitchFamily="34" charset="77"/>
            <a:ea typeface="+mn-ea"/>
            <a:cs typeface="Calibri Light" panose="020F0302020204030204" pitchFamily="34" charset="0"/>
          </a:endParaRPr>
        </a:p>
      </dgm:t>
    </dgm:pt>
    <dgm:pt modelId="{CE0C0DD7-C539-46BF-A2E3-406E5DB52DF1}" type="parTrans" cxnId="{4953D72B-4DF3-42C3-BAA3-E54D794024D1}">
      <dgm:prSet/>
      <dgm:spPr/>
      <dgm:t>
        <a:bodyPr/>
        <a:lstStyle/>
        <a:p>
          <a:endParaRPr lang="hr-HR"/>
        </a:p>
      </dgm:t>
    </dgm:pt>
    <dgm:pt modelId="{3B9B0FB4-FB98-4297-8CE4-486E531AFBD9}" type="sibTrans" cxnId="{4953D72B-4DF3-42C3-BAA3-E54D794024D1}">
      <dgm:prSet/>
      <dgm:spPr/>
      <dgm:t>
        <a:bodyPr/>
        <a:lstStyle/>
        <a:p>
          <a:endParaRPr lang="hr-HR"/>
        </a:p>
      </dgm:t>
    </dgm:pt>
    <dgm:pt modelId="{53E99BF8-D6F6-4E18-A455-52EF2F90C3AC}">
      <dgm:prSet phldrT="[Tekst]" custT="1"/>
      <dgm:spPr/>
      <dgm:t>
        <a:bodyPr/>
        <a:lstStyle/>
        <a:p>
          <a:r>
            <a:rPr lang="hr-HR" sz="1600" b="1" i="0" u="none" dirty="0" smtClean="0">
              <a:solidFill>
                <a:schemeClr val="accent1">
                  <a:lumMod val="50000"/>
                </a:schemeClr>
              </a:solidFill>
              <a:latin typeface="Raleway"/>
            </a:rPr>
            <a:t>Pojednostavljena posredna predopskrba</a:t>
          </a:r>
        </a:p>
        <a:p>
          <a:r>
            <a:rPr lang="hr-HR" sz="1600" b="0" i="0" u="none" dirty="0" smtClean="0">
              <a:solidFill>
                <a:schemeClr val="accent1">
                  <a:lumMod val="50000"/>
                </a:schemeClr>
              </a:solidFill>
              <a:latin typeface="Raleway"/>
            </a:rPr>
            <a:t>-postupak u kojemu banke opskrbljuju mikro poslovne subjekte gotovim novcem eura prije dana uvođenja eura</a:t>
          </a:r>
          <a:endParaRPr lang="hr-HR" sz="1600" b="0" i="0" u="none" dirty="0">
            <a:solidFill>
              <a:schemeClr val="accent1">
                <a:lumMod val="50000"/>
              </a:schemeClr>
            </a:solidFill>
            <a:latin typeface="Raleway"/>
          </a:endParaRPr>
        </a:p>
      </dgm:t>
    </dgm:pt>
    <dgm:pt modelId="{0932C4FC-29D9-4C6F-B0CB-80C5568D73FF}" type="parTrans" cxnId="{926780B4-B68E-4429-B7C2-02F6644320D5}">
      <dgm:prSet/>
      <dgm:spPr/>
      <dgm:t>
        <a:bodyPr/>
        <a:lstStyle/>
        <a:p>
          <a:endParaRPr lang="hr-HR"/>
        </a:p>
      </dgm:t>
    </dgm:pt>
    <dgm:pt modelId="{6150E1B9-F3E6-4BBB-B821-A27FD856EDF0}" type="sibTrans" cxnId="{926780B4-B68E-4429-B7C2-02F6644320D5}">
      <dgm:prSet/>
      <dgm:spPr/>
      <dgm:t>
        <a:bodyPr/>
        <a:lstStyle/>
        <a:p>
          <a:endParaRPr lang="hr-HR"/>
        </a:p>
      </dgm:t>
    </dgm:pt>
    <dgm:pt modelId="{2896454C-FABE-4A60-93FE-17DA1BD837D8}">
      <dgm:prSet phldrT="[Tekst]" custT="1"/>
      <dgm:spPr/>
      <dgm:t>
        <a:bodyPr/>
        <a:lstStyle/>
        <a:p>
          <a:pPr>
            <a:spcAft>
              <a:spcPts val="0"/>
            </a:spcAft>
          </a:pPr>
          <a:r>
            <a:rPr lang="hr-HR" sz="1600" b="0" i="0" u="none" dirty="0" smtClean="0">
              <a:latin typeface="Raleway"/>
            </a:rPr>
            <a:t>P</a:t>
          </a:r>
          <a:r>
            <a:rPr lang="pt-BR" sz="1600" b="0" i="0" u="none" dirty="0" smtClean="0">
              <a:latin typeface="Raleway"/>
            </a:rPr>
            <a:t>redopskrb</a:t>
          </a:r>
          <a:r>
            <a:rPr lang="hr-HR" sz="1600" b="0" i="0" u="none" dirty="0" smtClean="0">
              <a:latin typeface="Raleway"/>
            </a:rPr>
            <a:t>a </a:t>
          </a:r>
          <a:r>
            <a:rPr lang="pt-BR" sz="1600" b="0" i="0" u="none" dirty="0" smtClean="0">
              <a:latin typeface="Raleway"/>
            </a:rPr>
            <a:t>euronovčanicama </a:t>
          </a:r>
          <a:r>
            <a:rPr lang="pt-BR" sz="1600" b="1" i="0" u="none" dirty="0" smtClean="0">
              <a:latin typeface="Raleway"/>
            </a:rPr>
            <a:t>najranije četiri mjeseca </a:t>
          </a:r>
          <a:r>
            <a:rPr lang="pt-BR" sz="1600" b="0" i="0" u="none" dirty="0" smtClean="0">
              <a:latin typeface="Raleway"/>
            </a:rPr>
            <a:t>prije dana uvođenja eura</a:t>
          </a:r>
          <a:r>
            <a:rPr lang="hr-HR" sz="1600" b="0" i="0" u="none" dirty="0" smtClean="0">
              <a:latin typeface="Raleway"/>
            </a:rPr>
            <a:t>, a eurokovanicama </a:t>
          </a:r>
          <a:r>
            <a:rPr lang="hr-HR" sz="1600" b="1" i="0" u="none" dirty="0" smtClean="0">
              <a:latin typeface="Raleway"/>
            </a:rPr>
            <a:t>najranije tri mjeseca </a:t>
          </a:r>
          <a:r>
            <a:rPr lang="hr-HR" sz="1600" b="0" i="0" u="none" dirty="0" smtClean="0">
              <a:latin typeface="Raleway"/>
            </a:rPr>
            <a:t>prije dana uvođenja eura</a:t>
          </a:r>
          <a:r>
            <a:rPr lang="hr-HR" sz="1600" b="0" i="0" u="none" dirty="0" smtClean="0"/>
            <a:t>.</a:t>
          </a:r>
          <a:endParaRPr lang="hr-HR" sz="1600" dirty="0">
            <a:latin typeface="+mn-lt"/>
          </a:endParaRPr>
        </a:p>
      </dgm:t>
    </dgm:pt>
    <dgm:pt modelId="{59620BE9-0EA4-477D-A9FB-0E24AD120CB2}" type="sibTrans" cxnId="{AF60D6D6-47D4-45EA-AC10-8315BF585E94}">
      <dgm:prSet/>
      <dgm:spPr/>
      <dgm:t>
        <a:bodyPr/>
        <a:lstStyle/>
        <a:p>
          <a:endParaRPr lang="hr-HR"/>
        </a:p>
      </dgm:t>
    </dgm:pt>
    <dgm:pt modelId="{771D63D4-2970-4E9A-85C6-4B81BA83868D}" type="parTrans" cxnId="{AF60D6D6-47D4-45EA-AC10-8315BF585E94}">
      <dgm:prSet/>
      <dgm:spPr/>
      <dgm:t>
        <a:bodyPr/>
        <a:lstStyle/>
        <a:p>
          <a:endParaRPr lang="hr-HR"/>
        </a:p>
      </dgm:t>
    </dgm:pt>
    <dgm:pt modelId="{7636901C-70F7-483F-AE69-23C6EB144220}">
      <dgm:prSet phldrT="[Tekst]" custT="1"/>
      <dgm:spPr/>
      <dgm:t>
        <a:bodyPr/>
        <a:lstStyle/>
        <a:p>
          <a:r>
            <a:rPr lang="hr-HR" sz="1600" b="1" i="0" u="none" dirty="0" smtClean="0">
              <a:solidFill>
                <a:schemeClr val="accent1">
                  <a:lumMod val="50000"/>
                </a:schemeClr>
              </a:solidFill>
              <a:latin typeface="Raleway"/>
            </a:rPr>
            <a:t>Mikro poslovni subjekt: </a:t>
          </a:r>
          <a:r>
            <a:rPr lang="hr-HR" sz="1600" b="0" i="0" u="none" dirty="0" smtClean="0">
              <a:solidFill>
                <a:schemeClr val="accent1">
                  <a:lumMod val="50000"/>
                </a:schemeClr>
              </a:solidFill>
              <a:latin typeface="Raleway"/>
            </a:rPr>
            <a:t>poslovni subjekt koji ima manje od deset radnika i čiji godišnji prihodi i/ili ukupna aktiva u prethodnoj poslovnoj godini ne prelazi 15 milijuna kuna </a:t>
          </a:r>
          <a:endParaRPr lang="hr-HR" sz="1600" b="0" i="0" u="none" dirty="0">
            <a:solidFill>
              <a:schemeClr val="accent1">
                <a:lumMod val="50000"/>
              </a:schemeClr>
            </a:solidFill>
            <a:latin typeface="Raleway"/>
          </a:endParaRPr>
        </a:p>
      </dgm:t>
    </dgm:pt>
    <dgm:pt modelId="{DF44B270-4F47-45D9-80A5-3BB3A1D967EE}" type="parTrans" cxnId="{3A8FE373-F0FA-448C-A70E-85BCFEB5F4EE}">
      <dgm:prSet/>
      <dgm:spPr/>
      <dgm:t>
        <a:bodyPr/>
        <a:lstStyle/>
        <a:p>
          <a:endParaRPr lang="hr-HR"/>
        </a:p>
      </dgm:t>
    </dgm:pt>
    <dgm:pt modelId="{7E13A3EE-036B-49F7-A37A-788F7B490470}" type="sibTrans" cxnId="{3A8FE373-F0FA-448C-A70E-85BCFEB5F4EE}">
      <dgm:prSet/>
      <dgm:spPr/>
      <dgm:t>
        <a:bodyPr/>
        <a:lstStyle/>
        <a:p>
          <a:endParaRPr lang="hr-HR"/>
        </a:p>
      </dgm:t>
    </dgm:pt>
    <dgm:pt modelId="{7B669F31-742F-41FD-913E-45D0F8C119C8}">
      <dgm:prSet custT="1"/>
      <dgm:spPr/>
      <dgm:t>
        <a:bodyPr/>
        <a:lstStyle/>
        <a:p>
          <a:endParaRPr lang="hr-HR" sz="1600" b="0" dirty="0">
            <a:solidFill>
              <a:schemeClr val="accent6"/>
            </a:solidFill>
            <a:latin typeface="+mn-lt"/>
          </a:endParaRPr>
        </a:p>
      </dgm:t>
    </dgm:pt>
    <dgm:pt modelId="{09D1A4E1-8311-4CF3-BE1A-2F865EB4729F}" type="parTrans" cxnId="{AFBE54A6-DB64-4D68-A436-1F2EE7E6F8AE}">
      <dgm:prSet/>
      <dgm:spPr/>
      <dgm:t>
        <a:bodyPr/>
        <a:lstStyle/>
        <a:p>
          <a:endParaRPr lang="hr-HR"/>
        </a:p>
      </dgm:t>
    </dgm:pt>
    <dgm:pt modelId="{795F2996-AA36-456B-8B15-2816B07F3FC7}" type="sibTrans" cxnId="{AFBE54A6-DB64-4D68-A436-1F2EE7E6F8AE}">
      <dgm:prSet/>
      <dgm:spPr/>
      <dgm:t>
        <a:bodyPr/>
        <a:lstStyle/>
        <a:p>
          <a:endParaRPr lang="hr-HR"/>
        </a:p>
      </dgm:t>
    </dgm:pt>
    <dgm:pt modelId="{60F194DC-93BC-4F88-ABBB-3A7BC7D35BF9}">
      <dgm:prSet custT="1"/>
      <dgm:spPr/>
      <dgm:t>
        <a:bodyPr/>
        <a:lstStyle/>
        <a:p>
          <a:endParaRPr lang="hr-HR" sz="1600" b="1" i="0" u="none" dirty="0" smtClean="0">
            <a:solidFill>
              <a:schemeClr val="accent1">
                <a:lumMod val="50000"/>
              </a:schemeClr>
            </a:solidFill>
          </a:endParaRPr>
        </a:p>
      </dgm:t>
    </dgm:pt>
    <dgm:pt modelId="{E2380EFF-A8A6-4923-A1E1-D6AAF47F22B7}" type="parTrans" cxnId="{873F0314-C2D0-4237-AB84-73C703FCC582}">
      <dgm:prSet/>
      <dgm:spPr/>
      <dgm:t>
        <a:bodyPr/>
        <a:lstStyle/>
        <a:p>
          <a:endParaRPr lang="hr-HR"/>
        </a:p>
      </dgm:t>
    </dgm:pt>
    <dgm:pt modelId="{D209AE67-6638-498E-99B3-B99B515D2047}" type="sibTrans" cxnId="{873F0314-C2D0-4237-AB84-73C703FCC582}">
      <dgm:prSet/>
      <dgm:spPr/>
      <dgm:t>
        <a:bodyPr/>
        <a:lstStyle/>
        <a:p>
          <a:endParaRPr lang="hr-HR"/>
        </a:p>
      </dgm:t>
    </dgm:pt>
    <dgm:pt modelId="{2E886E91-EAFA-4D46-B1FE-17C03D56C326}" type="pres">
      <dgm:prSet presAssocID="{069B26E1-BD35-4254-B398-1C8F0C02954A}" presName="Name0" presStyleCnt="0">
        <dgm:presLayoutVars>
          <dgm:chMax val="5"/>
          <dgm:chPref val="5"/>
          <dgm:dir/>
          <dgm:animLvl val="lvl"/>
        </dgm:presLayoutVars>
      </dgm:prSet>
      <dgm:spPr/>
      <dgm:t>
        <a:bodyPr/>
        <a:lstStyle/>
        <a:p>
          <a:endParaRPr lang="hr-HR"/>
        </a:p>
      </dgm:t>
    </dgm:pt>
    <dgm:pt modelId="{CAB1D487-CC94-4597-A6C1-17733FE249F8}" type="pres">
      <dgm:prSet presAssocID="{2896454C-FABE-4A60-93FE-17DA1BD837D8}" presName="parentText1" presStyleLbl="node1" presStyleIdx="0" presStyleCnt="3" custScaleY="110180" custLinFactNeighborX="0" custLinFactNeighborY="-16610">
        <dgm:presLayoutVars>
          <dgm:chMax/>
          <dgm:chPref val="3"/>
          <dgm:bulletEnabled val="1"/>
        </dgm:presLayoutVars>
      </dgm:prSet>
      <dgm:spPr/>
      <dgm:t>
        <a:bodyPr/>
        <a:lstStyle/>
        <a:p>
          <a:endParaRPr lang="hr-HR"/>
        </a:p>
      </dgm:t>
    </dgm:pt>
    <dgm:pt modelId="{41763EAF-47A3-4905-9396-CD6F1583E8D5}" type="pres">
      <dgm:prSet presAssocID="{2896454C-FABE-4A60-93FE-17DA1BD837D8}" presName="childText1" presStyleLbl="solidAlignAcc1" presStyleIdx="0" presStyleCnt="3" custLinFactNeighborX="2326" custLinFactNeighborY="-963">
        <dgm:presLayoutVars>
          <dgm:chMax val="0"/>
          <dgm:chPref val="0"/>
          <dgm:bulletEnabled val="1"/>
        </dgm:presLayoutVars>
      </dgm:prSet>
      <dgm:spPr/>
      <dgm:t>
        <a:bodyPr/>
        <a:lstStyle/>
        <a:p>
          <a:endParaRPr lang="hr-HR"/>
        </a:p>
      </dgm:t>
    </dgm:pt>
    <dgm:pt modelId="{58DF1BB5-3657-4395-86DE-735B861234BE}" type="pres">
      <dgm:prSet presAssocID="{387F635B-D545-45E2-A2F7-9056E28952AF}" presName="parentText2" presStyleLbl="node1" presStyleIdx="1" presStyleCnt="3" custScaleY="68076" custLinFactNeighborX="248" custLinFactNeighborY="6043">
        <dgm:presLayoutVars>
          <dgm:chMax/>
          <dgm:chPref val="3"/>
          <dgm:bulletEnabled val="1"/>
        </dgm:presLayoutVars>
      </dgm:prSet>
      <dgm:spPr/>
      <dgm:t>
        <a:bodyPr/>
        <a:lstStyle/>
        <a:p>
          <a:endParaRPr lang="hr-HR"/>
        </a:p>
      </dgm:t>
    </dgm:pt>
    <dgm:pt modelId="{2C31E1D2-7CEA-4C82-A5B9-903D08555CB5}" type="pres">
      <dgm:prSet presAssocID="{387F635B-D545-45E2-A2F7-9056E28952AF}" presName="childText2" presStyleLbl="solidAlignAcc1" presStyleIdx="1" presStyleCnt="3" custLinFactNeighborX="394" custLinFactNeighborY="-1277">
        <dgm:presLayoutVars>
          <dgm:chMax val="0"/>
          <dgm:chPref val="0"/>
          <dgm:bulletEnabled val="1"/>
        </dgm:presLayoutVars>
      </dgm:prSet>
      <dgm:spPr/>
      <dgm:t>
        <a:bodyPr/>
        <a:lstStyle/>
        <a:p>
          <a:endParaRPr lang="hr-HR"/>
        </a:p>
      </dgm:t>
    </dgm:pt>
    <dgm:pt modelId="{49ECC89B-FE38-4C9C-A354-83A925164AA3}" type="pres">
      <dgm:prSet presAssocID="{101213D1-DDBA-4D74-A83B-EF414BAC11FE}" presName="parentText3" presStyleLbl="node1" presStyleIdx="2" presStyleCnt="3" custLinFactNeighborY="8637">
        <dgm:presLayoutVars>
          <dgm:chMax/>
          <dgm:chPref val="3"/>
          <dgm:bulletEnabled val="1"/>
        </dgm:presLayoutVars>
      </dgm:prSet>
      <dgm:spPr/>
      <dgm:t>
        <a:bodyPr/>
        <a:lstStyle/>
        <a:p>
          <a:endParaRPr lang="hr-HR"/>
        </a:p>
      </dgm:t>
    </dgm:pt>
    <dgm:pt modelId="{4779268C-8BEB-4903-A379-4E944552F358}" type="pres">
      <dgm:prSet presAssocID="{101213D1-DDBA-4D74-A83B-EF414BAC11FE}" presName="childText3" presStyleLbl="solidAlignAcc1" presStyleIdx="2" presStyleCnt="3">
        <dgm:presLayoutVars>
          <dgm:chMax val="0"/>
          <dgm:chPref val="0"/>
          <dgm:bulletEnabled val="1"/>
        </dgm:presLayoutVars>
      </dgm:prSet>
      <dgm:spPr/>
      <dgm:t>
        <a:bodyPr/>
        <a:lstStyle/>
        <a:p>
          <a:endParaRPr lang="hr-HR"/>
        </a:p>
      </dgm:t>
    </dgm:pt>
  </dgm:ptLst>
  <dgm:cxnLst>
    <dgm:cxn modelId="{4953D72B-4DF3-42C3-BAA3-E54D794024D1}" srcId="{069B26E1-BD35-4254-B398-1C8F0C02954A}" destId="{101213D1-DDBA-4D74-A83B-EF414BAC11FE}" srcOrd="2" destOrd="0" parTransId="{CE0C0DD7-C539-46BF-A2E3-406E5DB52DF1}" sibTransId="{3B9B0FB4-FB98-4297-8CE4-486E531AFBD9}"/>
    <dgm:cxn modelId="{288E6760-9558-4A1E-9910-D7A94CE0738C}" type="presOf" srcId="{069B26E1-BD35-4254-B398-1C8F0C02954A}" destId="{2E886E91-EAFA-4D46-B1FE-17C03D56C326}" srcOrd="0" destOrd="0" presId="urn:microsoft.com/office/officeart/2009/3/layout/IncreasingArrowsProcess"/>
    <dgm:cxn modelId="{AFBE54A6-DB64-4D68-A436-1F2EE7E6F8AE}" srcId="{101213D1-DDBA-4D74-A83B-EF414BAC11FE}" destId="{7B669F31-742F-41FD-913E-45D0F8C119C8}" srcOrd="2" destOrd="0" parTransId="{09D1A4E1-8311-4CF3-BE1A-2F865EB4729F}" sibTransId="{795F2996-AA36-456B-8B15-2816B07F3FC7}"/>
    <dgm:cxn modelId="{F1022DF9-C105-4CB5-80A8-C45284106E79}" srcId="{2896454C-FABE-4A60-93FE-17DA1BD837D8}" destId="{F3D6E4B2-9950-469D-9135-865DC9108ECA}" srcOrd="0" destOrd="0" parTransId="{13CFA2CD-D11B-4BDE-AD54-CCD802601C83}" sibTransId="{A16D2248-194A-4677-8410-04D425E26C5F}"/>
    <dgm:cxn modelId="{415DBF56-8ABD-45C2-BF09-0CA394A8FF9F}" type="presOf" srcId="{387F635B-D545-45E2-A2F7-9056E28952AF}" destId="{58DF1BB5-3657-4395-86DE-735B861234BE}" srcOrd="0" destOrd="0" presId="urn:microsoft.com/office/officeart/2009/3/layout/IncreasingArrowsProcess"/>
    <dgm:cxn modelId="{873F0314-C2D0-4237-AB84-73C703FCC582}" srcId="{387F635B-D545-45E2-A2F7-9056E28952AF}" destId="{60F194DC-93BC-4F88-ABBB-3A7BC7D35BF9}" srcOrd="1" destOrd="0" parTransId="{E2380EFF-A8A6-4923-A1E1-D6AAF47F22B7}" sibTransId="{D209AE67-6638-498E-99B3-B99B515D2047}"/>
    <dgm:cxn modelId="{AF60D6D6-47D4-45EA-AC10-8315BF585E94}" srcId="{069B26E1-BD35-4254-B398-1C8F0C02954A}" destId="{2896454C-FABE-4A60-93FE-17DA1BD837D8}" srcOrd="0" destOrd="0" parTransId="{771D63D4-2970-4E9A-85C6-4B81BA83868D}" sibTransId="{59620BE9-0EA4-477D-A9FB-0E24AD120CB2}"/>
    <dgm:cxn modelId="{5D4EECB5-213B-4F30-8220-85913B57DCAA}" type="presOf" srcId="{53E99BF8-D6F6-4E18-A455-52EF2F90C3AC}" destId="{4779268C-8BEB-4903-A379-4E944552F358}" srcOrd="0" destOrd="0" presId="urn:microsoft.com/office/officeart/2009/3/layout/IncreasingArrowsProcess"/>
    <dgm:cxn modelId="{BF9C3C10-7B33-414A-B15F-2951BBFAEB35}" type="presOf" srcId="{60F194DC-93BC-4F88-ABBB-3A7BC7D35BF9}" destId="{2C31E1D2-7CEA-4C82-A5B9-903D08555CB5}" srcOrd="0" destOrd="1" presId="urn:microsoft.com/office/officeart/2009/3/layout/IncreasingArrowsProcess"/>
    <dgm:cxn modelId="{3A8FE373-F0FA-448C-A70E-85BCFEB5F4EE}" srcId="{101213D1-DDBA-4D74-A83B-EF414BAC11FE}" destId="{7636901C-70F7-483F-AE69-23C6EB144220}" srcOrd="1" destOrd="0" parTransId="{DF44B270-4F47-45D9-80A5-3BB3A1D967EE}" sibTransId="{7E13A3EE-036B-49F7-A37A-788F7B490470}"/>
    <dgm:cxn modelId="{8414B5DE-C0D2-43FA-8C94-36D6A9F67C4B}" type="presOf" srcId="{2896454C-FABE-4A60-93FE-17DA1BD837D8}" destId="{CAB1D487-CC94-4597-A6C1-17733FE249F8}" srcOrd="0" destOrd="0" presId="urn:microsoft.com/office/officeart/2009/3/layout/IncreasingArrowsProcess"/>
    <dgm:cxn modelId="{A8CDF132-F0F8-4E53-BCDF-BBF717367DD7}" type="presOf" srcId="{7636901C-70F7-483F-AE69-23C6EB144220}" destId="{4779268C-8BEB-4903-A379-4E944552F358}" srcOrd="0" destOrd="1" presId="urn:microsoft.com/office/officeart/2009/3/layout/IncreasingArrowsProcess"/>
    <dgm:cxn modelId="{54D208E9-683A-4CF1-A976-11B262AF9BDD}" type="presOf" srcId="{7DFF3E94-C2A5-4F94-BA0A-F653042E1166}" destId="{2C31E1D2-7CEA-4C82-A5B9-903D08555CB5}" srcOrd="0" destOrd="0" presId="urn:microsoft.com/office/officeart/2009/3/layout/IncreasingArrowsProcess"/>
    <dgm:cxn modelId="{898B58F0-9ECF-44D5-9A88-34C1173E8560}" srcId="{387F635B-D545-45E2-A2F7-9056E28952AF}" destId="{7DFF3E94-C2A5-4F94-BA0A-F653042E1166}" srcOrd="0" destOrd="0" parTransId="{5AD18F24-E28E-4115-A218-15ABCB04A47B}" sibTransId="{E70785ED-E0A7-4265-B18D-F735D20F2253}"/>
    <dgm:cxn modelId="{BBF5432C-14C0-4DBD-91B1-CF2DE8014B6D}" srcId="{069B26E1-BD35-4254-B398-1C8F0C02954A}" destId="{387F635B-D545-45E2-A2F7-9056E28952AF}" srcOrd="1" destOrd="0" parTransId="{8ACA993A-35C2-40FA-A41C-DC29A6F52CD0}" sibTransId="{14E3A005-5D9B-4BC0-AAA1-F99567A921E5}"/>
    <dgm:cxn modelId="{926780B4-B68E-4429-B7C2-02F6644320D5}" srcId="{101213D1-DDBA-4D74-A83B-EF414BAC11FE}" destId="{53E99BF8-D6F6-4E18-A455-52EF2F90C3AC}" srcOrd="0" destOrd="0" parTransId="{0932C4FC-29D9-4C6F-B0CB-80C5568D73FF}" sibTransId="{6150E1B9-F3E6-4BBB-B821-A27FD856EDF0}"/>
    <dgm:cxn modelId="{5867CCBB-E7E5-4A96-9C4A-5A5D932D3621}" type="presOf" srcId="{F3D6E4B2-9950-469D-9135-865DC9108ECA}" destId="{41763EAF-47A3-4905-9396-CD6F1583E8D5}" srcOrd="0" destOrd="0" presId="urn:microsoft.com/office/officeart/2009/3/layout/IncreasingArrowsProcess"/>
    <dgm:cxn modelId="{AD40012C-F59E-4D9F-8875-31DE708BD3EF}" type="presOf" srcId="{101213D1-DDBA-4D74-A83B-EF414BAC11FE}" destId="{49ECC89B-FE38-4C9C-A354-83A925164AA3}" srcOrd="0" destOrd="0" presId="urn:microsoft.com/office/officeart/2009/3/layout/IncreasingArrowsProcess"/>
    <dgm:cxn modelId="{F1BBB02F-463A-43BB-9C84-032D6A781FAF}" type="presOf" srcId="{7B669F31-742F-41FD-913E-45D0F8C119C8}" destId="{4779268C-8BEB-4903-A379-4E944552F358}" srcOrd="0" destOrd="2" presId="urn:microsoft.com/office/officeart/2009/3/layout/IncreasingArrowsProcess"/>
    <dgm:cxn modelId="{F6E702DA-46C7-44A3-B70C-C0FA4F919993}" type="presParOf" srcId="{2E886E91-EAFA-4D46-B1FE-17C03D56C326}" destId="{CAB1D487-CC94-4597-A6C1-17733FE249F8}" srcOrd="0" destOrd="0" presId="urn:microsoft.com/office/officeart/2009/3/layout/IncreasingArrowsProcess"/>
    <dgm:cxn modelId="{CA33C9DE-0763-44D7-AA12-37144E8DF073}" type="presParOf" srcId="{2E886E91-EAFA-4D46-B1FE-17C03D56C326}" destId="{41763EAF-47A3-4905-9396-CD6F1583E8D5}" srcOrd="1" destOrd="0" presId="urn:microsoft.com/office/officeart/2009/3/layout/IncreasingArrowsProcess"/>
    <dgm:cxn modelId="{C7024260-4CBD-41AE-9433-9500D393ECA2}" type="presParOf" srcId="{2E886E91-EAFA-4D46-B1FE-17C03D56C326}" destId="{58DF1BB5-3657-4395-86DE-735B861234BE}" srcOrd="2" destOrd="0" presId="urn:microsoft.com/office/officeart/2009/3/layout/IncreasingArrowsProcess"/>
    <dgm:cxn modelId="{F0FDAF05-1A2A-4290-A338-745307493799}" type="presParOf" srcId="{2E886E91-EAFA-4D46-B1FE-17C03D56C326}" destId="{2C31E1D2-7CEA-4C82-A5B9-903D08555CB5}" srcOrd="3" destOrd="0" presId="urn:microsoft.com/office/officeart/2009/3/layout/IncreasingArrowsProcess"/>
    <dgm:cxn modelId="{DADBE003-15A9-4FC7-9A6A-7B412265C574}" type="presParOf" srcId="{2E886E91-EAFA-4D46-B1FE-17C03D56C326}" destId="{49ECC89B-FE38-4C9C-A354-83A925164AA3}" srcOrd="4" destOrd="0" presId="urn:microsoft.com/office/officeart/2009/3/layout/IncreasingArrowsProcess"/>
    <dgm:cxn modelId="{6B4C20EE-3870-45A0-BA7F-357545F0ED3F}" type="presParOf" srcId="{2E886E91-EAFA-4D46-B1FE-17C03D56C326}" destId="{4779268C-8BEB-4903-A379-4E944552F358}"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32CC2F2-F17B-4E76-8661-D81D2203670A}" type="doc">
      <dgm:prSet loTypeId="urn:microsoft.com/office/officeart/2005/8/layout/lProcess3" loCatId="process" qsTypeId="urn:microsoft.com/office/officeart/2005/8/quickstyle/simple2" qsCatId="simple" csTypeId="urn:microsoft.com/office/officeart/2005/8/colors/accent1_2" csCatId="accent1" phldr="1"/>
      <dgm:spPr/>
      <dgm:t>
        <a:bodyPr/>
        <a:lstStyle/>
        <a:p>
          <a:endParaRPr lang="hr-HR"/>
        </a:p>
      </dgm:t>
    </dgm:pt>
    <dgm:pt modelId="{0E568B44-5645-4ED2-84AD-A4419DEC8D20}">
      <dgm:prSet phldrT="[Tekst]" custT="1"/>
      <dgm:spPr>
        <a:xfrm>
          <a:off x="0" y="77822"/>
          <a:ext cx="4531369" cy="819289"/>
        </a:xfrm>
        <a:prstGeom prst="chevron">
          <a:avLst/>
        </a:prstGeom>
        <a:solidFill>
          <a:schemeClr val="accent2">
            <a:lumMod val="40000"/>
            <a:lumOff val="60000"/>
          </a:schemeClr>
        </a:solidFill>
        <a:ln w="19050" cap="flat" cmpd="sng" algn="ctr">
          <a:solidFill>
            <a:sysClr val="window" lastClr="FFFFFF">
              <a:hueOff val="0"/>
              <a:satOff val="0"/>
              <a:lumOff val="0"/>
              <a:alphaOff val="0"/>
            </a:sysClr>
          </a:solidFill>
          <a:prstDash val="solid"/>
          <a:miter lim="800000"/>
        </a:ln>
        <a:effectLst/>
      </dgm:spPr>
      <dgm:t>
        <a:bodyPr/>
        <a:lstStyle/>
        <a:p>
          <a:r>
            <a:rPr lang="hr-HR" sz="2400" dirty="0">
              <a:solidFill>
                <a:schemeClr val="tx1"/>
              </a:solidFill>
              <a:latin typeface="Raleway"/>
              <a:ea typeface="+mn-ea"/>
              <a:cs typeface="Calibri Light" panose="020F0302020204030204" pitchFamily="34" charset="0"/>
            </a:rPr>
            <a:t>NRS za KN</a:t>
          </a:r>
        </a:p>
      </dgm:t>
    </dgm:pt>
    <dgm:pt modelId="{DE1608F8-3894-4B6E-A586-D2673AFE0FD6}" type="parTrans" cxnId="{90066E7C-FD3C-41F0-9D93-6D5B3660F34F}">
      <dgm:prSet/>
      <dgm:spPr/>
      <dgm:t>
        <a:bodyPr/>
        <a:lstStyle/>
        <a:p>
          <a:endParaRPr lang="hr-HR" sz="2400"/>
        </a:p>
      </dgm:t>
    </dgm:pt>
    <dgm:pt modelId="{C0AFE235-9047-479A-9EB9-8509F49ADDEC}" type="sibTrans" cxnId="{90066E7C-FD3C-41F0-9D93-6D5B3660F34F}">
      <dgm:prSet/>
      <dgm:spPr/>
      <dgm:t>
        <a:bodyPr/>
        <a:lstStyle/>
        <a:p>
          <a:endParaRPr lang="hr-HR" sz="2400"/>
        </a:p>
      </dgm:t>
    </dgm:pt>
    <dgm:pt modelId="{FC2EBE85-7D90-40EB-88C1-1A9ADEE425BF}">
      <dgm:prSet phldrT="[Tekst]" custT="1"/>
      <dgm:spPr>
        <a:xfrm>
          <a:off x="4011362" y="1346"/>
          <a:ext cx="3761037" cy="943869"/>
        </a:xfrm>
        <a:prstGeom prst="chevron">
          <a:avLst/>
        </a:prstGeom>
        <a:solidFill>
          <a:schemeClr val="accent2">
            <a:lumMod val="20000"/>
            <a:lumOff val="80000"/>
            <a:alpha val="90000"/>
          </a:schemeClr>
        </a:solidFill>
        <a:ln w="12700" cap="flat" cmpd="sng" algn="ctr">
          <a:solidFill>
            <a:srgbClr val="5B9BD5">
              <a:alpha val="90000"/>
              <a:tint val="40000"/>
              <a:hueOff val="0"/>
              <a:satOff val="0"/>
              <a:lumOff val="0"/>
              <a:alphaOff val="0"/>
            </a:srgbClr>
          </a:solidFill>
          <a:prstDash val="solid"/>
          <a:miter lim="800000"/>
        </a:ln>
        <a:effectLst/>
      </dgm:spPr>
      <dgm:t>
        <a:bodyPr/>
        <a:lstStyle/>
        <a:p>
          <a:r>
            <a:rPr lang="hr-HR" sz="2400" dirty="0">
              <a:solidFill>
                <a:sysClr val="windowText" lastClr="000000">
                  <a:hueOff val="0"/>
                  <a:satOff val="0"/>
                  <a:lumOff val="0"/>
                  <a:alphaOff val="0"/>
                </a:sysClr>
              </a:solidFill>
              <a:latin typeface="Raleway"/>
              <a:ea typeface="+mn-ea"/>
              <a:cs typeface="Calibri Light" panose="020F0302020204030204" pitchFamily="34" charset="0"/>
            </a:rPr>
            <a:t>NRS za EUR</a:t>
          </a:r>
        </a:p>
      </dgm:t>
    </dgm:pt>
    <dgm:pt modelId="{1680DDE7-A521-421D-9F3A-F3630123BE4A}" type="parTrans" cxnId="{1AAE07F9-96EF-48BA-AA95-794372DEF427}">
      <dgm:prSet/>
      <dgm:spPr/>
      <dgm:t>
        <a:bodyPr/>
        <a:lstStyle/>
        <a:p>
          <a:endParaRPr lang="hr-HR" sz="2400"/>
        </a:p>
      </dgm:t>
    </dgm:pt>
    <dgm:pt modelId="{5F3EC8BB-7EE5-4561-B210-EAD3C6B619FC}" type="sibTrans" cxnId="{1AAE07F9-96EF-48BA-AA95-794372DEF427}">
      <dgm:prSet/>
      <dgm:spPr/>
      <dgm:t>
        <a:bodyPr/>
        <a:lstStyle/>
        <a:p>
          <a:endParaRPr lang="hr-HR" sz="2400"/>
        </a:p>
      </dgm:t>
    </dgm:pt>
    <dgm:pt modelId="{4DF2F36E-96EF-4B10-A392-8A3DB86E0D72}">
      <dgm:prSet phldrT="[Tekst]" custT="1"/>
      <dgm:spPr>
        <a:xfrm>
          <a:off x="34535" y="1200416"/>
          <a:ext cx="4531369" cy="1254101"/>
        </a:xfrm>
        <a:prstGeom prst="chevron">
          <a:avLst/>
        </a:prstGeom>
        <a:solidFill>
          <a:schemeClr val="accent2">
            <a:lumMod val="40000"/>
            <a:lumOff val="60000"/>
          </a:schemeClr>
        </a:solidFill>
        <a:ln w="19050" cap="flat" cmpd="sng" algn="ctr">
          <a:solidFill>
            <a:sysClr val="window" lastClr="FFFFFF">
              <a:hueOff val="0"/>
              <a:satOff val="0"/>
              <a:lumOff val="0"/>
              <a:alphaOff val="0"/>
            </a:sysClr>
          </a:solidFill>
          <a:prstDash val="solid"/>
          <a:miter lim="800000"/>
        </a:ln>
        <a:effectLst/>
      </dgm:spPr>
      <dgm:t>
        <a:bodyPr/>
        <a:lstStyle/>
        <a:p>
          <a:r>
            <a:rPr lang="hr-HR" sz="2400" dirty="0">
              <a:solidFill>
                <a:schemeClr val="tx1"/>
              </a:solidFill>
              <a:latin typeface="Raleway"/>
              <a:ea typeface="+mn-ea"/>
              <a:cs typeface="Calibri Light" panose="020F0302020204030204" pitchFamily="34" charset="0"/>
            </a:rPr>
            <a:t>Prinos na trezorske zapise MFIN u KN</a:t>
          </a:r>
        </a:p>
      </dgm:t>
    </dgm:pt>
    <dgm:pt modelId="{D542B54D-4B0B-45E5-9E1F-64B2E76065ED}" type="parTrans" cxnId="{82905D7A-77C1-4FA0-BFF6-48F34171AA6C}">
      <dgm:prSet/>
      <dgm:spPr/>
      <dgm:t>
        <a:bodyPr/>
        <a:lstStyle/>
        <a:p>
          <a:endParaRPr lang="hr-HR" sz="2400"/>
        </a:p>
      </dgm:t>
    </dgm:pt>
    <dgm:pt modelId="{90DD4F24-A9A6-464F-B173-C04AA76F781F}" type="sibTrans" cxnId="{82905D7A-77C1-4FA0-BFF6-48F34171AA6C}">
      <dgm:prSet/>
      <dgm:spPr/>
      <dgm:t>
        <a:bodyPr/>
        <a:lstStyle/>
        <a:p>
          <a:endParaRPr lang="hr-HR" sz="2400"/>
        </a:p>
      </dgm:t>
    </dgm:pt>
    <dgm:pt modelId="{9C8FF307-53D3-459F-BC05-8D4223E8F9CD}">
      <dgm:prSet phldrT="[Tekst]" custT="1"/>
      <dgm:spPr>
        <a:xfrm>
          <a:off x="4011362" y="1175589"/>
          <a:ext cx="3761037" cy="1225075"/>
        </a:xfrm>
        <a:prstGeom prst="chevron">
          <a:avLst/>
        </a:prstGeom>
        <a:solidFill>
          <a:schemeClr val="accent2">
            <a:lumMod val="20000"/>
            <a:lumOff val="80000"/>
            <a:alpha val="90000"/>
          </a:schemeClr>
        </a:solidFill>
        <a:ln w="12700" cap="flat" cmpd="sng" algn="ctr">
          <a:solidFill>
            <a:srgbClr val="5B9BD5">
              <a:alpha val="90000"/>
              <a:tint val="40000"/>
              <a:hueOff val="0"/>
              <a:satOff val="0"/>
              <a:lumOff val="0"/>
              <a:alphaOff val="0"/>
            </a:srgbClr>
          </a:solidFill>
          <a:prstDash val="solid"/>
          <a:miter lim="800000"/>
        </a:ln>
        <a:effectLst/>
      </dgm:spPr>
      <dgm:t>
        <a:bodyPr/>
        <a:lstStyle/>
        <a:p>
          <a:r>
            <a:rPr lang="hr-HR" sz="2400" dirty="0">
              <a:solidFill>
                <a:sysClr val="windowText" lastClr="000000">
                  <a:hueOff val="0"/>
                  <a:satOff val="0"/>
                  <a:lumOff val="0"/>
                  <a:alphaOff val="0"/>
                </a:sysClr>
              </a:solidFill>
              <a:latin typeface="Raleway"/>
              <a:ea typeface="+mn-ea"/>
              <a:cs typeface="Calibri Light" panose="020F0302020204030204" pitchFamily="34" charset="0"/>
            </a:rPr>
            <a:t>prinos na trezorske zapise MFIN u EUR</a:t>
          </a:r>
        </a:p>
      </dgm:t>
    </dgm:pt>
    <dgm:pt modelId="{6E15F3A4-B16C-42BA-B4BD-F0BF6B78B819}" type="parTrans" cxnId="{E934D7CC-2F0B-411B-8E19-57A401FD853F}">
      <dgm:prSet/>
      <dgm:spPr/>
      <dgm:t>
        <a:bodyPr/>
        <a:lstStyle/>
        <a:p>
          <a:endParaRPr lang="hr-HR" sz="2400"/>
        </a:p>
      </dgm:t>
    </dgm:pt>
    <dgm:pt modelId="{DFA4917D-48C7-4791-BEAB-B271D25620BE}" type="sibTrans" cxnId="{E934D7CC-2F0B-411B-8E19-57A401FD853F}">
      <dgm:prSet/>
      <dgm:spPr/>
      <dgm:t>
        <a:bodyPr/>
        <a:lstStyle/>
        <a:p>
          <a:endParaRPr lang="hr-HR" sz="2400"/>
        </a:p>
      </dgm:t>
    </dgm:pt>
    <dgm:pt modelId="{1DAF2FE9-563B-4849-B880-BC5071A72B71}">
      <dgm:prSet phldrT="[Tekst]" custT="1"/>
      <dgm:spPr>
        <a:xfrm>
          <a:off x="34535" y="2708275"/>
          <a:ext cx="4531369" cy="1179896"/>
        </a:xfrm>
        <a:prstGeom prst="chevron">
          <a:avLst/>
        </a:prstGeom>
        <a:solidFill>
          <a:schemeClr val="accent2">
            <a:lumMod val="40000"/>
            <a:lumOff val="60000"/>
          </a:schemeClr>
        </a:solidFill>
        <a:ln w="19050" cap="flat" cmpd="sng" algn="ctr">
          <a:solidFill>
            <a:sysClr val="window" lastClr="FFFFFF">
              <a:hueOff val="0"/>
              <a:satOff val="0"/>
              <a:lumOff val="0"/>
              <a:alphaOff val="0"/>
            </a:sysClr>
          </a:solidFill>
          <a:prstDash val="solid"/>
          <a:miter lim="800000"/>
        </a:ln>
        <a:effectLst/>
      </dgm:spPr>
      <dgm:t>
        <a:bodyPr/>
        <a:lstStyle/>
        <a:p>
          <a:r>
            <a:rPr lang="hr-HR" sz="2400" dirty="0">
              <a:solidFill>
                <a:schemeClr val="tx1"/>
              </a:solidFill>
              <a:latin typeface="Raleway"/>
              <a:ea typeface="+mn-ea"/>
              <a:cs typeface="Calibri Light" panose="020F0302020204030204" pitchFamily="34" charset="0"/>
            </a:rPr>
            <a:t>prosječna kam. stopa na depozite građana u KN</a:t>
          </a:r>
        </a:p>
      </dgm:t>
    </dgm:pt>
    <dgm:pt modelId="{86C85133-EF06-4736-9D7C-EE787BDCF728}" type="parTrans" cxnId="{6BA62F9E-0782-4513-A1AC-62F01A0A328B}">
      <dgm:prSet/>
      <dgm:spPr/>
      <dgm:t>
        <a:bodyPr/>
        <a:lstStyle/>
        <a:p>
          <a:endParaRPr lang="hr-HR" sz="2400"/>
        </a:p>
      </dgm:t>
    </dgm:pt>
    <dgm:pt modelId="{B266A74C-9259-4075-80FB-27A423E3D882}" type="sibTrans" cxnId="{6BA62F9E-0782-4513-A1AC-62F01A0A328B}">
      <dgm:prSet/>
      <dgm:spPr/>
      <dgm:t>
        <a:bodyPr/>
        <a:lstStyle/>
        <a:p>
          <a:endParaRPr lang="hr-HR" sz="2400"/>
        </a:p>
      </dgm:t>
    </dgm:pt>
    <dgm:pt modelId="{1E1844D0-69D2-4315-8F0E-917286214BC9}">
      <dgm:prSet phldrT="[Tekst]" custT="1"/>
      <dgm:spPr>
        <a:xfrm>
          <a:off x="4011362" y="2790325"/>
          <a:ext cx="3761037" cy="1013599"/>
        </a:xfrm>
        <a:prstGeom prst="chevron">
          <a:avLst/>
        </a:prstGeom>
        <a:solidFill>
          <a:schemeClr val="accent2">
            <a:lumMod val="20000"/>
            <a:lumOff val="80000"/>
            <a:alpha val="90000"/>
          </a:schemeClr>
        </a:solidFill>
        <a:ln w="12700" cap="flat" cmpd="sng" algn="ctr">
          <a:solidFill>
            <a:srgbClr val="5B9BD5">
              <a:alpha val="90000"/>
              <a:tint val="40000"/>
              <a:hueOff val="0"/>
              <a:satOff val="0"/>
              <a:lumOff val="0"/>
              <a:alphaOff val="0"/>
            </a:srgbClr>
          </a:solidFill>
          <a:prstDash val="solid"/>
          <a:miter lim="800000"/>
        </a:ln>
        <a:effectLst/>
      </dgm:spPr>
      <dgm:t>
        <a:bodyPr/>
        <a:lstStyle/>
        <a:p>
          <a:r>
            <a:rPr lang="hr-HR" sz="2400" dirty="0">
              <a:solidFill>
                <a:sysClr val="windowText" lastClr="000000">
                  <a:hueOff val="0"/>
                  <a:satOff val="0"/>
                  <a:lumOff val="0"/>
                  <a:alphaOff val="0"/>
                </a:sysClr>
              </a:solidFill>
              <a:latin typeface="Raleway"/>
              <a:ea typeface="+mn-ea"/>
              <a:cs typeface="Calibri Light" panose="020F0302020204030204" pitchFamily="34" charset="0"/>
            </a:rPr>
            <a:t>prosječna kam. stopa na depozite građana u EUR</a:t>
          </a:r>
        </a:p>
      </dgm:t>
    </dgm:pt>
    <dgm:pt modelId="{CFE0DA09-D3CA-43B6-BA52-F50B02E0EF00}" type="parTrans" cxnId="{44B6DA1D-875C-4D61-AB94-399F3D52F881}">
      <dgm:prSet/>
      <dgm:spPr/>
      <dgm:t>
        <a:bodyPr/>
        <a:lstStyle/>
        <a:p>
          <a:endParaRPr lang="hr-HR" sz="2400"/>
        </a:p>
      </dgm:t>
    </dgm:pt>
    <dgm:pt modelId="{18BD4011-F543-482F-BA44-5C62351D05F5}" type="sibTrans" cxnId="{44B6DA1D-875C-4D61-AB94-399F3D52F881}">
      <dgm:prSet/>
      <dgm:spPr/>
      <dgm:t>
        <a:bodyPr/>
        <a:lstStyle/>
        <a:p>
          <a:endParaRPr lang="hr-HR" sz="2400"/>
        </a:p>
      </dgm:t>
    </dgm:pt>
    <dgm:pt modelId="{DA5EB16C-111F-4893-876E-1FD8AFA70EF3}" type="pres">
      <dgm:prSet presAssocID="{F32CC2F2-F17B-4E76-8661-D81D2203670A}" presName="Name0" presStyleCnt="0">
        <dgm:presLayoutVars>
          <dgm:chPref val="3"/>
          <dgm:dir/>
          <dgm:animLvl val="lvl"/>
          <dgm:resizeHandles/>
        </dgm:presLayoutVars>
      </dgm:prSet>
      <dgm:spPr/>
      <dgm:t>
        <a:bodyPr/>
        <a:lstStyle/>
        <a:p>
          <a:endParaRPr lang="hr-HR"/>
        </a:p>
      </dgm:t>
    </dgm:pt>
    <dgm:pt modelId="{4F777012-641F-44AF-A90E-D121FA838B15}" type="pres">
      <dgm:prSet presAssocID="{0E568B44-5645-4ED2-84AD-A4419DEC8D20}" presName="horFlow" presStyleCnt="0"/>
      <dgm:spPr/>
      <dgm:t>
        <a:bodyPr/>
        <a:lstStyle/>
        <a:p>
          <a:endParaRPr lang="hr-HR"/>
        </a:p>
      </dgm:t>
    </dgm:pt>
    <dgm:pt modelId="{F47D69A8-6445-4B8E-B031-89F55E08F0E3}" type="pres">
      <dgm:prSet presAssocID="{0E568B44-5645-4ED2-84AD-A4419DEC8D20}" presName="bigChev" presStyleLbl="node1" presStyleIdx="0" presStyleCnt="3" custScaleY="45201" custLinFactNeighborX="-18119" custLinFactNeighborY="703"/>
      <dgm:spPr/>
      <dgm:t>
        <a:bodyPr/>
        <a:lstStyle/>
        <a:p>
          <a:endParaRPr lang="hr-HR"/>
        </a:p>
      </dgm:t>
    </dgm:pt>
    <dgm:pt modelId="{F2333B30-146B-4139-9765-89C2FDC65E48}" type="pres">
      <dgm:prSet presAssocID="{1680DDE7-A521-421D-9F3A-F3630123BE4A}" presName="parTrans" presStyleCnt="0"/>
      <dgm:spPr/>
      <dgm:t>
        <a:bodyPr/>
        <a:lstStyle/>
        <a:p>
          <a:endParaRPr lang="hr-HR"/>
        </a:p>
      </dgm:t>
    </dgm:pt>
    <dgm:pt modelId="{EB61D2F2-E40E-4A7F-8488-6D66809C5EB2}" type="pres">
      <dgm:prSet presAssocID="{FC2EBE85-7D90-40EB-88C1-1A9ADEE425BF}" presName="node" presStyleLbl="alignAccFollowNode1" presStyleIdx="0" presStyleCnt="3" custScaleY="62740" custLinFactNeighborX="46253" custLinFactNeighborY="-96">
        <dgm:presLayoutVars>
          <dgm:bulletEnabled val="1"/>
        </dgm:presLayoutVars>
      </dgm:prSet>
      <dgm:spPr/>
      <dgm:t>
        <a:bodyPr/>
        <a:lstStyle/>
        <a:p>
          <a:endParaRPr lang="hr-HR"/>
        </a:p>
      </dgm:t>
    </dgm:pt>
    <dgm:pt modelId="{1B89B411-4AAF-438E-A2E1-94D93FD7AC2D}" type="pres">
      <dgm:prSet presAssocID="{0E568B44-5645-4ED2-84AD-A4419DEC8D20}" presName="vSp" presStyleCnt="0"/>
      <dgm:spPr/>
      <dgm:t>
        <a:bodyPr/>
        <a:lstStyle/>
        <a:p>
          <a:endParaRPr lang="hr-HR"/>
        </a:p>
      </dgm:t>
    </dgm:pt>
    <dgm:pt modelId="{ABF1ED5D-561C-4DBD-ABD3-7B2B590C2FDD}" type="pres">
      <dgm:prSet presAssocID="{4DF2F36E-96EF-4B10-A392-8A3DB86E0D72}" presName="horFlow" presStyleCnt="0"/>
      <dgm:spPr/>
      <dgm:t>
        <a:bodyPr/>
        <a:lstStyle/>
        <a:p>
          <a:endParaRPr lang="hr-HR"/>
        </a:p>
      </dgm:t>
    </dgm:pt>
    <dgm:pt modelId="{0EAA28F7-5CD4-4F6F-A0E2-65F4A230492E}" type="pres">
      <dgm:prSet presAssocID="{4DF2F36E-96EF-4B10-A392-8A3DB86E0D72}" presName="bigChev" presStyleLbl="node1" presStyleIdx="1" presStyleCnt="3" custScaleY="69190"/>
      <dgm:spPr/>
      <dgm:t>
        <a:bodyPr/>
        <a:lstStyle/>
        <a:p>
          <a:endParaRPr lang="hr-HR"/>
        </a:p>
      </dgm:t>
    </dgm:pt>
    <dgm:pt modelId="{0C8C6AED-EDB7-4CD0-8E8F-78268B08061A}" type="pres">
      <dgm:prSet presAssocID="{6E15F3A4-B16C-42BA-B4BD-F0BF6B78B819}" presName="parTrans" presStyleCnt="0"/>
      <dgm:spPr/>
      <dgm:t>
        <a:bodyPr/>
        <a:lstStyle/>
        <a:p>
          <a:endParaRPr lang="hr-HR"/>
        </a:p>
      </dgm:t>
    </dgm:pt>
    <dgm:pt modelId="{C90D94A3-3F0A-4179-BEC2-F3C1D5382500}" type="pres">
      <dgm:prSet presAssocID="{9C8FF307-53D3-459F-BC05-8D4223E8F9CD}" presName="node" presStyleLbl="alignAccFollowNode1" presStyleIdx="1" presStyleCnt="3" custScaleY="81432" custLinFactNeighborX="50709" custLinFactNeighborY="-2615">
        <dgm:presLayoutVars>
          <dgm:bulletEnabled val="1"/>
        </dgm:presLayoutVars>
      </dgm:prSet>
      <dgm:spPr/>
      <dgm:t>
        <a:bodyPr/>
        <a:lstStyle/>
        <a:p>
          <a:endParaRPr lang="hr-HR"/>
        </a:p>
      </dgm:t>
    </dgm:pt>
    <dgm:pt modelId="{741A3B39-FF07-4211-8503-5620DDE05CBB}" type="pres">
      <dgm:prSet presAssocID="{4DF2F36E-96EF-4B10-A392-8A3DB86E0D72}" presName="vSp" presStyleCnt="0"/>
      <dgm:spPr/>
      <dgm:t>
        <a:bodyPr/>
        <a:lstStyle/>
        <a:p>
          <a:endParaRPr lang="hr-HR"/>
        </a:p>
      </dgm:t>
    </dgm:pt>
    <dgm:pt modelId="{6F4B494D-B009-428D-A7EA-307A491FB32A}" type="pres">
      <dgm:prSet presAssocID="{1DAF2FE9-563B-4849-B880-BC5071A72B71}" presName="horFlow" presStyleCnt="0"/>
      <dgm:spPr/>
      <dgm:t>
        <a:bodyPr/>
        <a:lstStyle/>
        <a:p>
          <a:endParaRPr lang="hr-HR"/>
        </a:p>
      </dgm:t>
    </dgm:pt>
    <dgm:pt modelId="{B44E0580-97AF-458B-B538-1ABCD6243C64}" type="pres">
      <dgm:prSet presAssocID="{1DAF2FE9-563B-4849-B880-BC5071A72B71}" presName="bigChev" presStyleLbl="node1" presStyleIdx="2" presStyleCnt="3" custScaleY="65096"/>
      <dgm:spPr/>
      <dgm:t>
        <a:bodyPr/>
        <a:lstStyle/>
        <a:p>
          <a:endParaRPr lang="hr-HR"/>
        </a:p>
      </dgm:t>
    </dgm:pt>
    <dgm:pt modelId="{EE7F84CD-2FFC-47CC-9B90-06C1F9B1DEB8}" type="pres">
      <dgm:prSet presAssocID="{CFE0DA09-D3CA-43B6-BA52-F50B02E0EF00}" presName="parTrans" presStyleCnt="0"/>
      <dgm:spPr/>
      <dgm:t>
        <a:bodyPr/>
        <a:lstStyle/>
        <a:p>
          <a:endParaRPr lang="hr-HR"/>
        </a:p>
      </dgm:t>
    </dgm:pt>
    <dgm:pt modelId="{04EAABE0-4653-4185-82FE-D6889165AA77}" type="pres">
      <dgm:prSet presAssocID="{1E1844D0-69D2-4315-8F0E-917286214BC9}" presName="node" presStyleLbl="alignAccFollowNode1" presStyleIdx="2" presStyleCnt="3" custScaleY="67375" custLinFactNeighborX="31104" custLinFactNeighborY="-73">
        <dgm:presLayoutVars>
          <dgm:bulletEnabled val="1"/>
        </dgm:presLayoutVars>
      </dgm:prSet>
      <dgm:spPr/>
      <dgm:t>
        <a:bodyPr/>
        <a:lstStyle/>
        <a:p>
          <a:endParaRPr lang="hr-HR"/>
        </a:p>
      </dgm:t>
    </dgm:pt>
  </dgm:ptLst>
  <dgm:cxnLst>
    <dgm:cxn modelId="{6BA62F9E-0782-4513-A1AC-62F01A0A328B}" srcId="{F32CC2F2-F17B-4E76-8661-D81D2203670A}" destId="{1DAF2FE9-563B-4849-B880-BC5071A72B71}" srcOrd="2" destOrd="0" parTransId="{86C85133-EF06-4736-9D7C-EE787BDCF728}" sibTransId="{B266A74C-9259-4075-80FB-27A423E3D882}"/>
    <dgm:cxn modelId="{061E8674-5D43-4E6C-A6C1-62577DC6B270}" type="presOf" srcId="{F32CC2F2-F17B-4E76-8661-D81D2203670A}" destId="{DA5EB16C-111F-4893-876E-1FD8AFA70EF3}" srcOrd="0" destOrd="0" presId="urn:microsoft.com/office/officeart/2005/8/layout/lProcess3"/>
    <dgm:cxn modelId="{DF30DC68-F79E-43A7-906D-DD9D5BCF779F}" type="presOf" srcId="{FC2EBE85-7D90-40EB-88C1-1A9ADEE425BF}" destId="{EB61D2F2-E40E-4A7F-8488-6D66809C5EB2}" srcOrd="0" destOrd="0" presId="urn:microsoft.com/office/officeart/2005/8/layout/lProcess3"/>
    <dgm:cxn modelId="{E934D7CC-2F0B-411B-8E19-57A401FD853F}" srcId="{4DF2F36E-96EF-4B10-A392-8A3DB86E0D72}" destId="{9C8FF307-53D3-459F-BC05-8D4223E8F9CD}" srcOrd="0" destOrd="0" parTransId="{6E15F3A4-B16C-42BA-B4BD-F0BF6B78B819}" sibTransId="{DFA4917D-48C7-4791-BEAB-B271D25620BE}"/>
    <dgm:cxn modelId="{D68EED56-3825-4B84-A74C-FD00135B9045}" type="presOf" srcId="{1DAF2FE9-563B-4849-B880-BC5071A72B71}" destId="{B44E0580-97AF-458B-B538-1ABCD6243C64}" srcOrd="0" destOrd="0" presId="urn:microsoft.com/office/officeart/2005/8/layout/lProcess3"/>
    <dgm:cxn modelId="{90066E7C-FD3C-41F0-9D93-6D5B3660F34F}" srcId="{F32CC2F2-F17B-4E76-8661-D81D2203670A}" destId="{0E568B44-5645-4ED2-84AD-A4419DEC8D20}" srcOrd="0" destOrd="0" parTransId="{DE1608F8-3894-4B6E-A586-D2673AFE0FD6}" sibTransId="{C0AFE235-9047-479A-9EB9-8509F49ADDEC}"/>
    <dgm:cxn modelId="{78CA9B8E-7E15-405E-996E-2DFC15D9E3E5}" type="presOf" srcId="{1E1844D0-69D2-4315-8F0E-917286214BC9}" destId="{04EAABE0-4653-4185-82FE-D6889165AA77}" srcOrd="0" destOrd="0" presId="urn:microsoft.com/office/officeart/2005/8/layout/lProcess3"/>
    <dgm:cxn modelId="{82905D7A-77C1-4FA0-BFF6-48F34171AA6C}" srcId="{F32CC2F2-F17B-4E76-8661-D81D2203670A}" destId="{4DF2F36E-96EF-4B10-A392-8A3DB86E0D72}" srcOrd="1" destOrd="0" parTransId="{D542B54D-4B0B-45E5-9E1F-64B2E76065ED}" sibTransId="{90DD4F24-A9A6-464F-B173-C04AA76F781F}"/>
    <dgm:cxn modelId="{331571EE-4C90-4217-867E-8D6B226A9B06}" type="presOf" srcId="{9C8FF307-53D3-459F-BC05-8D4223E8F9CD}" destId="{C90D94A3-3F0A-4179-BEC2-F3C1D5382500}" srcOrd="0" destOrd="0" presId="urn:microsoft.com/office/officeart/2005/8/layout/lProcess3"/>
    <dgm:cxn modelId="{44B6DA1D-875C-4D61-AB94-399F3D52F881}" srcId="{1DAF2FE9-563B-4849-B880-BC5071A72B71}" destId="{1E1844D0-69D2-4315-8F0E-917286214BC9}" srcOrd="0" destOrd="0" parTransId="{CFE0DA09-D3CA-43B6-BA52-F50B02E0EF00}" sibTransId="{18BD4011-F543-482F-BA44-5C62351D05F5}"/>
    <dgm:cxn modelId="{F7BAFDB6-C0E4-4598-9932-575F76970A03}" type="presOf" srcId="{4DF2F36E-96EF-4B10-A392-8A3DB86E0D72}" destId="{0EAA28F7-5CD4-4F6F-A0E2-65F4A230492E}" srcOrd="0" destOrd="0" presId="urn:microsoft.com/office/officeart/2005/8/layout/lProcess3"/>
    <dgm:cxn modelId="{1AAE07F9-96EF-48BA-AA95-794372DEF427}" srcId="{0E568B44-5645-4ED2-84AD-A4419DEC8D20}" destId="{FC2EBE85-7D90-40EB-88C1-1A9ADEE425BF}" srcOrd="0" destOrd="0" parTransId="{1680DDE7-A521-421D-9F3A-F3630123BE4A}" sibTransId="{5F3EC8BB-7EE5-4561-B210-EAD3C6B619FC}"/>
    <dgm:cxn modelId="{89FACCF4-90E2-4CC1-AEE2-DA2449D4B560}" type="presOf" srcId="{0E568B44-5645-4ED2-84AD-A4419DEC8D20}" destId="{F47D69A8-6445-4B8E-B031-89F55E08F0E3}" srcOrd="0" destOrd="0" presId="urn:microsoft.com/office/officeart/2005/8/layout/lProcess3"/>
    <dgm:cxn modelId="{0C3DCAD6-5866-4BF8-B433-0CA0E84EB4DD}" type="presParOf" srcId="{DA5EB16C-111F-4893-876E-1FD8AFA70EF3}" destId="{4F777012-641F-44AF-A90E-D121FA838B15}" srcOrd="0" destOrd="0" presId="urn:microsoft.com/office/officeart/2005/8/layout/lProcess3"/>
    <dgm:cxn modelId="{56EB9FA0-7660-4504-B795-199E6211C138}" type="presParOf" srcId="{4F777012-641F-44AF-A90E-D121FA838B15}" destId="{F47D69A8-6445-4B8E-B031-89F55E08F0E3}" srcOrd="0" destOrd="0" presId="urn:microsoft.com/office/officeart/2005/8/layout/lProcess3"/>
    <dgm:cxn modelId="{323187D5-7935-44FD-9533-63D5EF9E117D}" type="presParOf" srcId="{4F777012-641F-44AF-A90E-D121FA838B15}" destId="{F2333B30-146B-4139-9765-89C2FDC65E48}" srcOrd="1" destOrd="0" presId="urn:microsoft.com/office/officeart/2005/8/layout/lProcess3"/>
    <dgm:cxn modelId="{12DB5827-4D0F-4A9A-9DA3-5E942113C21E}" type="presParOf" srcId="{4F777012-641F-44AF-A90E-D121FA838B15}" destId="{EB61D2F2-E40E-4A7F-8488-6D66809C5EB2}" srcOrd="2" destOrd="0" presId="urn:microsoft.com/office/officeart/2005/8/layout/lProcess3"/>
    <dgm:cxn modelId="{07E15C2E-1A53-47E6-8FF7-C6399E805801}" type="presParOf" srcId="{DA5EB16C-111F-4893-876E-1FD8AFA70EF3}" destId="{1B89B411-4AAF-438E-A2E1-94D93FD7AC2D}" srcOrd="1" destOrd="0" presId="urn:microsoft.com/office/officeart/2005/8/layout/lProcess3"/>
    <dgm:cxn modelId="{C96F1431-4A6B-4F8B-9444-8C6119E05FCE}" type="presParOf" srcId="{DA5EB16C-111F-4893-876E-1FD8AFA70EF3}" destId="{ABF1ED5D-561C-4DBD-ABD3-7B2B590C2FDD}" srcOrd="2" destOrd="0" presId="urn:microsoft.com/office/officeart/2005/8/layout/lProcess3"/>
    <dgm:cxn modelId="{A637D226-AF79-470B-99B9-6A15603B8247}" type="presParOf" srcId="{ABF1ED5D-561C-4DBD-ABD3-7B2B590C2FDD}" destId="{0EAA28F7-5CD4-4F6F-A0E2-65F4A230492E}" srcOrd="0" destOrd="0" presId="urn:microsoft.com/office/officeart/2005/8/layout/lProcess3"/>
    <dgm:cxn modelId="{FAC0DBAB-0DFC-4E5B-9DA1-47BE524E4B9F}" type="presParOf" srcId="{ABF1ED5D-561C-4DBD-ABD3-7B2B590C2FDD}" destId="{0C8C6AED-EDB7-4CD0-8E8F-78268B08061A}" srcOrd="1" destOrd="0" presId="urn:microsoft.com/office/officeart/2005/8/layout/lProcess3"/>
    <dgm:cxn modelId="{6BCE242D-5A33-46FC-A9A8-25A875A3E981}" type="presParOf" srcId="{ABF1ED5D-561C-4DBD-ABD3-7B2B590C2FDD}" destId="{C90D94A3-3F0A-4179-BEC2-F3C1D5382500}" srcOrd="2" destOrd="0" presId="urn:microsoft.com/office/officeart/2005/8/layout/lProcess3"/>
    <dgm:cxn modelId="{A4702A09-42BC-4A29-BFF8-B1A5C8DF8FF3}" type="presParOf" srcId="{DA5EB16C-111F-4893-876E-1FD8AFA70EF3}" destId="{741A3B39-FF07-4211-8503-5620DDE05CBB}" srcOrd="3" destOrd="0" presId="urn:microsoft.com/office/officeart/2005/8/layout/lProcess3"/>
    <dgm:cxn modelId="{AA0799AD-E1FA-4B04-8C05-A36479ABD0B0}" type="presParOf" srcId="{DA5EB16C-111F-4893-876E-1FD8AFA70EF3}" destId="{6F4B494D-B009-428D-A7EA-307A491FB32A}" srcOrd="4" destOrd="0" presId="urn:microsoft.com/office/officeart/2005/8/layout/lProcess3"/>
    <dgm:cxn modelId="{466177A8-B7F4-4E0A-B7B9-2B7E6067BA08}" type="presParOf" srcId="{6F4B494D-B009-428D-A7EA-307A491FB32A}" destId="{B44E0580-97AF-458B-B538-1ABCD6243C64}" srcOrd="0" destOrd="0" presId="urn:microsoft.com/office/officeart/2005/8/layout/lProcess3"/>
    <dgm:cxn modelId="{272A2EB0-89E4-4F69-9EDF-B63F80CB54D7}" type="presParOf" srcId="{6F4B494D-B009-428D-A7EA-307A491FB32A}" destId="{EE7F84CD-2FFC-47CC-9B90-06C1F9B1DEB8}" srcOrd="1" destOrd="0" presId="urn:microsoft.com/office/officeart/2005/8/layout/lProcess3"/>
    <dgm:cxn modelId="{F1AD19A9-86B3-4F31-BD3A-3C673543FB77}" type="presParOf" srcId="{6F4B494D-B009-428D-A7EA-307A491FB32A}" destId="{04EAABE0-4653-4185-82FE-D6889165AA77}"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94B42EA-4922-44A0-B8BD-C56D091A04D1}" type="doc">
      <dgm:prSet loTypeId="urn:microsoft.com/office/officeart/2008/layout/NameandTitleOrganizationalChart" loCatId="hierarchy" qsTypeId="urn:microsoft.com/office/officeart/2005/8/quickstyle/simple1" qsCatId="simple" csTypeId="urn:microsoft.com/office/officeart/2005/8/colors/accent2_3" csCatId="accent2" phldr="1"/>
      <dgm:spPr/>
      <dgm:t>
        <a:bodyPr/>
        <a:lstStyle/>
        <a:p>
          <a:endParaRPr lang="hr-HR"/>
        </a:p>
      </dgm:t>
    </dgm:pt>
    <dgm:pt modelId="{237575D5-77CC-4987-95D3-CDE4A10F4E9E}">
      <dgm:prSet custT="1"/>
      <dgm:spPr/>
      <dgm:t>
        <a:bodyPr/>
        <a:lstStyle/>
        <a:p>
          <a:pPr rtl="0"/>
          <a:r>
            <a:rPr lang="hr-HR" sz="1200" kern="1200" dirty="0" smtClean="0">
              <a:solidFill>
                <a:schemeClr val="bg1"/>
              </a:solidFill>
              <a:latin typeface="Raleway"/>
              <a:ea typeface="+mn-ea"/>
              <a:cs typeface="+mn-cs"/>
            </a:rPr>
            <a:t>Primjeri postupanja  s knjigovodstvenim ispravama prilikom izdavanja i unosa u poslovne knjige</a:t>
          </a:r>
          <a:endParaRPr lang="hr-HR" sz="1200" kern="1200" dirty="0">
            <a:solidFill>
              <a:schemeClr val="bg1"/>
            </a:solidFill>
            <a:latin typeface="Raleway"/>
            <a:ea typeface="+mn-ea"/>
            <a:cs typeface="+mn-cs"/>
          </a:endParaRPr>
        </a:p>
      </dgm:t>
    </dgm:pt>
    <dgm:pt modelId="{CCFB1C66-9C1E-4E1E-92F5-130C19096577}" type="parTrans" cxnId="{7B8BE255-FC8F-4371-98E2-8850DE1006B8}">
      <dgm:prSet/>
      <dgm:spPr/>
      <dgm:t>
        <a:bodyPr/>
        <a:lstStyle/>
        <a:p>
          <a:endParaRPr lang="hr-HR"/>
        </a:p>
      </dgm:t>
    </dgm:pt>
    <dgm:pt modelId="{817792B1-8166-4709-9BDB-D78C03646639}" type="sibTrans" cxnId="{7B8BE255-FC8F-4371-98E2-8850DE1006B8}">
      <dgm:prSet custT="1"/>
      <dgm:spPr/>
      <dgm:t>
        <a:bodyPr/>
        <a:lstStyle/>
        <a:p>
          <a:pPr algn="ctr"/>
          <a:r>
            <a:rPr lang="hr-HR" sz="2800" kern="1200" dirty="0" smtClean="0">
              <a:solidFill>
                <a:schemeClr val="tx1"/>
              </a:solidFill>
              <a:latin typeface="Raleway"/>
              <a:ea typeface="+mn-ea"/>
              <a:cs typeface="+mn-cs"/>
            </a:rPr>
            <a:t>Važno!</a:t>
          </a:r>
          <a:endParaRPr lang="hr-HR" sz="2800" kern="1200" dirty="0">
            <a:solidFill>
              <a:schemeClr val="tx1"/>
            </a:solidFill>
            <a:latin typeface="Raleway"/>
            <a:ea typeface="+mn-ea"/>
            <a:cs typeface="+mn-cs"/>
          </a:endParaRPr>
        </a:p>
      </dgm:t>
    </dgm:pt>
    <dgm:pt modelId="{3CCF3144-21F8-4428-B56C-7C5337B4AE3A}">
      <dgm:prSet custT="1"/>
      <dgm:spPr/>
      <dgm:t>
        <a:bodyPr/>
        <a:lstStyle/>
        <a:p>
          <a:pPr rtl="0"/>
          <a:r>
            <a:rPr lang="hr-HR" sz="1200" kern="1200" dirty="0" err="1" smtClean="0">
              <a:solidFill>
                <a:schemeClr val="bg1"/>
              </a:solidFill>
              <a:latin typeface="Raleway"/>
              <a:ea typeface="+mn-ea"/>
              <a:cs typeface="+mn-cs"/>
            </a:rPr>
            <a:t>Knjig</a:t>
          </a:r>
          <a:r>
            <a:rPr lang="hr-HR" sz="1200" kern="1200" dirty="0" smtClean="0">
              <a:solidFill>
                <a:schemeClr val="bg1"/>
              </a:solidFill>
              <a:latin typeface="Raleway"/>
              <a:ea typeface="+mn-ea"/>
              <a:cs typeface="+mn-cs"/>
            </a:rPr>
            <a:t>. isprave s datumom poslovnog događaja i datumom izdavanje prije i na 31.12.202.</a:t>
          </a:r>
          <a:endParaRPr lang="hr-HR" sz="1200" kern="1200" dirty="0">
            <a:solidFill>
              <a:schemeClr val="bg1"/>
            </a:solidFill>
            <a:latin typeface="Raleway"/>
            <a:ea typeface="+mn-ea"/>
            <a:cs typeface="+mn-cs"/>
          </a:endParaRPr>
        </a:p>
      </dgm:t>
    </dgm:pt>
    <dgm:pt modelId="{FA3661B9-9E27-41CF-B4C3-31127006A90F}" type="parTrans" cxnId="{B2D227B3-7DC1-4EA4-AAA9-56F60B86B794}">
      <dgm:prSet/>
      <dgm:spPr/>
      <dgm:t>
        <a:bodyPr/>
        <a:lstStyle/>
        <a:p>
          <a:endParaRPr lang="hr-HR"/>
        </a:p>
      </dgm:t>
    </dgm:pt>
    <dgm:pt modelId="{29064A33-E455-4C60-A8FB-391A902B5B9C}" type="sibTrans" cxnId="{B2D227B3-7DC1-4EA4-AAA9-56F60B86B794}">
      <dgm:prSet custT="1"/>
      <dgm:spPr/>
      <dgm:t>
        <a:bodyPr/>
        <a:lstStyle/>
        <a:p>
          <a:pPr algn="l" rtl="0"/>
          <a:r>
            <a:rPr lang="hr-HR" sz="1200" kern="1200" dirty="0" smtClean="0">
              <a:solidFill>
                <a:schemeClr val="tx1"/>
              </a:solidFill>
              <a:latin typeface="Raleway"/>
              <a:ea typeface="+mn-ea"/>
              <a:cs typeface="+mn-cs"/>
            </a:rPr>
            <a:t>Izdaju se i unose u poslovne knjige za 2022. u kuni.</a:t>
          </a:r>
          <a:endParaRPr lang="hr-HR" sz="1200" kern="1200" dirty="0">
            <a:solidFill>
              <a:schemeClr val="tx1"/>
            </a:solidFill>
            <a:latin typeface="Raleway"/>
            <a:ea typeface="+mn-ea"/>
            <a:cs typeface="+mn-cs"/>
          </a:endParaRPr>
        </a:p>
      </dgm:t>
    </dgm:pt>
    <dgm:pt modelId="{9F7F9553-435C-4E52-8A62-37290BD58B1E}">
      <dgm:prSet custT="1"/>
      <dgm:spPr/>
      <dgm:t>
        <a:bodyPr/>
        <a:lstStyle/>
        <a:p>
          <a:pPr rtl="0"/>
          <a:r>
            <a:rPr lang="hr-HR" sz="1200" kern="1200" dirty="0" err="1" smtClean="0">
              <a:solidFill>
                <a:schemeClr val="bg1"/>
              </a:solidFill>
              <a:latin typeface="Raleway"/>
              <a:ea typeface="+mn-ea"/>
              <a:cs typeface="+mn-cs"/>
            </a:rPr>
            <a:t>Knjig</a:t>
          </a:r>
          <a:r>
            <a:rPr lang="hr-HR" sz="1200" kern="1200" dirty="0" smtClean="0">
              <a:solidFill>
                <a:schemeClr val="bg1"/>
              </a:solidFill>
              <a:latin typeface="Raleway"/>
              <a:ea typeface="+mn-ea"/>
              <a:cs typeface="+mn-cs"/>
            </a:rPr>
            <a:t>. isprave s datumom poslovnog događaja prije i na 31.12.2022. izdane u razdoblju nakon 1.1.2023.</a:t>
          </a:r>
          <a:endParaRPr lang="hr-HR" sz="1200" kern="1200" dirty="0">
            <a:solidFill>
              <a:schemeClr val="bg1"/>
            </a:solidFill>
            <a:latin typeface="Raleway"/>
            <a:ea typeface="+mn-ea"/>
            <a:cs typeface="+mn-cs"/>
          </a:endParaRPr>
        </a:p>
      </dgm:t>
    </dgm:pt>
    <dgm:pt modelId="{97BD2BBD-8C55-4F4C-A4D9-9BABD467D32D}" type="parTrans" cxnId="{F9AED740-509F-4A7D-992B-C63BFFA9615F}">
      <dgm:prSet/>
      <dgm:spPr/>
      <dgm:t>
        <a:bodyPr/>
        <a:lstStyle/>
        <a:p>
          <a:endParaRPr lang="hr-HR"/>
        </a:p>
      </dgm:t>
    </dgm:pt>
    <dgm:pt modelId="{00098F94-EDFA-464A-917D-32667BB9692B}" type="sibTrans" cxnId="{F9AED740-509F-4A7D-992B-C63BFFA9615F}">
      <dgm:prSet custT="1"/>
      <dgm:spPr/>
      <dgm:t>
        <a:bodyPr/>
        <a:lstStyle/>
        <a:p>
          <a:pPr algn="l" rtl="0"/>
          <a:r>
            <a:rPr lang="hr-HR" sz="1200" kern="1200" dirty="0" smtClean="0">
              <a:solidFill>
                <a:schemeClr val="tx1"/>
              </a:solidFill>
              <a:latin typeface="Raleway"/>
              <a:ea typeface="+mn-ea"/>
              <a:cs typeface="+mn-cs"/>
            </a:rPr>
            <a:t>Izdaju se u euru i unose u poslovne knjige za 2022. u kuni sve dok se poslovne knjige ne zatvore.</a:t>
          </a:r>
          <a:endParaRPr lang="hr-HR" sz="1200" kern="1200" dirty="0">
            <a:solidFill>
              <a:schemeClr val="tx1"/>
            </a:solidFill>
            <a:latin typeface="Raleway"/>
            <a:ea typeface="+mn-ea"/>
            <a:cs typeface="+mn-cs"/>
          </a:endParaRPr>
        </a:p>
      </dgm:t>
    </dgm:pt>
    <dgm:pt modelId="{8A6638EE-3E08-4ECF-A02B-616165A5AE22}">
      <dgm:prSet custT="1"/>
      <dgm:spPr/>
      <dgm:t>
        <a:bodyPr/>
        <a:lstStyle/>
        <a:p>
          <a:pPr rtl="0"/>
          <a:r>
            <a:rPr lang="hr-HR" sz="1200" kern="1200" dirty="0" err="1" smtClean="0">
              <a:solidFill>
                <a:schemeClr val="bg1"/>
              </a:solidFill>
              <a:latin typeface="Raleway"/>
              <a:ea typeface="+mn-ea"/>
              <a:cs typeface="+mn-cs"/>
            </a:rPr>
            <a:t>Knjig</a:t>
          </a:r>
          <a:r>
            <a:rPr lang="hr-HR" sz="1200" kern="1200" dirty="0" smtClean="0">
              <a:solidFill>
                <a:schemeClr val="bg1"/>
              </a:solidFill>
              <a:latin typeface="Raleway"/>
              <a:ea typeface="+mn-ea"/>
              <a:cs typeface="+mn-cs"/>
            </a:rPr>
            <a:t>. isprave s datumom poslovnog događaja i datumom izdavanja od 1.1.2023. pa nadalje</a:t>
          </a:r>
          <a:endParaRPr lang="hr-HR" sz="1200" kern="1200" dirty="0">
            <a:solidFill>
              <a:schemeClr val="bg1"/>
            </a:solidFill>
            <a:latin typeface="Raleway"/>
            <a:ea typeface="+mn-ea"/>
            <a:cs typeface="+mn-cs"/>
          </a:endParaRPr>
        </a:p>
      </dgm:t>
    </dgm:pt>
    <dgm:pt modelId="{D92A4979-BD95-4651-99FD-4042C6B994F8}" type="parTrans" cxnId="{DD7CB49C-7931-4C8E-8230-E7F674DC21F8}">
      <dgm:prSet/>
      <dgm:spPr/>
      <dgm:t>
        <a:bodyPr/>
        <a:lstStyle/>
        <a:p>
          <a:endParaRPr lang="hr-HR"/>
        </a:p>
      </dgm:t>
    </dgm:pt>
    <dgm:pt modelId="{0AB424BF-FD6A-4FB0-AE4A-A2B6072C0BCA}" type="sibTrans" cxnId="{DD7CB49C-7931-4C8E-8230-E7F674DC21F8}">
      <dgm:prSet custT="1"/>
      <dgm:spPr/>
      <dgm:t>
        <a:bodyPr/>
        <a:lstStyle/>
        <a:p>
          <a:pPr algn="l" rtl="0"/>
          <a:r>
            <a:rPr lang="hr-HR" sz="1200" kern="1200" dirty="0" smtClean="0">
              <a:solidFill>
                <a:schemeClr val="tx1"/>
              </a:solidFill>
              <a:latin typeface="Raleway"/>
              <a:ea typeface="+mn-ea"/>
              <a:cs typeface="+mn-cs"/>
            </a:rPr>
            <a:t>Izdaju se i unose u poslovne knjige za 2023. u euru.</a:t>
          </a:r>
          <a:endParaRPr lang="hr-HR" sz="1200" kern="1200" dirty="0">
            <a:solidFill>
              <a:schemeClr val="tx1"/>
            </a:solidFill>
            <a:latin typeface="Raleway"/>
            <a:ea typeface="+mn-ea"/>
            <a:cs typeface="+mn-cs"/>
          </a:endParaRPr>
        </a:p>
      </dgm:t>
    </dgm:pt>
    <dgm:pt modelId="{2D2E1528-ADAF-4D1F-9BD5-0445C3312D4D}" type="pres">
      <dgm:prSet presAssocID="{B94B42EA-4922-44A0-B8BD-C56D091A04D1}" presName="hierChild1" presStyleCnt="0">
        <dgm:presLayoutVars>
          <dgm:orgChart val="1"/>
          <dgm:chPref val="1"/>
          <dgm:dir/>
          <dgm:animOne val="branch"/>
          <dgm:animLvl val="lvl"/>
          <dgm:resizeHandles/>
        </dgm:presLayoutVars>
      </dgm:prSet>
      <dgm:spPr/>
      <dgm:t>
        <a:bodyPr/>
        <a:lstStyle/>
        <a:p>
          <a:endParaRPr lang="hr-HR"/>
        </a:p>
      </dgm:t>
    </dgm:pt>
    <dgm:pt modelId="{4602535D-5053-40FA-A9BB-42D5DDE98750}" type="pres">
      <dgm:prSet presAssocID="{237575D5-77CC-4987-95D3-CDE4A10F4E9E}" presName="hierRoot1" presStyleCnt="0">
        <dgm:presLayoutVars>
          <dgm:hierBranch val="init"/>
        </dgm:presLayoutVars>
      </dgm:prSet>
      <dgm:spPr/>
      <dgm:t>
        <a:bodyPr/>
        <a:lstStyle/>
        <a:p>
          <a:endParaRPr lang="hr-HR"/>
        </a:p>
      </dgm:t>
    </dgm:pt>
    <dgm:pt modelId="{88F24B57-9AE8-4C86-95C0-A3AE73CCF57F}" type="pres">
      <dgm:prSet presAssocID="{237575D5-77CC-4987-95D3-CDE4A10F4E9E}" presName="rootComposite1" presStyleCnt="0"/>
      <dgm:spPr/>
      <dgm:t>
        <a:bodyPr/>
        <a:lstStyle/>
        <a:p>
          <a:endParaRPr lang="hr-HR"/>
        </a:p>
      </dgm:t>
    </dgm:pt>
    <dgm:pt modelId="{78336717-8E08-4CA9-B21B-31913A3EC9CF}" type="pres">
      <dgm:prSet presAssocID="{237575D5-77CC-4987-95D3-CDE4A10F4E9E}" presName="rootText1" presStyleLbl="node0" presStyleIdx="0" presStyleCnt="1">
        <dgm:presLayoutVars>
          <dgm:chMax/>
          <dgm:chPref val="3"/>
        </dgm:presLayoutVars>
      </dgm:prSet>
      <dgm:spPr/>
      <dgm:t>
        <a:bodyPr/>
        <a:lstStyle/>
        <a:p>
          <a:endParaRPr lang="hr-HR"/>
        </a:p>
      </dgm:t>
    </dgm:pt>
    <dgm:pt modelId="{94483D7E-AF70-4F00-B674-3CFBE6B22225}" type="pres">
      <dgm:prSet presAssocID="{237575D5-77CC-4987-95D3-CDE4A10F4E9E}" presName="titleText1" presStyleLbl="fgAcc0" presStyleIdx="0" presStyleCnt="1" custLinFactX="51307" custLinFactY="-69645" custLinFactNeighborX="100000" custLinFactNeighborY="-100000">
        <dgm:presLayoutVars>
          <dgm:chMax val="0"/>
          <dgm:chPref val="0"/>
        </dgm:presLayoutVars>
      </dgm:prSet>
      <dgm:spPr/>
      <dgm:t>
        <a:bodyPr/>
        <a:lstStyle/>
        <a:p>
          <a:endParaRPr lang="hr-HR"/>
        </a:p>
      </dgm:t>
    </dgm:pt>
    <dgm:pt modelId="{BDDE93C8-4A95-42CE-8039-E9A13FBAC8FA}" type="pres">
      <dgm:prSet presAssocID="{237575D5-77CC-4987-95D3-CDE4A10F4E9E}" presName="rootConnector1" presStyleLbl="node1" presStyleIdx="0" presStyleCnt="3"/>
      <dgm:spPr/>
      <dgm:t>
        <a:bodyPr/>
        <a:lstStyle/>
        <a:p>
          <a:endParaRPr lang="hr-HR"/>
        </a:p>
      </dgm:t>
    </dgm:pt>
    <dgm:pt modelId="{BF4683D2-F439-4E8F-9EAC-FA88A3AECEF7}" type="pres">
      <dgm:prSet presAssocID="{237575D5-77CC-4987-95D3-CDE4A10F4E9E}" presName="hierChild2" presStyleCnt="0"/>
      <dgm:spPr/>
      <dgm:t>
        <a:bodyPr/>
        <a:lstStyle/>
        <a:p>
          <a:endParaRPr lang="hr-HR"/>
        </a:p>
      </dgm:t>
    </dgm:pt>
    <dgm:pt modelId="{31A4CEC8-0754-45BE-8BCE-BFEDC8C3BBD7}" type="pres">
      <dgm:prSet presAssocID="{FA3661B9-9E27-41CF-B4C3-31127006A90F}" presName="Name37" presStyleLbl="parChTrans1D2" presStyleIdx="0" presStyleCnt="3"/>
      <dgm:spPr/>
      <dgm:t>
        <a:bodyPr/>
        <a:lstStyle/>
        <a:p>
          <a:endParaRPr lang="hr-HR"/>
        </a:p>
      </dgm:t>
    </dgm:pt>
    <dgm:pt modelId="{335D75B1-75AC-4856-9C3F-2DD5F0371A25}" type="pres">
      <dgm:prSet presAssocID="{3CCF3144-21F8-4428-B56C-7C5337B4AE3A}" presName="hierRoot2" presStyleCnt="0">
        <dgm:presLayoutVars>
          <dgm:hierBranch val="init"/>
        </dgm:presLayoutVars>
      </dgm:prSet>
      <dgm:spPr/>
      <dgm:t>
        <a:bodyPr/>
        <a:lstStyle/>
        <a:p>
          <a:endParaRPr lang="hr-HR"/>
        </a:p>
      </dgm:t>
    </dgm:pt>
    <dgm:pt modelId="{2CD46AB7-430A-4A03-8B9E-DC88AA805E3D}" type="pres">
      <dgm:prSet presAssocID="{3CCF3144-21F8-4428-B56C-7C5337B4AE3A}" presName="rootComposite" presStyleCnt="0"/>
      <dgm:spPr/>
      <dgm:t>
        <a:bodyPr/>
        <a:lstStyle/>
        <a:p>
          <a:endParaRPr lang="hr-HR"/>
        </a:p>
      </dgm:t>
    </dgm:pt>
    <dgm:pt modelId="{C435CE21-A95A-4117-81C3-04DF7111C16E}" type="pres">
      <dgm:prSet presAssocID="{3CCF3144-21F8-4428-B56C-7C5337B4AE3A}" presName="rootText" presStyleLbl="node1" presStyleIdx="0" presStyleCnt="3">
        <dgm:presLayoutVars>
          <dgm:chMax/>
          <dgm:chPref val="3"/>
        </dgm:presLayoutVars>
      </dgm:prSet>
      <dgm:spPr/>
      <dgm:t>
        <a:bodyPr/>
        <a:lstStyle/>
        <a:p>
          <a:endParaRPr lang="hr-HR"/>
        </a:p>
      </dgm:t>
    </dgm:pt>
    <dgm:pt modelId="{03B992D6-F2DF-4029-AA03-14B403ADF1CC}" type="pres">
      <dgm:prSet presAssocID="{3CCF3144-21F8-4428-B56C-7C5337B4AE3A}" presName="titleText2" presStyleLbl="fgAcc1" presStyleIdx="0" presStyleCnt="3" custScaleY="169271" custLinFactNeighborX="1216" custLinFactNeighborY="43034">
        <dgm:presLayoutVars>
          <dgm:chMax val="0"/>
          <dgm:chPref val="0"/>
        </dgm:presLayoutVars>
      </dgm:prSet>
      <dgm:spPr/>
      <dgm:t>
        <a:bodyPr/>
        <a:lstStyle/>
        <a:p>
          <a:endParaRPr lang="hr-HR"/>
        </a:p>
      </dgm:t>
    </dgm:pt>
    <dgm:pt modelId="{6D9BB2B9-C8A6-4518-9F31-5CDEF1311548}" type="pres">
      <dgm:prSet presAssocID="{3CCF3144-21F8-4428-B56C-7C5337B4AE3A}" presName="rootConnector" presStyleLbl="node2" presStyleIdx="0" presStyleCnt="0"/>
      <dgm:spPr/>
      <dgm:t>
        <a:bodyPr/>
        <a:lstStyle/>
        <a:p>
          <a:endParaRPr lang="hr-HR"/>
        </a:p>
      </dgm:t>
    </dgm:pt>
    <dgm:pt modelId="{5BDA537E-49CC-4006-9786-DBA72D692AE4}" type="pres">
      <dgm:prSet presAssocID="{3CCF3144-21F8-4428-B56C-7C5337B4AE3A}" presName="hierChild4" presStyleCnt="0"/>
      <dgm:spPr/>
      <dgm:t>
        <a:bodyPr/>
        <a:lstStyle/>
        <a:p>
          <a:endParaRPr lang="hr-HR"/>
        </a:p>
      </dgm:t>
    </dgm:pt>
    <dgm:pt modelId="{9BBF6091-82B7-4638-8265-555B4E1FF721}" type="pres">
      <dgm:prSet presAssocID="{3CCF3144-21F8-4428-B56C-7C5337B4AE3A}" presName="hierChild5" presStyleCnt="0"/>
      <dgm:spPr/>
      <dgm:t>
        <a:bodyPr/>
        <a:lstStyle/>
        <a:p>
          <a:endParaRPr lang="hr-HR"/>
        </a:p>
      </dgm:t>
    </dgm:pt>
    <dgm:pt modelId="{9D1F05BF-AD6E-4BB3-8A33-E77E7F3C534E}" type="pres">
      <dgm:prSet presAssocID="{97BD2BBD-8C55-4F4C-A4D9-9BABD467D32D}" presName="Name37" presStyleLbl="parChTrans1D2" presStyleIdx="1" presStyleCnt="3"/>
      <dgm:spPr/>
      <dgm:t>
        <a:bodyPr/>
        <a:lstStyle/>
        <a:p>
          <a:endParaRPr lang="hr-HR"/>
        </a:p>
      </dgm:t>
    </dgm:pt>
    <dgm:pt modelId="{3D3FF99D-5620-4966-90EC-0CACFCA49535}" type="pres">
      <dgm:prSet presAssocID="{9F7F9553-435C-4E52-8A62-37290BD58B1E}" presName="hierRoot2" presStyleCnt="0">
        <dgm:presLayoutVars>
          <dgm:hierBranch val="init"/>
        </dgm:presLayoutVars>
      </dgm:prSet>
      <dgm:spPr/>
      <dgm:t>
        <a:bodyPr/>
        <a:lstStyle/>
        <a:p>
          <a:endParaRPr lang="hr-HR"/>
        </a:p>
      </dgm:t>
    </dgm:pt>
    <dgm:pt modelId="{1C2964AD-F47B-43BC-82CA-9C7D40AC7557}" type="pres">
      <dgm:prSet presAssocID="{9F7F9553-435C-4E52-8A62-37290BD58B1E}" presName="rootComposite" presStyleCnt="0"/>
      <dgm:spPr/>
      <dgm:t>
        <a:bodyPr/>
        <a:lstStyle/>
        <a:p>
          <a:endParaRPr lang="hr-HR"/>
        </a:p>
      </dgm:t>
    </dgm:pt>
    <dgm:pt modelId="{6256319A-DCEA-4429-A482-3E126AB640AB}" type="pres">
      <dgm:prSet presAssocID="{9F7F9553-435C-4E52-8A62-37290BD58B1E}" presName="rootText" presStyleLbl="node1" presStyleIdx="1" presStyleCnt="3" custLinFactNeighborX="-1572" custLinFactNeighborY="-49323">
        <dgm:presLayoutVars>
          <dgm:chMax/>
          <dgm:chPref val="3"/>
        </dgm:presLayoutVars>
      </dgm:prSet>
      <dgm:spPr/>
      <dgm:t>
        <a:bodyPr/>
        <a:lstStyle/>
        <a:p>
          <a:endParaRPr lang="hr-HR"/>
        </a:p>
      </dgm:t>
    </dgm:pt>
    <dgm:pt modelId="{8BEB1994-05DA-406A-B228-E88E879655B6}" type="pres">
      <dgm:prSet presAssocID="{9F7F9553-435C-4E52-8A62-37290BD58B1E}" presName="titleText2" presStyleLbl="fgAcc1" presStyleIdx="1" presStyleCnt="3" custScaleX="76373" custScaleY="292677" custLinFactNeighborX="9412" custLinFactNeighborY="-50263">
        <dgm:presLayoutVars>
          <dgm:chMax val="0"/>
          <dgm:chPref val="0"/>
        </dgm:presLayoutVars>
      </dgm:prSet>
      <dgm:spPr/>
      <dgm:t>
        <a:bodyPr/>
        <a:lstStyle/>
        <a:p>
          <a:endParaRPr lang="hr-HR"/>
        </a:p>
      </dgm:t>
    </dgm:pt>
    <dgm:pt modelId="{C79763D1-9145-4D3B-9F13-E65763A53157}" type="pres">
      <dgm:prSet presAssocID="{9F7F9553-435C-4E52-8A62-37290BD58B1E}" presName="rootConnector" presStyleLbl="node2" presStyleIdx="0" presStyleCnt="0"/>
      <dgm:spPr/>
      <dgm:t>
        <a:bodyPr/>
        <a:lstStyle/>
        <a:p>
          <a:endParaRPr lang="hr-HR"/>
        </a:p>
      </dgm:t>
    </dgm:pt>
    <dgm:pt modelId="{961E1C22-9A83-47AE-BEE8-A018FDF71167}" type="pres">
      <dgm:prSet presAssocID="{9F7F9553-435C-4E52-8A62-37290BD58B1E}" presName="hierChild4" presStyleCnt="0"/>
      <dgm:spPr/>
      <dgm:t>
        <a:bodyPr/>
        <a:lstStyle/>
        <a:p>
          <a:endParaRPr lang="hr-HR"/>
        </a:p>
      </dgm:t>
    </dgm:pt>
    <dgm:pt modelId="{F403B4C7-49B3-4F0D-A17F-FCD984FAB99A}" type="pres">
      <dgm:prSet presAssocID="{9F7F9553-435C-4E52-8A62-37290BD58B1E}" presName="hierChild5" presStyleCnt="0"/>
      <dgm:spPr/>
      <dgm:t>
        <a:bodyPr/>
        <a:lstStyle/>
        <a:p>
          <a:endParaRPr lang="hr-HR"/>
        </a:p>
      </dgm:t>
    </dgm:pt>
    <dgm:pt modelId="{FE6A6906-9B13-4880-B98C-7191A26912DF}" type="pres">
      <dgm:prSet presAssocID="{D92A4979-BD95-4651-99FD-4042C6B994F8}" presName="Name37" presStyleLbl="parChTrans1D2" presStyleIdx="2" presStyleCnt="3"/>
      <dgm:spPr/>
      <dgm:t>
        <a:bodyPr/>
        <a:lstStyle/>
        <a:p>
          <a:endParaRPr lang="hr-HR"/>
        </a:p>
      </dgm:t>
    </dgm:pt>
    <dgm:pt modelId="{906B8FC8-8C94-4C02-9CD1-55E8DAE70CC3}" type="pres">
      <dgm:prSet presAssocID="{8A6638EE-3E08-4ECF-A02B-616165A5AE22}" presName="hierRoot2" presStyleCnt="0">
        <dgm:presLayoutVars>
          <dgm:hierBranch val="init"/>
        </dgm:presLayoutVars>
      </dgm:prSet>
      <dgm:spPr/>
      <dgm:t>
        <a:bodyPr/>
        <a:lstStyle/>
        <a:p>
          <a:endParaRPr lang="hr-HR"/>
        </a:p>
      </dgm:t>
    </dgm:pt>
    <dgm:pt modelId="{954A5BD6-5B71-468B-B91A-52CAA0C1C389}" type="pres">
      <dgm:prSet presAssocID="{8A6638EE-3E08-4ECF-A02B-616165A5AE22}" presName="rootComposite" presStyleCnt="0"/>
      <dgm:spPr/>
      <dgm:t>
        <a:bodyPr/>
        <a:lstStyle/>
        <a:p>
          <a:endParaRPr lang="hr-HR"/>
        </a:p>
      </dgm:t>
    </dgm:pt>
    <dgm:pt modelId="{E6C062D8-1BAE-4640-B3A5-78DCB34BDFC7}" type="pres">
      <dgm:prSet presAssocID="{8A6638EE-3E08-4ECF-A02B-616165A5AE22}" presName="rootText" presStyleLbl="node1" presStyleIdx="2" presStyleCnt="3">
        <dgm:presLayoutVars>
          <dgm:chMax/>
          <dgm:chPref val="3"/>
        </dgm:presLayoutVars>
      </dgm:prSet>
      <dgm:spPr/>
      <dgm:t>
        <a:bodyPr/>
        <a:lstStyle/>
        <a:p>
          <a:endParaRPr lang="hr-HR"/>
        </a:p>
      </dgm:t>
    </dgm:pt>
    <dgm:pt modelId="{D1B0D92C-4D76-493D-9B41-50DF350C41A0}" type="pres">
      <dgm:prSet presAssocID="{8A6638EE-3E08-4ECF-A02B-616165A5AE22}" presName="titleText2" presStyleLbl="fgAcc1" presStyleIdx="2" presStyleCnt="3" custScaleX="125216" custScaleY="159859" custLinFactNeighborX="-2976" custLinFactNeighborY="95084">
        <dgm:presLayoutVars>
          <dgm:chMax val="0"/>
          <dgm:chPref val="0"/>
        </dgm:presLayoutVars>
      </dgm:prSet>
      <dgm:spPr/>
      <dgm:t>
        <a:bodyPr/>
        <a:lstStyle/>
        <a:p>
          <a:endParaRPr lang="hr-HR"/>
        </a:p>
      </dgm:t>
    </dgm:pt>
    <dgm:pt modelId="{E7DAEA3A-B9BE-4E7E-A974-30672AC2BE9D}" type="pres">
      <dgm:prSet presAssocID="{8A6638EE-3E08-4ECF-A02B-616165A5AE22}" presName="rootConnector" presStyleLbl="node2" presStyleIdx="0" presStyleCnt="0"/>
      <dgm:spPr/>
      <dgm:t>
        <a:bodyPr/>
        <a:lstStyle/>
        <a:p>
          <a:endParaRPr lang="hr-HR"/>
        </a:p>
      </dgm:t>
    </dgm:pt>
    <dgm:pt modelId="{31CA2278-2A3B-4B0B-9392-4CE969484971}" type="pres">
      <dgm:prSet presAssocID="{8A6638EE-3E08-4ECF-A02B-616165A5AE22}" presName="hierChild4" presStyleCnt="0"/>
      <dgm:spPr/>
      <dgm:t>
        <a:bodyPr/>
        <a:lstStyle/>
        <a:p>
          <a:endParaRPr lang="hr-HR"/>
        </a:p>
      </dgm:t>
    </dgm:pt>
    <dgm:pt modelId="{0C92462D-6599-4726-B236-2E22D4CB12C1}" type="pres">
      <dgm:prSet presAssocID="{8A6638EE-3E08-4ECF-A02B-616165A5AE22}" presName="hierChild5" presStyleCnt="0"/>
      <dgm:spPr/>
      <dgm:t>
        <a:bodyPr/>
        <a:lstStyle/>
        <a:p>
          <a:endParaRPr lang="hr-HR"/>
        </a:p>
      </dgm:t>
    </dgm:pt>
    <dgm:pt modelId="{049194A1-08D1-4BFF-A2DB-44F1844B66FF}" type="pres">
      <dgm:prSet presAssocID="{237575D5-77CC-4987-95D3-CDE4A10F4E9E}" presName="hierChild3" presStyleCnt="0"/>
      <dgm:spPr/>
      <dgm:t>
        <a:bodyPr/>
        <a:lstStyle/>
        <a:p>
          <a:endParaRPr lang="hr-HR"/>
        </a:p>
      </dgm:t>
    </dgm:pt>
  </dgm:ptLst>
  <dgm:cxnLst>
    <dgm:cxn modelId="{0157BC31-2349-4526-8DE6-F5B46B4FA88C}" type="presOf" srcId="{9F7F9553-435C-4E52-8A62-37290BD58B1E}" destId="{C79763D1-9145-4D3B-9F13-E65763A53157}" srcOrd="1" destOrd="0" presId="urn:microsoft.com/office/officeart/2008/layout/NameandTitleOrganizationalChart"/>
    <dgm:cxn modelId="{ABA20CA1-E9F7-4B69-9CE0-4B2752EAA159}" type="presOf" srcId="{8A6638EE-3E08-4ECF-A02B-616165A5AE22}" destId="{E6C062D8-1BAE-4640-B3A5-78DCB34BDFC7}" srcOrd="0" destOrd="0" presId="urn:microsoft.com/office/officeart/2008/layout/NameandTitleOrganizationalChart"/>
    <dgm:cxn modelId="{FC009BA7-3927-4CA3-A718-4AB99B1DD3D7}" type="presOf" srcId="{3CCF3144-21F8-4428-B56C-7C5337B4AE3A}" destId="{6D9BB2B9-C8A6-4518-9F31-5CDEF1311548}" srcOrd="1" destOrd="0" presId="urn:microsoft.com/office/officeart/2008/layout/NameandTitleOrganizationalChart"/>
    <dgm:cxn modelId="{2983136F-14BA-4794-837B-FBBEDE15CE24}" type="presOf" srcId="{237575D5-77CC-4987-95D3-CDE4A10F4E9E}" destId="{78336717-8E08-4CA9-B21B-31913A3EC9CF}" srcOrd="0" destOrd="0" presId="urn:microsoft.com/office/officeart/2008/layout/NameandTitleOrganizationalChart"/>
    <dgm:cxn modelId="{A06225CA-9F08-4D4D-BDE3-AC94995B46F6}" type="presOf" srcId="{97BD2BBD-8C55-4F4C-A4D9-9BABD467D32D}" destId="{9D1F05BF-AD6E-4BB3-8A33-E77E7F3C534E}" srcOrd="0" destOrd="0" presId="urn:microsoft.com/office/officeart/2008/layout/NameandTitleOrganizationalChart"/>
    <dgm:cxn modelId="{D9DB4967-887C-467F-A4D6-FDBBF6F5F2C5}" type="presOf" srcId="{9F7F9553-435C-4E52-8A62-37290BD58B1E}" destId="{6256319A-DCEA-4429-A482-3E126AB640AB}" srcOrd="0" destOrd="0" presId="urn:microsoft.com/office/officeart/2008/layout/NameandTitleOrganizationalChart"/>
    <dgm:cxn modelId="{DE4FF50C-E54C-4D0D-B3E2-515C816A9D81}" type="presOf" srcId="{237575D5-77CC-4987-95D3-CDE4A10F4E9E}" destId="{BDDE93C8-4A95-42CE-8039-E9A13FBAC8FA}" srcOrd="1" destOrd="0" presId="urn:microsoft.com/office/officeart/2008/layout/NameandTitleOrganizationalChart"/>
    <dgm:cxn modelId="{BF782154-CF27-46BB-A64A-5D65BD5B996D}" type="presOf" srcId="{29064A33-E455-4C60-A8FB-391A902B5B9C}" destId="{03B992D6-F2DF-4029-AA03-14B403ADF1CC}" srcOrd="0" destOrd="0" presId="urn:microsoft.com/office/officeart/2008/layout/NameandTitleOrganizationalChart"/>
    <dgm:cxn modelId="{38CD6BE1-ABF0-4EA2-963F-35BB7576B240}" type="presOf" srcId="{D92A4979-BD95-4651-99FD-4042C6B994F8}" destId="{FE6A6906-9B13-4880-B98C-7191A26912DF}" srcOrd="0" destOrd="0" presId="urn:microsoft.com/office/officeart/2008/layout/NameandTitleOrganizationalChart"/>
    <dgm:cxn modelId="{7B8BE255-FC8F-4371-98E2-8850DE1006B8}" srcId="{B94B42EA-4922-44A0-B8BD-C56D091A04D1}" destId="{237575D5-77CC-4987-95D3-CDE4A10F4E9E}" srcOrd="0" destOrd="0" parTransId="{CCFB1C66-9C1E-4E1E-92F5-130C19096577}" sibTransId="{817792B1-8166-4709-9BDB-D78C03646639}"/>
    <dgm:cxn modelId="{B2D227B3-7DC1-4EA4-AAA9-56F60B86B794}" srcId="{237575D5-77CC-4987-95D3-CDE4A10F4E9E}" destId="{3CCF3144-21F8-4428-B56C-7C5337B4AE3A}" srcOrd="0" destOrd="0" parTransId="{FA3661B9-9E27-41CF-B4C3-31127006A90F}" sibTransId="{29064A33-E455-4C60-A8FB-391A902B5B9C}"/>
    <dgm:cxn modelId="{A428843B-13AF-48C5-8A68-E97B05858202}" type="presOf" srcId="{817792B1-8166-4709-9BDB-D78C03646639}" destId="{94483D7E-AF70-4F00-B674-3CFBE6B22225}" srcOrd="0" destOrd="0" presId="urn:microsoft.com/office/officeart/2008/layout/NameandTitleOrganizationalChart"/>
    <dgm:cxn modelId="{19BFEDAC-B34F-47AC-94A4-FB2B80040266}" type="presOf" srcId="{B94B42EA-4922-44A0-B8BD-C56D091A04D1}" destId="{2D2E1528-ADAF-4D1F-9BD5-0445C3312D4D}" srcOrd="0" destOrd="0" presId="urn:microsoft.com/office/officeart/2008/layout/NameandTitleOrganizationalChart"/>
    <dgm:cxn modelId="{5BA429FA-5B24-4423-B7EA-BFF41AF3810A}" type="presOf" srcId="{8A6638EE-3E08-4ECF-A02B-616165A5AE22}" destId="{E7DAEA3A-B9BE-4E7E-A974-30672AC2BE9D}" srcOrd="1" destOrd="0" presId="urn:microsoft.com/office/officeart/2008/layout/NameandTitleOrganizationalChart"/>
    <dgm:cxn modelId="{6335DAFC-4F99-4E1C-B22F-64B30787ACD9}" type="presOf" srcId="{0AB424BF-FD6A-4FB0-AE4A-A2B6072C0BCA}" destId="{D1B0D92C-4D76-493D-9B41-50DF350C41A0}" srcOrd="0" destOrd="0" presId="urn:microsoft.com/office/officeart/2008/layout/NameandTitleOrganizationalChart"/>
    <dgm:cxn modelId="{229B4032-E004-4E33-A9D5-FCC8B20F37DA}" type="presOf" srcId="{FA3661B9-9E27-41CF-B4C3-31127006A90F}" destId="{31A4CEC8-0754-45BE-8BCE-BFEDC8C3BBD7}" srcOrd="0" destOrd="0" presId="urn:microsoft.com/office/officeart/2008/layout/NameandTitleOrganizationalChart"/>
    <dgm:cxn modelId="{8A9E69C7-CFDA-498F-B40A-E8CA5D03DC74}" type="presOf" srcId="{3CCF3144-21F8-4428-B56C-7C5337B4AE3A}" destId="{C435CE21-A95A-4117-81C3-04DF7111C16E}" srcOrd="0" destOrd="0" presId="urn:microsoft.com/office/officeart/2008/layout/NameandTitleOrganizationalChart"/>
    <dgm:cxn modelId="{F9AED740-509F-4A7D-992B-C63BFFA9615F}" srcId="{237575D5-77CC-4987-95D3-CDE4A10F4E9E}" destId="{9F7F9553-435C-4E52-8A62-37290BD58B1E}" srcOrd="1" destOrd="0" parTransId="{97BD2BBD-8C55-4F4C-A4D9-9BABD467D32D}" sibTransId="{00098F94-EDFA-464A-917D-32667BB9692B}"/>
    <dgm:cxn modelId="{C12C1DCD-1B1D-4490-A950-DE1E8B41B15D}" type="presOf" srcId="{00098F94-EDFA-464A-917D-32667BB9692B}" destId="{8BEB1994-05DA-406A-B228-E88E879655B6}" srcOrd="0" destOrd="0" presId="urn:microsoft.com/office/officeart/2008/layout/NameandTitleOrganizationalChart"/>
    <dgm:cxn modelId="{DD7CB49C-7931-4C8E-8230-E7F674DC21F8}" srcId="{237575D5-77CC-4987-95D3-CDE4A10F4E9E}" destId="{8A6638EE-3E08-4ECF-A02B-616165A5AE22}" srcOrd="2" destOrd="0" parTransId="{D92A4979-BD95-4651-99FD-4042C6B994F8}" sibTransId="{0AB424BF-FD6A-4FB0-AE4A-A2B6072C0BCA}"/>
    <dgm:cxn modelId="{DA7FB2F1-4D2A-4785-B0E3-95ACEC66ABDC}" type="presParOf" srcId="{2D2E1528-ADAF-4D1F-9BD5-0445C3312D4D}" destId="{4602535D-5053-40FA-A9BB-42D5DDE98750}" srcOrd="0" destOrd="0" presId="urn:microsoft.com/office/officeart/2008/layout/NameandTitleOrganizationalChart"/>
    <dgm:cxn modelId="{04269546-093F-4CD3-B3F3-B1EDCFF32217}" type="presParOf" srcId="{4602535D-5053-40FA-A9BB-42D5DDE98750}" destId="{88F24B57-9AE8-4C86-95C0-A3AE73CCF57F}" srcOrd="0" destOrd="0" presId="urn:microsoft.com/office/officeart/2008/layout/NameandTitleOrganizationalChart"/>
    <dgm:cxn modelId="{FA981436-E771-4D93-955B-7670C2957773}" type="presParOf" srcId="{88F24B57-9AE8-4C86-95C0-A3AE73CCF57F}" destId="{78336717-8E08-4CA9-B21B-31913A3EC9CF}" srcOrd="0" destOrd="0" presId="urn:microsoft.com/office/officeart/2008/layout/NameandTitleOrganizationalChart"/>
    <dgm:cxn modelId="{E4ABBC57-704D-4A42-ABD6-E091EF4FCE86}" type="presParOf" srcId="{88F24B57-9AE8-4C86-95C0-A3AE73CCF57F}" destId="{94483D7E-AF70-4F00-B674-3CFBE6B22225}" srcOrd="1" destOrd="0" presId="urn:microsoft.com/office/officeart/2008/layout/NameandTitleOrganizationalChart"/>
    <dgm:cxn modelId="{8C4ECBCC-48D2-4887-A9DD-B4572B5B4A91}" type="presParOf" srcId="{88F24B57-9AE8-4C86-95C0-A3AE73CCF57F}" destId="{BDDE93C8-4A95-42CE-8039-E9A13FBAC8FA}" srcOrd="2" destOrd="0" presId="urn:microsoft.com/office/officeart/2008/layout/NameandTitleOrganizationalChart"/>
    <dgm:cxn modelId="{6D806EA3-2BFF-41C1-85AF-80D3F0C51A19}" type="presParOf" srcId="{4602535D-5053-40FA-A9BB-42D5DDE98750}" destId="{BF4683D2-F439-4E8F-9EAC-FA88A3AECEF7}" srcOrd="1" destOrd="0" presId="urn:microsoft.com/office/officeart/2008/layout/NameandTitleOrganizationalChart"/>
    <dgm:cxn modelId="{F717B38F-3279-4504-B599-66631241A0E3}" type="presParOf" srcId="{BF4683D2-F439-4E8F-9EAC-FA88A3AECEF7}" destId="{31A4CEC8-0754-45BE-8BCE-BFEDC8C3BBD7}" srcOrd="0" destOrd="0" presId="urn:microsoft.com/office/officeart/2008/layout/NameandTitleOrganizationalChart"/>
    <dgm:cxn modelId="{6D43F5F6-1B7C-43EC-BC29-8EEE8FD3D918}" type="presParOf" srcId="{BF4683D2-F439-4E8F-9EAC-FA88A3AECEF7}" destId="{335D75B1-75AC-4856-9C3F-2DD5F0371A25}" srcOrd="1" destOrd="0" presId="urn:microsoft.com/office/officeart/2008/layout/NameandTitleOrganizationalChart"/>
    <dgm:cxn modelId="{1597DD35-8DB9-439F-8B73-F5841C3318CD}" type="presParOf" srcId="{335D75B1-75AC-4856-9C3F-2DD5F0371A25}" destId="{2CD46AB7-430A-4A03-8B9E-DC88AA805E3D}" srcOrd="0" destOrd="0" presId="urn:microsoft.com/office/officeart/2008/layout/NameandTitleOrganizationalChart"/>
    <dgm:cxn modelId="{38004C7E-80E6-4EBA-9B4D-4C5DF7298D24}" type="presParOf" srcId="{2CD46AB7-430A-4A03-8B9E-DC88AA805E3D}" destId="{C435CE21-A95A-4117-81C3-04DF7111C16E}" srcOrd="0" destOrd="0" presId="urn:microsoft.com/office/officeart/2008/layout/NameandTitleOrganizationalChart"/>
    <dgm:cxn modelId="{43D5F405-DBCA-42FF-9B41-347873FC9926}" type="presParOf" srcId="{2CD46AB7-430A-4A03-8B9E-DC88AA805E3D}" destId="{03B992D6-F2DF-4029-AA03-14B403ADF1CC}" srcOrd="1" destOrd="0" presId="urn:microsoft.com/office/officeart/2008/layout/NameandTitleOrganizationalChart"/>
    <dgm:cxn modelId="{A7892007-E318-456A-87CD-104D44F890E8}" type="presParOf" srcId="{2CD46AB7-430A-4A03-8B9E-DC88AA805E3D}" destId="{6D9BB2B9-C8A6-4518-9F31-5CDEF1311548}" srcOrd="2" destOrd="0" presId="urn:microsoft.com/office/officeart/2008/layout/NameandTitleOrganizationalChart"/>
    <dgm:cxn modelId="{CA737691-33F2-47A6-87E7-3671F32B5B04}" type="presParOf" srcId="{335D75B1-75AC-4856-9C3F-2DD5F0371A25}" destId="{5BDA537E-49CC-4006-9786-DBA72D692AE4}" srcOrd="1" destOrd="0" presId="urn:microsoft.com/office/officeart/2008/layout/NameandTitleOrganizationalChart"/>
    <dgm:cxn modelId="{44AAE3DC-0EA3-4195-BCE9-C26545BFD4C6}" type="presParOf" srcId="{335D75B1-75AC-4856-9C3F-2DD5F0371A25}" destId="{9BBF6091-82B7-4638-8265-555B4E1FF721}" srcOrd="2" destOrd="0" presId="urn:microsoft.com/office/officeart/2008/layout/NameandTitleOrganizationalChart"/>
    <dgm:cxn modelId="{A9C1F735-98BA-4405-97B4-C8D4399E4E50}" type="presParOf" srcId="{BF4683D2-F439-4E8F-9EAC-FA88A3AECEF7}" destId="{9D1F05BF-AD6E-4BB3-8A33-E77E7F3C534E}" srcOrd="2" destOrd="0" presId="urn:microsoft.com/office/officeart/2008/layout/NameandTitleOrganizationalChart"/>
    <dgm:cxn modelId="{25D4BBC3-16F5-4E3D-B4C7-A61853D30A25}" type="presParOf" srcId="{BF4683D2-F439-4E8F-9EAC-FA88A3AECEF7}" destId="{3D3FF99D-5620-4966-90EC-0CACFCA49535}" srcOrd="3" destOrd="0" presId="urn:microsoft.com/office/officeart/2008/layout/NameandTitleOrganizationalChart"/>
    <dgm:cxn modelId="{5F6C4D41-9045-4301-9A15-80D1E8978930}" type="presParOf" srcId="{3D3FF99D-5620-4966-90EC-0CACFCA49535}" destId="{1C2964AD-F47B-43BC-82CA-9C7D40AC7557}" srcOrd="0" destOrd="0" presId="urn:microsoft.com/office/officeart/2008/layout/NameandTitleOrganizationalChart"/>
    <dgm:cxn modelId="{23C00D02-6892-4732-AC79-F4143C6C21C7}" type="presParOf" srcId="{1C2964AD-F47B-43BC-82CA-9C7D40AC7557}" destId="{6256319A-DCEA-4429-A482-3E126AB640AB}" srcOrd="0" destOrd="0" presId="urn:microsoft.com/office/officeart/2008/layout/NameandTitleOrganizationalChart"/>
    <dgm:cxn modelId="{155939A3-A6A3-4AE3-BCD0-CB3C5CEC17ED}" type="presParOf" srcId="{1C2964AD-F47B-43BC-82CA-9C7D40AC7557}" destId="{8BEB1994-05DA-406A-B228-E88E879655B6}" srcOrd="1" destOrd="0" presId="urn:microsoft.com/office/officeart/2008/layout/NameandTitleOrganizationalChart"/>
    <dgm:cxn modelId="{C406D5C5-B691-457B-BBC0-67CE5BBCF5F4}" type="presParOf" srcId="{1C2964AD-F47B-43BC-82CA-9C7D40AC7557}" destId="{C79763D1-9145-4D3B-9F13-E65763A53157}" srcOrd="2" destOrd="0" presId="urn:microsoft.com/office/officeart/2008/layout/NameandTitleOrganizationalChart"/>
    <dgm:cxn modelId="{07095BA2-90B4-42FB-BA1D-FF57745E3333}" type="presParOf" srcId="{3D3FF99D-5620-4966-90EC-0CACFCA49535}" destId="{961E1C22-9A83-47AE-BEE8-A018FDF71167}" srcOrd="1" destOrd="0" presId="urn:microsoft.com/office/officeart/2008/layout/NameandTitleOrganizationalChart"/>
    <dgm:cxn modelId="{504C68C5-D595-4CF1-89F0-DC1DF21A2897}" type="presParOf" srcId="{3D3FF99D-5620-4966-90EC-0CACFCA49535}" destId="{F403B4C7-49B3-4F0D-A17F-FCD984FAB99A}" srcOrd="2" destOrd="0" presId="urn:microsoft.com/office/officeart/2008/layout/NameandTitleOrganizationalChart"/>
    <dgm:cxn modelId="{122219BA-A963-43DA-8756-A0B01CADC8C4}" type="presParOf" srcId="{BF4683D2-F439-4E8F-9EAC-FA88A3AECEF7}" destId="{FE6A6906-9B13-4880-B98C-7191A26912DF}" srcOrd="4" destOrd="0" presId="urn:microsoft.com/office/officeart/2008/layout/NameandTitleOrganizationalChart"/>
    <dgm:cxn modelId="{4F3DD196-688E-4721-961D-0B9E9F5945A5}" type="presParOf" srcId="{BF4683D2-F439-4E8F-9EAC-FA88A3AECEF7}" destId="{906B8FC8-8C94-4C02-9CD1-55E8DAE70CC3}" srcOrd="5" destOrd="0" presId="urn:microsoft.com/office/officeart/2008/layout/NameandTitleOrganizationalChart"/>
    <dgm:cxn modelId="{BB9090E5-6456-4801-8E59-660827853766}" type="presParOf" srcId="{906B8FC8-8C94-4C02-9CD1-55E8DAE70CC3}" destId="{954A5BD6-5B71-468B-B91A-52CAA0C1C389}" srcOrd="0" destOrd="0" presId="urn:microsoft.com/office/officeart/2008/layout/NameandTitleOrganizationalChart"/>
    <dgm:cxn modelId="{0D74A474-76D2-4326-9CFF-4A27CD4BD513}" type="presParOf" srcId="{954A5BD6-5B71-468B-B91A-52CAA0C1C389}" destId="{E6C062D8-1BAE-4640-B3A5-78DCB34BDFC7}" srcOrd="0" destOrd="0" presId="urn:microsoft.com/office/officeart/2008/layout/NameandTitleOrganizationalChart"/>
    <dgm:cxn modelId="{F1BC06DD-171B-4727-AB7D-401A9D6C4F31}" type="presParOf" srcId="{954A5BD6-5B71-468B-B91A-52CAA0C1C389}" destId="{D1B0D92C-4D76-493D-9B41-50DF350C41A0}" srcOrd="1" destOrd="0" presId="urn:microsoft.com/office/officeart/2008/layout/NameandTitleOrganizationalChart"/>
    <dgm:cxn modelId="{BDD88368-D89F-402F-ACA8-FCE4FC229EAF}" type="presParOf" srcId="{954A5BD6-5B71-468B-B91A-52CAA0C1C389}" destId="{E7DAEA3A-B9BE-4E7E-A974-30672AC2BE9D}" srcOrd="2" destOrd="0" presId="urn:microsoft.com/office/officeart/2008/layout/NameandTitleOrganizationalChart"/>
    <dgm:cxn modelId="{A2DCB54A-00B1-4C10-842E-296212D0CFEC}" type="presParOf" srcId="{906B8FC8-8C94-4C02-9CD1-55E8DAE70CC3}" destId="{31CA2278-2A3B-4B0B-9392-4CE969484971}" srcOrd="1" destOrd="0" presId="urn:microsoft.com/office/officeart/2008/layout/NameandTitleOrganizationalChart"/>
    <dgm:cxn modelId="{3DFC09CF-E52C-4606-8149-90EE616934B2}" type="presParOf" srcId="{906B8FC8-8C94-4C02-9CD1-55E8DAE70CC3}" destId="{0C92462D-6599-4726-B236-2E22D4CB12C1}" srcOrd="2" destOrd="0" presId="urn:microsoft.com/office/officeart/2008/layout/NameandTitleOrganizationalChart"/>
    <dgm:cxn modelId="{765B1C2D-C044-4C26-B5FD-99EF5FCE05A9}" type="presParOf" srcId="{4602535D-5053-40FA-A9BB-42D5DDE98750}" destId="{049194A1-08D1-4BFF-A2DB-44F1844B66FF}"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F9B9F86-81FC-47AF-8AB3-90A02E268351}" type="doc">
      <dgm:prSet loTypeId="urn:microsoft.com/office/officeart/2005/8/layout/process1" loCatId="process" qsTypeId="urn:microsoft.com/office/officeart/2005/8/quickstyle/simple1" qsCatId="simple" csTypeId="urn:microsoft.com/office/officeart/2005/8/colors/accent2_1" csCatId="accent2" phldr="1"/>
      <dgm:spPr/>
    </dgm:pt>
    <dgm:pt modelId="{B2893E7F-2484-4E91-B8B6-42158D51AA92}">
      <dgm:prSet phldrT="[Tekst]" custT="1"/>
      <dgm:spPr/>
      <dgm:t>
        <a:bodyPr/>
        <a:lstStyle/>
        <a:p>
          <a:r>
            <a:rPr lang="hr-HR" sz="1600" kern="1200" dirty="0" smtClean="0">
              <a:solidFill>
                <a:schemeClr val="accent1">
                  <a:lumMod val="50000"/>
                </a:schemeClr>
              </a:solidFill>
              <a:latin typeface="Raleway" panose="020B0503030101060003" pitchFamily="34" charset="77"/>
              <a:ea typeface="+mn-ea"/>
              <a:cs typeface="+mn-cs"/>
            </a:rPr>
            <a:t>Plaća za 12/2022</a:t>
          </a:r>
          <a:endParaRPr lang="hr-HR" sz="1600" kern="1200" dirty="0">
            <a:solidFill>
              <a:schemeClr val="accent1">
                <a:lumMod val="50000"/>
              </a:schemeClr>
            </a:solidFill>
            <a:latin typeface="Raleway" panose="020B0503030101060003" pitchFamily="34" charset="77"/>
            <a:ea typeface="+mn-ea"/>
            <a:cs typeface="+mn-cs"/>
          </a:endParaRPr>
        </a:p>
      </dgm:t>
    </dgm:pt>
    <dgm:pt modelId="{F5DD59EE-19F2-4C04-A853-6A561DED29A3}" type="parTrans" cxnId="{7BEF202B-9453-499D-A85C-D0F2B788EC3C}">
      <dgm:prSet/>
      <dgm:spPr/>
      <dgm:t>
        <a:bodyPr/>
        <a:lstStyle/>
        <a:p>
          <a:endParaRPr lang="hr-HR" sz="1500"/>
        </a:p>
      </dgm:t>
    </dgm:pt>
    <dgm:pt modelId="{D07BF6BF-B69A-4A62-844E-175A4D1BB804}" type="sibTrans" cxnId="{7BEF202B-9453-499D-A85C-D0F2B788EC3C}">
      <dgm:prSet custT="1"/>
      <dgm:spPr/>
      <dgm:t>
        <a:bodyPr/>
        <a:lstStyle/>
        <a:p>
          <a:endParaRPr lang="hr-HR" sz="1500"/>
        </a:p>
      </dgm:t>
    </dgm:pt>
    <dgm:pt modelId="{7D17121B-771E-4AF5-A60E-1AEB51F395BD}">
      <dgm:prSet phldrT="[Tekst]" custT="1"/>
      <dgm:spPr/>
      <dgm:t>
        <a:bodyPr/>
        <a:lstStyle/>
        <a:p>
          <a:r>
            <a:rPr lang="hr-HR" sz="1600" kern="1200" dirty="0" smtClean="0">
              <a:solidFill>
                <a:schemeClr val="accent1">
                  <a:lumMod val="50000"/>
                </a:schemeClr>
              </a:solidFill>
              <a:latin typeface="Raleway" panose="020B0503030101060003" pitchFamily="34" charset="77"/>
              <a:ea typeface="+mn-ea"/>
              <a:cs typeface="+mn-cs"/>
            </a:rPr>
            <a:t>Obračun plaće u euru (Bruto plaća iz ugovora u radu navedena u kuni preračunava se u euro)</a:t>
          </a:r>
          <a:endParaRPr lang="hr-HR" sz="1600" kern="1200" dirty="0">
            <a:solidFill>
              <a:schemeClr val="accent1">
                <a:lumMod val="50000"/>
              </a:schemeClr>
            </a:solidFill>
            <a:latin typeface="Raleway" panose="020B0503030101060003" pitchFamily="34" charset="77"/>
            <a:ea typeface="+mn-ea"/>
            <a:cs typeface="+mn-cs"/>
          </a:endParaRPr>
        </a:p>
      </dgm:t>
    </dgm:pt>
    <dgm:pt modelId="{E2E3EE1C-C9F4-45A0-9671-122C959BE253}" type="parTrans" cxnId="{31D2B77E-253B-4977-96A3-9B19092544C7}">
      <dgm:prSet/>
      <dgm:spPr/>
      <dgm:t>
        <a:bodyPr/>
        <a:lstStyle/>
        <a:p>
          <a:endParaRPr lang="hr-HR" sz="1500"/>
        </a:p>
      </dgm:t>
    </dgm:pt>
    <dgm:pt modelId="{0F813937-683D-4F1A-A081-20C87EF9EEB5}" type="sibTrans" cxnId="{31D2B77E-253B-4977-96A3-9B19092544C7}">
      <dgm:prSet custT="1"/>
      <dgm:spPr/>
      <dgm:t>
        <a:bodyPr/>
        <a:lstStyle/>
        <a:p>
          <a:endParaRPr lang="hr-HR" sz="1500"/>
        </a:p>
      </dgm:t>
    </dgm:pt>
    <dgm:pt modelId="{F3E5B27F-4967-49F6-8D7F-9E7A44BB9427}">
      <dgm:prSet phldrT="[Tekst]" custT="1"/>
      <dgm:spPr/>
      <dgm:t>
        <a:bodyPr/>
        <a:lstStyle/>
        <a:p>
          <a:r>
            <a:rPr lang="hr-HR" sz="1600" kern="1200" dirty="0" smtClean="0">
              <a:solidFill>
                <a:schemeClr val="accent1">
                  <a:lumMod val="50000"/>
                </a:schemeClr>
              </a:solidFill>
              <a:latin typeface="Raleway" panose="020B0503030101060003" pitchFamily="34" charset="77"/>
              <a:ea typeface="+mn-ea"/>
              <a:cs typeface="+mn-cs"/>
            </a:rPr>
            <a:t>Unos u poslovne knjige u kuni</a:t>
          </a:r>
          <a:endParaRPr lang="hr-HR" sz="1600" kern="1200" dirty="0">
            <a:solidFill>
              <a:schemeClr val="accent1">
                <a:lumMod val="50000"/>
              </a:schemeClr>
            </a:solidFill>
            <a:latin typeface="Raleway" panose="020B0503030101060003" pitchFamily="34" charset="77"/>
            <a:ea typeface="+mn-ea"/>
            <a:cs typeface="+mn-cs"/>
          </a:endParaRPr>
        </a:p>
      </dgm:t>
    </dgm:pt>
    <dgm:pt modelId="{FF05594F-03AB-4403-80A5-F6677AB1F7A0}" type="parTrans" cxnId="{7A1B4326-B05C-4E32-B1F8-9AA9EF30AE32}">
      <dgm:prSet/>
      <dgm:spPr/>
      <dgm:t>
        <a:bodyPr/>
        <a:lstStyle/>
        <a:p>
          <a:endParaRPr lang="hr-HR" sz="1500"/>
        </a:p>
      </dgm:t>
    </dgm:pt>
    <dgm:pt modelId="{0B420415-E658-41CE-857D-04B95EE28190}" type="sibTrans" cxnId="{7A1B4326-B05C-4E32-B1F8-9AA9EF30AE32}">
      <dgm:prSet/>
      <dgm:spPr/>
      <dgm:t>
        <a:bodyPr/>
        <a:lstStyle/>
        <a:p>
          <a:endParaRPr lang="hr-HR" sz="1500"/>
        </a:p>
      </dgm:t>
    </dgm:pt>
    <dgm:pt modelId="{18F9663C-CA60-48C7-84A4-73416DACEF1B}" type="pres">
      <dgm:prSet presAssocID="{AF9B9F86-81FC-47AF-8AB3-90A02E268351}" presName="Name0" presStyleCnt="0">
        <dgm:presLayoutVars>
          <dgm:dir/>
          <dgm:resizeHandles val="exact"/>
        </dgm:presLayoutVars>
      </dgm:prSet>
      <dgm:spPr/>
    </dgm:pt>
    <dgm:pt modelId="{97FEC64E-EEEC-4EEA-AF13-75E65E85E621}" type="pres">
      <dgm:prSet presAssocID="{B2893E7F-2484-4E91-B8B6-42158D51AA92}" presName="node" presStyleLbl="node1" presStyleIdx="0" presStyleCnt="3" custLinFactNeighborX="-5883" custLinFactNeighborY="907">
        <dgm:presLayoutVars>
          <dgm:bulletEnabled val="1"/>
        </dgm:presLayoutVars>
      </dgm:prSet>
      <dgm:spPr/>
      <dgm:t>
        <a:bodyPr/>
        <a:lstStyle/>
        <a:p>
          <a:endParaRPr lang="hr-HR"/>
        </a:p>
      </dgm:t>
    </dgm:pt>
    <dgm:pt modelId="{6889AF7E-0C4F-41E1-8C96-12ABA716DD33}" type="pres">
      <dgm:prSet presAssocID="{D07BF6BF-B69A-4A62-844E-175A4D1BB804}" presName="sibTrans" presStyleLbl="sibTrans2D1" presStyleIdx="0" presStyleCnt="2"/>
      <dgm:spPr/>
      <dgm:t>
        <a:bodyPr/>
        <a:lstStyle/>
        <a:p>
          <a:endParaRPr lang="hr-HR"/>
        </a:p>
      </dgm:t>
    </dgm:pt>
    <dgm:pt modelId="{A14C9389-82D7-4101-A696-F5B076CB8CDE}" type="pres">
      <dgm:prSet presAssocID="{D07BF6BF-B69A-4A62-844E-175A4D1BB804}" presName="connectorText" presStyleLbl="sibTrans2D1" presStyleIdx="0" presStyleCnt="2"/>
      <dgm:spPr/>
      <dgm:t>
        <a:bodyPr/>
        <a:lstStyle/>
        <a:p>
          <a:endParaRPr lang="hr-HR"/>
        </a:p>
      </dgm:t>
    </dgm:pt>
    <dgm:pt modelId="{0CC7BC37-4F7C-4C1A-B117-A3020904B8C8}" type="pres">
      <dgm:prSet presAssocID="{7D17121B-771E-4AF5-A60E-1AEB51F395BD}" presName="node" presStyleLbl="node1" presStyleIdx="1" presStyleCnt="3" custLinFactNeighborX="3146" custLinFactNeighborY="-3892">
        <dgm:presLayoutVars>
          <dgm:bulletEnabled val="1"/>
        </dgm:presLayoutVars>
      </dgm:prSet>
      <dgm:spPr/>
      <dgm:t>
        <a:bodyPr/>
        <a:lstStyle/>
        <a:p>
          <a:endParaRPr lang="hr-HR"/>
        </a:p>
      </dgm:t>
    </dgm:pt>
    <dgm:pt modelId="{591D97C6-FE8B-4EC3-A6B8-2F14112E50C3}" type="pres">
      <dgm:prSet presAssocID="{0F813937-683D-4F1A-A081-20C87EF9EEB5}" presName="sibTrans" presStyleLbl="sibTrans2D1" presStyleIdx="1" presStyleCnt="2"/>
      <dgm:spPr/>
      <dgm:t>
        <a:bodyPr/>
        <a:lstStyle/>
        <a:p>
          <a:endParaRPr lang="hr-HR"/>
        </a:p>
      </dgm:t>
    </dgm:pt>
    <dgm:pt modelId="{EA1F6D61-3EE3-4218-ABED-84CE78CF378E}" type="pres">
      <dgm:prSet presAssocID="{0F813937-683D-4F1A-A081-20C87EF9EEB5}" presName="connectorText" presStyleLbl="sibTrans2D1" presStyleIdx="1" presStyleCnt="2"/>
      <dgm:spPr/>
      <dgm:t>
        <a:bodyPr/>
        <a:lstStyle/>
        <a:p>
          <a:endParaRPr lang="hr-HR"/>
        </a:p>
      </dgm:t>
    </dgm:pt>
    <dgm:pt modelId="{E5EDC331-6598-4F46-A504-92CAC1D1D5EF}" type="pres">
      <dgm:prSet presAssocID="{F3E5B27F-4967-49F6-8D7F-9E7A44BB9427}" presName="node" presStyleLbl="node1" presStyleIdx="2" presStyleCnt="3" custLinFactNeighborX="-824" custLinFactNeighborY="-2599">
        <dgm:presLayoutVars>
          <dgm:bulletEnabled val="1"/>
        </dgm:presLayoutVars>
      </dgm:prSet>
      <dgm:spPr/>
      <dgm:t>
        <a:bodyPr/>
        <a:lstStyle/>
        <a:p>
          <a:endParaRPr lang="hr-HR"/>
        </a:p>
      </dgm:t>
    </dgm:pt>
  </dgm:ptLst>
  <dgm:cxnLst>
    <dgm:cxn modelId="{F4489358-08F1-471A-9E97-CB131690C460}" type="presOf" srcId="{D07BF6BF-B69A-4A62-844E-175A4D1BB804}" destId="{A14C9389-82D7-4101-A696-F5B076CB8CDE}" srcOrd="1" destOrd="0" presId="urn:microsoft.com/office/officeart/2005/8/layout/process1"/>
    <dgm:cxn modelId="{A5416BA4-C1D7-4A8B-98FD-2524AB91F681}" type="presOf" srcId="{F3E5B27F-4967-49F6-8D7F-9E7A44BB9427}" destId="{E5EDC331-6598-4F46-A504-92CAC1D1D5EF}" srcOrd="0" destOrd="0" presId="urn:microsoft.com/office/officeart/2005/8/layout/process1"/>
    <dgm:cxn modelId="{C6A9C656-23C7-4B26-B023-90B48F9EEF0B}" type="presOf" srcId="{AF9B9F86-81FC-47AF-8AB3-90A02E268351}" destId="{18F9663C-CA60-48C7-84A4-73416DACEF1B}" srcOrd="0" destOrd="0" presId="urn:microsoft.com/office/officeart/2005/8/layout/process1"/>
    <dgm:cxn modelId="{7A1B4326-B05C-4E32-B1F8-9AA9EF30AE32}" srcId="{AF9B9F86-81FC-47AF-8AB3-90A02E268351}" destId="{F3E5B27F-4967-49F6-8D7F-9E7A44BB9427}" srcOrd="2" destOrd="0" parTransId="{FF05594F-03AB-4403-80A5-F6677AB1F7A0}" sibTransId="{0B420415-E658-41CE-857D-04B95EE28190}"/>
    <dgm:cxn modelId="{D9F409E0-3D78-461C-B905-33525C9644AB}" type="presOf" srcId="{B2893E7F-2484-4E91-B8B6-42158D51AA92}" destId="{97FEC64E-EEEC-4EEA-AF13-75E65E85E621}" srcOrd="0" destOrd="0" presId="urn:microsoft.com/office/officeart/2005/8/layout/process1"/>
    <dgm:cxn modelId="{2550BF6A-D557-49CD-8584-8C7266711DDF}" type="presOf" srcId="{0F813937-683D-4F1A-A081-20C87EF9EEB5}" destId="{EA1F6D61-3EE3-4218-ABED-84CE78CF378E}" srcOrd="1" destOrd="0" presId="urn:microsoft.com/office/officeart/2005/8/layout/process1"/>
    <dgm:cxn modelId="{5934F906-70BD-42E2-A053-C483B3966781}" type="presOf" srcId="{7D17121B-771E-4AF5-A60E-1AEB51F395BD}" destId="{0CC7BC37-4F7C-4C1A-B117-A3020904B8C8}" srcOrd="0" destOrd="0" presId="urn:microsoft.com/office/officeart/2005/8/layout/process1"/>
    <dgm:cxn modelId="{31D2B77E-253B-4977-96A3-9B19092544C7}" srcId="{AF9B9F86-81FC-47AF-8AB3-90A02E268351}" destId="{7D17121B-771E-4AF5-A60E-1AEB51F395BD}" srcOrd="1" destOrd="0" parTransId="{E2E3EE1C-C9F4-45A0-9671-122C959BE253}" sibTransId="{0F813937-683D-4F1A-A081-20C87EF9EEB5}"/>
    <dgm:cxn modelId="{8891F9E2-06EF-4EE3-B39C-FEF6734BFF3B}" type="presOf" srcId="{0F813937-683D-4F1A-A081-20C87EF9EEB5}" destId="{591D97C6-FE8B-4EC3-A6B8-2F14112E50C3}" srcOrd="0" destOrd="0" presId="urn:microsoft.com/office/officeart/2005/8/layout/process1"/>
    <dgm:cxn modelId="{7BEF202B-9453-499D-A85C-D0F2B788EC3C}" srcId="{AF9B9F86-81FC-47AF-8AB3-90A02E268351}" destId="{B2893E7F-2484-4E91-B8B6-42158D51AA92}" srcOrd="0" destOrd="0" parTransId="{F5DD59EE-19F2-4C04-A853-6A561DED29A3}" sibTransId="{D07BF6BF-B69A-4A62-844E-175A4D1BB804}"/>
    <dgm:cxn modelId="{D9F370AE-76E8-456A-89C1-0DFA1A390F71}" type="presOf" srcId="{D07BF6BF-B69A-4A62-844E-175A4D1BB804}" destId="{6889AF7E-0C4F-41E1-8C96-12ABA716DD33}" srcOrd="0" destOrd="0" presId="urn:microsoft.com/office/officeart/2005/8/layout/process1"/>
    <dgm:cxn modelId="{3E2C37F0-E90E-4C80-BFA8-F2FCD6292F89}" type="presParOf" srcId="{18F9663C-CA60-48C7-84A4-73416DACEF1B}" destId="{97FEC64E-EEEC-4EEA-AF13-75E65E85E621}" srcOrd="0" destOrd="0" presId="urn:microsoft.com/office/officeart/2005/8/layout/process1"/>
    <dgm:cxn modelId="{24947F7D-9087-4167-BED7-A0EB637ACE13}" type="presParOf" srcId="{18F9663C-CA60-48C7-84A4-73416DACEF1B}" destId="{6889AF7E-0C4F-41E1-8C96-12ABA716DD33}" srcOrd="1" destOrd="0" presId="urn:microsoft.com/office/officeart/2005/8/layout/process1"/>
    <dgm:cxn modelId="{6D1BF3D5-3BA3-4C6D-B4D7-8691CAAF4AB9}" type="presParOf" srcId="{6889AF7E-0C4F-41E1-8C96-12ABA716DD33}" destId="{A14C9389-82D7-4101-A696-F5B076CB8CDE}" srcOrd="0" destOrd="0" presId="urn:microsoft.com/office/officeart/2005/8/layout/process1"/>
    <dgm:cxn modelId="{159494EA-93EE-46E8-86D3-90B076DB3579}" type="presParOf" srcId="{18F9663C-CA60-48C7-84A4-73416DACEF1B}" destId="{0CC7BC37-4F7C-4C1A-B117-A3020904B8C8}" srcOrd="2" destOrd="0" presId="urn:microsoft.com/office/officeart/2005/8/layout/process1"/>
    <dgm:cxn modelId="{32FD1D9B-C677-4814-A8DF-3BC2D346B9BB}" type="presParOf" srcId="{18F9663C-CA60-48C7-84A4-73416DACEF1B}" destId="{591D97C6-FE8B-4EC3-A6B8-2F14112E50C3}" srcOrd="3" destOrd="0" presId="urn:microsoft.com/office/officeart/2005/8/layout/process1"/>
    <dgm:cxn modelId="{88B7FE1D-A11B-4AC4-8D91-50537F8F1048}" type="presParOf" srcId="{591D97C6-FE8B-4EC3-A6B8-2F14112E50C3}" destId="{EA1F6D61-3EE3-4218-ABED-84CE78CF378E}" srcOrd="0" destOrd="0" presId="urn:microsoft.com/office/officeart/2005/8/layout/process1"/>
    <dgm:cxn modelId="{17AFEF46-28D2-4FAF-B51A-8AB745820155}" type="presParOf" srcId="{18F9663C-CA60-48C7-84A4-73416DACEF1B}" destId="{E5EDC331-6598-4F46-A504-92CAC1D1D5EF}"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F944F23-4570-4E74-992F-ECEED16D7D7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hr-HR"/>
        </a:p>
      </dgm:t>
    </dgm:pt>
    <dgm:pt modelId="{003473BB-A0EB-4B43-A4DF-F79AEEB7ADF0}">
      <dgm:prSet phldrT="[Tekst]" custT="1"/>
      <dgm:spPr>
        <a:solidFill>
          <a:schemeClr val="accent2"/>
        </a:solidFill>
      </dgm:spPr>
      <dgm:t>
        <a:bodyPr/>
        <a:lstStyle/>
        <a:p>
          <a:r>
            <a:rPr lang="pl-PL" sz="2000" kern="1200" dirty="0" smtClean="0">
              <a:solidFill>
                <a:schemeClr val="bg1"/>
              </a:solidFill>
              <a:latin typeface="Raleway" panose="020B0503030101060003" pitchFamily="34" charset="77"/>
              <a:ea typeface="+mn-ea"/>
              <a:cs typeface="+mn-cs"/>
            </a:rPr>
            <a:t>Poduzetnici čija je poslovna godina jednaka kalendarskoj godini</a:t>
          </a:r>
          <a:endParaRPr lang="hr-HR" sz="2000" kern="1200" dirty="0" smtClean="0">
            <a:solidFill>
              <a:schemeClr val="bg1"/>
            </a:solidFill>
            <a:latin typeface="Raleway" panose="020B0503030101060003" pitchFamily="34" charset="77"/>
            <a:ea typeface="+mn-ea"/>
            <a:cs typeface="+mn-cs"/>
          </a:endParaRPr>
        </a:p>
      </dgm:t>
    </dgm:pt>
    <dgm:pt modelId="{9F2E9493-DC5A-4B7C-8245-303C98A5631F}" type="parTrans" cxnId="{915CD89A-83F2-47E1-94E0-EC67C1762B7D}">
      <dgm:prSet/>
      <dgm:spPr/>
      <dgm:t>
        <a:bodyPr/>
        <a:lstStyle/>
        <a:p>
          <a:endParaRPr lang="hr-HR"/>
        </a:p>
      </dgm:t>
    </dgm:pt>
    <dgm:pt modelId="{A8EE7DA1-CDA2-4E95-A833-90919E38DD57}" type="sibTrans" cxnId="{915CD89A-83F2-47E1-94E0-EC67C1762B7D}">
      <dgm:prSet/>
      <dgm:spPr/>
      <dgm:t>
        <a:bodyPr/>
        <a:lstStyle/>
        <a:p>
          <a:endParaRPr lang="hr-HR"/>
        </a:p>
      </dgm:t>
    </dgm:pt>
    <dgm:pt modelId="{1D621811-060A-48AB-8AC7-74F35D35A1DF}">
      <dgm:prSet phldrT="[Tekst]" custT="1"/>
      <dgm:spPr>
        <a:solidFill>
          <a:schemeClr val="accent2"/>
        </a:solidFill>
      </dgm:spPr>
      <dgm:t>
        <a:bodyPr/>
        <a:lstStyle/>
        <a:p>
          <a:r>
            <a:rPr lang="hr-HR" sz="2000" kern="1200" dirty="0" smtClean="0">
              <a:solidFill>
                <a:schemeClr val="bg1"/>
              </a:solidFill>
              <a:latin typeface="Raleway" panose="020B0503030101060003" pitchFamily="34" charset="77"/>
              <a:ea typeface="+mn-ea"/>
              <a:cs typeface="+mn-cs"/>
            </a:rPr>
            <a:t>Poduzetnici čija je poslovna godina različita od kalendarske godine</a:t>
          </a:r>
        </a:p>
      </dgm:t>
    </dgm:pt>
    <dgm:pt modelId="{7C5942CD-FD0E-4961-9CB1-29430E740AE3}" type="parTrans" cxnId="{09E98633-0B6D-4815-B01F-8DE1572E64DE}">
      <dgm:prSet/>
      <dgm:spPr/>
      <dgm:t>
        <a:bodyPr/>
        <a:lstStyle/>
        <a:p>
          <a:endParaRPr lang="hr-HR"/>
        </a:p>
      </dgm:t>
    </dgm:pt>
    <dgm:pt modelId="{6EF3D5A8-35E3-48B9-A2D3-303C9792F108}" type="sibTrans" cxnId="{09E98633-0B6D-4815-B01F-8DE1572E64DE}">
      <dgm:prSet/>
      <dgm:spPr/>
      <dgm:t>
        <a:bodyPr/>
        <a:lstStyle/>
        <a:p>
          <a:endParaRPr lang="hr-HR"/>
        </a:p>
      </dgm:t>
    </dgm:pt>
    <dgm:pt modelId="{E8DF60A5-F415-44A5-9CAF-D0C7F809163E}">
      <dgm:prSet custT="1"/>
      <dgm:spPr>
        <a:solidFill>
          <a:schemeClr val="accent2">
            <a:alpha val="90000"/>
          </a:schemeClr>
        </a:solidFill>
      </dgm:spPr>
      <dgm:t>
        <a:bodyPr/>
        <a:lstStyle/>
        <a:p>
          <a:r>
            <a:rPr lang="hr-HR" sz="2000" kern="1200" dirty="0" smtClean="0">
              <a:solidFill>
                <a:schemeClr val="bg1"/>
              </a:solidFill>
              <a:latin typeface="Raleway" panose="020B0503030101060003" pitchFamily="34" charset="77"/>
              <a:ea typeface="+mn-ea"/>
              <a:cs typeface="+mn-cs"/>
            </a:rPr>
            <a:t>Pripremaju financijske izvještaje za godinu koja je prethodila danu uvođenja eura, navodeći podatke u kuni</a:t>
          </a:r>
          <a:endParaRPr lang="hr-HR" sz="2000" kern="1200" dirty="0">
            <a:solidFill>
              <a:schemeClr val="bg1"/>
            </a:solidFill>
            <a:latin typeface="Raleway" panose="020B0503030101060003" pitchFamily="34" charset="77"/>
            <a:ea typeface="+mn-ea"/>
            <a:cs typeface="+mn-cs"/>
          </a:endParaRPr>
        </a:p>
      </dgm:t>
    </dgm:pt>
    <dgm:pt modelId="{EB47C1F0-EAD0-4556-BEAC-455FB945D67B}" type="parTrans" cxnId="{BF88A8CD-7DC3-4C40-AD25-EF729618BE4E}">
      <dgm:prSet/>
      <dgm:spPr/>
      <dgm:t>
        <a:bodyPr/>
        <a:lstStyle/>
        <a:p>
          <a:endParaRPr lang="hr-HR"/>
        </a:p>
      </dgm:t>
    </dgm:pt>
    <dgm:pt modelId="{6D1F98D6-219C-4A17-8C23-6A819725CB12}" type="sibTrans" cxnId="{BF88A8CD-7DC3-4C40-AD25-EF729618BE4E}">
      <dgm:prSet/>
      <dgm:spPr/>
      <dgm:t>
        <a:bodyPr/>
        <a:lstStyle/>
        <a:p>
          <a:endParaRPr lang="hr-HR"/>
        </a:p>
      </dgm:t>
    </dgm:pt>
    <dgm:pt modelId="{3350539A-CF66-4736-8297-42937C1CFE28}">
      <dgm:prSet custT="1"/>
      <dgm:spPr>
        <a:solidFill>
          <a:schemeClr val="accent2">
            <a:alpha val="90000"/>
          </a:schemeClr>
        </a:solidFill>
      </dgm:spPr>
      <dgm:t>
        <a:bodyPr/>
        <a:lstStyle/>
        <a:p>
          <a:r>
            <a:rPr lang="hr-HR" sz="2000" kern="1200" dirty="0" smtClean="0">
              <a:solidFill>
                <a:schemeClr val="bg1"/>
              </a:solidFill>
              <a:latin typeface="Raleway" panose="020B0503030101060003" pitchFamily="34" charset="77"/>
              <a:ea typeface="+mn-ea"/>
              <a:cs typeface="+mn-cs"/>
            </a:rPr>
            <a:t>a čiji posljednji dan financijske godine nastupa nakon dana uvođenja eura, navode podatke za prethodnu poslovnu godinu u financijskim izvještajima u euru</a:t>
          </a:r>
          <a:endParaRPr lang="hr-HR" sz="2000" kern="1200" dirty="0">
            <a:solidFill>
              <a:schemeClr val="bg1"/>
            </a:solidFill>
            <a:latin typeface="Raleway" panose="020B0503030101060003" pitchFamily="34" charset="77"/>
            <a:ea typeface="+mn-ea"/>
            <a:cs typeface="+mn-cs"/>
          </a:endParaRPr>
        </a:p>
      </dgm:t>
    </dgm:pt>
    <dgm:pt modelId="{1F4CDC46-2DA4-4FDF-8350-E838909B4D70}" type="sibTrans" cxnId="{652B285B-7203-44EA-A669-07CD24CE04B3}">
      <dgm:prSet/>
      <dgm:spPr/>
      <dgm:t>
        <a:bodyPr/>
        <a:lstStyle/>
        <a:p>
          <a:endParaRPr lang="hr-HR"/>
        </a:p>
      </dgm:t>
    </dgm:pt>
    <dgm:pt modelId="{B28399C0-C0B4-4EAD-95FA-0FB41A06A66B}" type="parTrans" cxnId="{652B285B-7203-44EA-A669-07CD24CE04B3}">
      <dgm:prSet/>
      <dgm:spPr/>
      <dgm:t>
        <a:bodyPr/>
        <a:lstStyle/>
        <a:p>
          <a:endParaRPr lang="hr-HR"/>
        </a:p>
      </dgm:t>
    </dgm:pt>
    <dgm:pt modelId="{1A55E1FC-5A77-4F1F-B3D9-01DD0DFDDE0E}" type="pres">
      <dgm:prSet presAssocID="{7F944F23-4570-4E74-992F-ECEED16D7D7A}" presName="Name0" presStyleCnt="0">
        <dgm:presLayoutVars>
          <dgm:chPref val="3"/>
          <dgm:dir/>
          <dgm:animLvl val="lvl"/>
          <dgm:resizeHandles/>
        </dgm:presLayoutVars>
      </dgm:prSet>
      <dgm:spPr/>
      <dgm:t>
        <a:bodyPr/>
        <a:lstStyle/>
        <a:p>
          <a:endParaRPr lang="hr-HR"/>
        </a:p>
      </dgm:t>
    </dgm:pt>
    <dgm:pt modelId="{1F6B74E4-193C-44A6-BC4D-F4303EA76FAB}" type="pres">
      <dgm:prSet presAssocID="{003473BB-A0EB-4B43-A4DF-F79AEEB7ADF0}" presName="horFlow" presStyleCnt="0"/>
      <dgm:spPr/>
    </dgm:pt>
    <dgm:pt modelId="{B12CE3B9-4509-4F15-82B3-1084713696B7}" type="pres">
      <dgm:prSet presAssocID="{003473BB-A0EB-4B43-A4DF-F79AEEB7ADF0}" presName="bigChev" presStyleLbl="node1" presStyleIdx="0" presStyleCnt="2"/>
      <dgm:spPr/>
      <dgm:t>
        <a:bodyPr/>
        <a:lstStyle/>
        <a:p>
          <a:endParaRPr lang="hr-HR"/>
        </a:p>
      </dgm:t>
    </dgm:pt>
    <dgm:pt modelId="{596B451E-85D3-4912-A10F-90B9DA28A043}" type="pres">
      <dgm:prSet presAssocID="{EB47C1F0-EAD0-4556-BEAC-455FB945D67B}" presName="parTrans" presStyleCnt="0"/>
      <dgm:spPr/>
    </dgm:pt>
    <dgm:pt modelId="{088D425B-536D-47A1-AC36-4A5565AB30F3}" type="pres">
      <dgm:prSet presAssocID="{E8DF60A5-F415-44A5-9CAF-D0C7F809163E}" presName="node" presStyleLbl="alignAccFollowNode1" presStyleIdx="0" presStyleCnt="2">
        <dgm:presLayoutVars>
          <dgm:bulletEnabled val="1"/>
        </dgm:presLayoutVars>
      </dgm:prSet>
      <dgm:spPr/>
      <dgm:t>
        <a:bodyPr/>
        <a:lstStyle/>
        <a:p>
          <a:endParaRPr lang="hr-HR"/>
        </a:p>
      </dgm:t>
    </dgm:pt>
    <dgm:pt modelId="{7A355726-C939-4EC8-A2A5-D2F0699B347D}" type="pres">
      <dgm:prSet presAssocID="{003473BB-A0EB-4B43-A4DF-F79AEEB7ADF0}" presName="vSp" presStyleCnt="0"/>
      <dgm:spPr/>
    </dgm:pt>
    <dgm:pt modelId="{19153806-E145-417E-8E7E-1C216D406AC1}" type="pres">
      <dgm:prSet presAssocID="{1D621811-060A-48AB-8AC7-74F35D35A1DF}" presName="horFlow" presStyleCnt="0"/>
      <dgm:spPr/>
    </dgm:pt>
    <dgm:pt modelId="{12B381C8-2525-4C54-9FCA-2AB7F915C88A}" type="pres">
      <dgm:prSet presAssocID="{1D621811-060A-48AB-8AC7-74F35D35A1DF}" presName="bigChev" presStyleLbl="node1" presStyleIdx="1" presStyleCnt="2"/>
      <dgm:spPr/>
      <dgm:t>
        <a:bodyPr/>
        <a:lstStyle/>
        <a:p>
          <a:endParaRPr lang="hr-HR"/>
        </a:p>
      </dgm:t>
    </dgm:pt>
    <dgm:pt modelId="{C74CBCDB-889A-4760-B604-44954938D0D7}" type="pres">
      <dgm:prSet presAssocID="{B28399C0-C0B4-4EAD-95FA-0FB41A06A66B}" presName="parTrans" presStyleCnt="0"/>
      <dgm:spPr/>
    </dgm:pt>
    <dgm:pt modelId="{44A7298F-F5E8-46A9-963C-CA2A64DFF115}" type="pres">
      <dgm:prSet presAssocID="{3350539A-CF66-4736-8297-42937C1CFE28}" presName="node" presStyleLbl="alignAccFollowNode1" presStyleIdx="1" presStyleCnt="2" custScaleX="120394">
        <dgm:presLayoutVars>
          <dgm:bulletEnabled val="1"/>
        </dgm:presLayoutVars>
      </dgm:prSet>
      <dgm:spPr/>
      <dgm:t>
        <a:bodyPr/>
        <a:lstStyle/>
        <a:p>
          <a:endParaRPr lang="hr-HR"/>
        </a:p>
      </dgm:t>
    </dgm:pt>
  </dgm:ptLst>
  <dgm:cxnLst>
    <dgm:cxn modelId="{72064729-F92D-42A2-A052-08BD919DA18E}" type="presOf" srcId="{E8DF60A5-F415-44A5-9CAF-D0C7F809163E}" destId="{088D425B-536D-47A1-AC36-4A5565AB30F3}" srcOrd="0" destOrd="0" presId="urn:microsoft.com/office/officeart/2005/8/layout/lProcess3"/>
    <dgm:cxn modelId="{BF88A8CD-7DC3-4C40-AD25-EF729618BE4E}" srcId="{003473BB-A0EB-4B43-A4DF-F79AEEB7ADF0}" destId="{E8DF60A5-F415-44A5-9CAF-D0C7F809163E}" srcOrd="0" destOrd="0" parTransId="{EB47C1F0-EAD0-4556-BEAC-455FB945D67B}" sibTransId="{6D1F98D6-219C-4A17-8C23-6A819725CB12}"/>
    <dgm:cxn modelId="{915CD89A-83F2-47E1-94E0-EC67C1762B7D}" srcId="{7F944F23-4570-4E74-992F-ECEED16D7D7A}" destId="{003473BB-A0EB-4B43-A4DF-F79AEEB7ADF0}" srcOrd="0" destOrd="0" parTransId="{9F2E9493-DC5A-4B7C-8245-303C98A5631F}" sibTransId="{A8EE7DA1-CDA2-4E95-A833-90919E38DD57}"/>
    <dgm:cxn modelId="{A06EA877-CD2D-4F22-B12A-847BE8E71FDC}" type="presOf" srcId="{7F944F23-4570-4E74-992F-ECEED16D7D7A}" destId="{1A55E1FC-5A77-4F1F-B3D9-01DD0DFDDE0E}" srcOrd="0" destOrd="0" presId="urn:microsoft.com/office/officeart/2005/8/layout/lProcess3"/>
    <dgm:cxn modelId="{652B285B-7203-44EA-A669-07CD24CE04B3}" srcId="{1D621811-060A-48AB-8AC7-74F35D35A1DF}" destId="{3350539A-CF66-4736-8297-42937C1CFE28}" srcOrd="0" destOrd="0" parTransId="{B28399C0-C0B4-4EAD-95FA-0FB41A06A66B}" sibTransId="{1F4CDC46-2DA4-4FDF-8350-E838909B4D70}"/>
    <dgm:cxn modelId="{3C1FE08F-98D7-4CA4-9AD3-AA4035408FEF}" type="presOf" srcId="{3350539A-CF66-4736-8297-42937C1CFE28}" destId="{44A7298F-F5E8-46A9-963C-CA2A64DFF115}" srcOrd="0" destOrd="0" presId="urn:microsoft.com/office/officeart/2005/8/layout/lProcess3"/>
    <dgm:cxn modelId="{58069C26-3D64-4027-9EE9-E749860A643A}" type="presOf" srcId="{1D621811-060A-48AB-8AC7-74F35D35A1DF}" destId="{12B381C8-2525-4C54-9FCA-2AB7F915C88A}" srcOrd="0" destOrd="0" presId="urn:microsoft.com/office/officeart/2005/8/layout/lProcess3"/>
    <dgm:cxn modelId="{09E98633-0B6D-4815-B01F-8DE1572E64DE}" srcId="{7F944F23-4570-4E74-992F-ECEED16D7D7A}" destId="{1D621811-060A-48AB-8AC7-74F35D35A1DF}" srcOrd="1" destOrd="0" parTransId="{7C5942CD-FD0E-4961-9CB1-29430E740AE3}" sibTransId="{6EF3D5A8-35E3-48B9-A2D3-303C9792F108}"/>
    <dgm:cxn modelId="{B681E9F4-BACB-4555-A4EB-0BD02608B898}" type="presOf" srcId="{003473BB-A0EB-4B43-A4DF-F79AEEB7ADF0}" destId="{B12CE3B9-4509-4F15-82B3-1084713696B7}" srcOrd="0" destOrd="0" presId="urn:microsoft.com/office/officeart/2005/8/layout/lProcess3"/>
    <dgm:cxn modelId="{32BF31B8-C1BA-4880-B56E-2AFB5DA4DBF2}" type="presParOf" srcId="{1A55E1FC-5A77-4F1F-B3D9-01DD0DFDDE0E}" destId="{1F6B74E4-193C-44A6-BC4D-F4303EA76FAB}" srcOrd="0" destOrd="0" presId="urn:microsoft.com/office/officeart/2005/8/layout/lProcess3"/>
    <dgm:cxn modelId="{A37FA290-2E38-45D5-8401-0EB85BB4773F}" type="presParOf" srcId="{1F6B74E4-193C-44A6-BC4D-F4303EA76FAB}" destId="{B12CE3B9-4509-4F15-82B3-1084713696B7}" srcOrd="0" destOrd="0" presId="urn:microsoft.com/office/officeart/2005/8/layout/lProcess3"/>
    <dgm:cxn modelId="{2A858DCD-4CB4-4098-85A4-ADE49387D829}" type="presParOf" srcId="{1F6B74E4-193C-44A6-BC4D-F4303EA76FAB}" destId="{596B451E-85D3-4912-A10F-90B9DA28A043}" srcOrd="1" destOrd="0" presId="urn:microsoft.com/office/officeart/2005/8/layout/lProcess3"/>
    <dgm:cxn modelId="{D617D902-C381-40ED-9D37-911485CC4515}" type="presParOf" srcId="{1F6B74E4-193C-44A6-BC4D-F4303EA76FAB}" destId="{088D425B-536D-47A1-AC36-4A5565AB30F3}" srcOrd="2" destOrd="0" presId="urn:microsoft.com/office/officeart/2005/8/layout/lProcess3"/>
    <dgm:cxn modelId="{AACFC0E4-AAAF-4C80-9ED6-5F719097752B}" type="presParOf" srcId="{1A55E1FC-5A77-4F1F-B3D9-01DD0DFDDE0E}" destId="{7A355726-C939-4EC8-A2A5-D2F0699B347D}" srcOrd="1" destOrd="0" presId="urn:microsoft.com/office/officeart/2005/8/layout/lProcess3"/>
    <dgm:cxn modelId="{A49AA21C-8A90-4919-88B6-ECCABC9E4E61}" type="presParOf" srcId="{1A55E1FC-5A77-4F1F-B3D9-01DD0DFDDE0E}" destId="{19153806-E145-417E-8E7E-1C216D406AC1}" srcOrd="2" destOrd="0" presId="urn:microsoft.com/office/officeart/2005/8/layout/lProcess3"/>
    <dgm:cxn modelId="{C5749FD1-A946-4BA3-AD21-11AA940B193D}" type="presParOf" srcId="{19153806-E145-417E-8E7E-1C216D406AC1}" destId="{12B381C8-2525-4C54-9FCA-2AB7F915C88A}" srcOrd="0" destOrd="0" presId="urn:microsoft.com/office/officeart/2005/8/layout/lProcess3"/>
    <dgm:cxn modelId="{0ED0D820-1212-421F-BFDB-8B48409CD1D1}" type="presParOf" srcId="{19153806-E145-417E-8E7E-1C216D406AC1}" destId="{C74CBCDB-889A-4760-B604-44954938D0D7}" srcOrd="1" destOrd="0" presId="urn:microsoft.com/office/officeart/2005/8/layout/lProcess3"/>
    <dgm:cxn modelId="{75D7D699-4F43-4980-8BC0-ACAADC4CFA91}" type="presParOf" srcId="{19153806-E145-417E-8E7E-1C216D406AC1}" destId="{44A7298F-F5E8-46A9-963C-CA2A64DFF115}"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F5B7C0-0F7C-4A41-97A0-163E93D957AA}">
      <dsp:nvSpPr>
        <dsp:cNvPr id="0" name=""/>
        <dsp:cNvSpPr/>
      </dsp:nvSpPr>
      <dsp:spPr>
        <a:xfrm rot="5400000">
          <a:off x="1110935" y="987930"/>
          <a:ext cx="1546756" cy="186461"/>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3BD4EF5-AE08-46F2-8848-22250993E495}">
      <dsp:nvSpPr>
        <dsp:cNvPr id="0" name=""/>
        <dsp:cNvSpPr/>
      </dsp:nvSpPr>
      <dsp:spPr>
        <a:xfrm>
          <a:off x="1466407" y="279"/>
          <a:ext cx="2071799" cy="1243079"/>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b="1" kern="1200" dirty="0" smtClean="0">
              <a:solidFill>
                <a:schemeClr val="accent2"/>
              </a:solidFill>
              <a:latin typeface="Raleway"/>
              <a:cs typeface="Calibri" panose="020F0502020204030204" pitchFamily="34" charset="0"/>
            </a:rPr>
            <a:t>Svibanj 2018. </a:t>
          </a:r>
          <a:r>
            <a:rPr lang="hr-HR" sz="1600" kern="1200" dirty="0" smtClean="0">
              <a:solidFill>
                <a:schemeClr val="accent2"/>
              </a:solidFill>
              <a:latin typeface="Raleway"/>
              <a:cs typeface="Calibri" panose="020F0502020204030204" pitchFamily="34" charset="0"/>
            </a:rPr>
            <a:t>–</a:t>
          </a:r>
          <a:r>
            <a:rPr lang="hr-HR" sz="1600" b="1" kern="1200" dirty="0" smtClean="0">
              <a:solidFill>
                <a:schemeClr val="accent2"/>
              </a:solidFill>
              <a:latin typeface="Raleway"/>
              <a:cs typeface="Calibri" panose="020F0502020204030204" pitchFamily="34" charset="0"/>
            </a:rPr>
            <a:t> usvojena </a:t>
          </a:r>
          <a:r>
            <a:rPr lang="hr-HR" sz="1600" kern="1200" dirty="0" smtClean="0">
              <a:solidFill>
                <a:srgbClr val="FF0000"/>
              </a:solidFill>
              <a:latin typeface="Raleway"/>
              <a:cs typeface="Calibri" panose="020F0502020204030204" pitchFamily="34" charset="0"/>
            </a:rPr>
            <a:t>Strategija za uvođenje eura kao službene valute</a:t>
          </a:r>
          <a:endParaRPr lang="hr-HR" sz="1600" b="1" kern="1200" dirty="0">
            <a:solidFill>
              <a:schemeClr val="accent2"/>
            </a:solidFill>
            <a:latin typeface="Raleway"/>
            <a:cs typeface="Calibri" panose="020F0502020204030204" pitchFamily="34" charset="0"/>
          </a:endParaRPr>
        </a:p>
      </dsp:txBody>
      <dsp:txXfrm>
        <a:off x="1502816" y="36688"/>
        <a:ext cx="1998981" cy="1170261"/>
      </dsp:txXfrm>
    </dsp:sp>
    <dsp:sp modelId="{3B957504-644E-4A9E-B8C3-AAA1651E3743}">
      <dsp:nvSpPr>
        <dsp:cNvPr id="0" name=""/>
        <dsp:cNvSpPr/>
      </dsp:nvSpPr>
      <dsp:spPr>
        <a:xfrm rot="5400000">
          <a:off x="1110935" y="2541780"/>
          <a:ext cx="1546756" cy="186461"/>
        </a:xfrm>
        <a:prstGeom prst="rect">
          <a:avLst/>
        </a:prstGeom>
        <a:gradFill rotWithShape="0">
          <a:gsLst>
            <a:gs pos="0">
              <a:schemeClr val="accent5">
                <a:hueOff val="-82276"/>
                <a:satOff val="0"/>
                <a:lumOff val="0"/>
                <a:alphaOff val="0"/>
                <a:satMod val="103000"/>
                <a:lumMod val="102000"/>
                <a:tint val="94000"/>
              </a:schemeClr>
            </a:gs>
            <a:gs pos="50000">
              <a:schemeClr val="accent5">
                <a:hueOff val="-82276"/>
                <a:satOff val="0"/>
                <a:lumOff val="0"/>
                <a:alphaOff val="0"/>
                <a:satMod val="110000"/>
                <a:lumMod val="100000"/>
                <a:shade val="100000"/>
              </a:schemeClr>
            </a:gs>
            <a:gs pos="100000">
              <a:schemeClr val="accent5">
                <a:hueOff val="-82276"/>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8EFC1FF-540E-4C68-845D-EA8C18D95280}">
      <dsp:nvSpPr>
        <dsp:cNvPr id="0" name=""/>
        <dsp:cNvSpPr/>
      </dsp:nvSpPr>
      <dsp:spPr>
        <a:xfrm>
          <a:off x="1466407" y="1554129"/>
          <a:ext cx="2071799" cy="1243079"/>
        </a:xfrm>
        <a:prstGeom prst="roundRect">
          <a:avLst>
            <a:gd name="adj" fmla="val 10000"/>
          </a:avLst>
        </a:prstGeom>
        <a:gradFill rotWithShape="0">
          <a:gsLst>
            <a:gs pos="0">
              <a:schemeClr val="accent5">
                <a:hueOff val="-71991"/>
                <a:satOff val="0"/>
                <a:lumOff val="0"/>
                <a:alphaOff val="0"/>
                <a:satMod val="103000"/>
                <a:lumMod val="102000"/>
                <a:tint val="94000"/>
              </a:schemeClr>
            </a:gs>
            <a:gs pos="50000">
              <a:schemeClr val="accent5">
                <a:hueOff val="-71991"/>
                <a:satOff val="0"/>
                <a:lumOff val="0"/>
                <a:alphaOff val="0"/>
                <a:satMod val="110000"/>
                <a:lumMod val="100000"/>
                <a:shade val="100000"/>
              </a:schemeClr>
            </a:gs>
            <a:gs pos="100000">
              <a:schemeClr val="accent5">
                <a:hueOff val="-71991"/>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b="1" kern="1200" dirty="0" smtClean="0">
              <a:solidFill>
                <a:schemeClr val="accent2"/>
              </a:solidFill>
              <a:latin typeface="Raleway"/>
              <a:cs typeface="Calibri" panose="020F0502020204030204" pitchFamily="34" charset="0"/>
              <a:sym typeface="Wingdings" panose="05000000000000000000" pitchFamily="2" charset="2"/>
            </a:rPr>
            <a:t>Srpanj 2019. </a:t>
          </a:r>
          <a:r>
            <a:rPr lang="hr-HR" sz="1600" kern="1200" dirty="0" smtClean="0">
              <a:solidFill>
                <a:schemeClr val="accent2"/>
              </a:solidFill>
              <a:latin typeface="Raleway"/>
              <a:cs typeface="Calibri" panose="020F0502020204030204" pitchFamily="34" charset="0"/>
              <a:sym typeface="Wingdings" panose="05000000000000000000" pitchFamily="2" charset="2"/>
            </a:rPr>
            <a:t>- upućeno</a:t>
          </a:r>
          <a:r>
            <a:rPr lang="hr-HR" sz="1600" b="1" kern="1200" dirty="0" smtClean="0">
              <a:solidFill>
                <a:schemeClr val="accent2"/>
              </a:solidFill>
              <a:latin typeface="Raleway"/>
              <a:cs typeface="Calibri" panose="020F0502020204030204" pitchFamily="34" charset="0"/>
              <a:sym typeface="Wingdings" panose="05000000000000000000" pitchFamily="2" charset="2"/>
            </a:rPr>
            <a:t> </a:t>
          </a:r>
          <a:r>
            <a:rPr lang="hr-HR" sz="1600" kern="1200" dirty="0" smtClean="0">
              <a:solidFill>
                <a:srgbClr val="FF0000"/>
              </a:solidFill>
              <a:latin typeface="Raleway"/>
              <a:cs typeface="Calibri" panose="020F0502020204030204" pitchFamily="34" charset="0"/>
              <a:sym typeface="Wingdings" panose="05000000000000000000" pitchFamily="2" charset="2"/>
            </a:rPr>
            <a:t>Pismo namjere </a:t>
          </a:r>
          <a:r>
            <a:rPr lang="hr-HR" sz="1600" kern="1200" dirty="0" smtClean="0">
              <a:solidFill>
                <a:srgbClr val="000099"/>
              </a:solidFill>
              <a:latin typeface="Raleway"/>
              <a:cs typeface="Calibri" panose="020F0502020204030204" pitchFamily="34" charset="0"/>
              <a:sym typeface="Wingdings" panose="05000000000000000000" pitchFamily="2" charset="2"/>
            </a:rPr>
            <a:t>i</a:t>
          </a:r>
          <a:r>
            <a:rPr lang="hr-HR" sz="1600" kern="1200" dirty="0" smtClean="0">
              <a:latin typeface="Raleway"/>
              <a:cs typeface="Calibri" panose="020F0502020204030204" pitchFamily="34" charset="0"/>
              <a:sym typeface="Wingdings" panose="05000000000000000000" pitchFamily="2" charset="2"/>
            </a:rPr>
            <a:t> </a:t>
          </a:r>
          <a:r>
            <a:rPr lang="hr-HR" sz="1600" kern="1200" dirty="0" smtClean="0">
              <a:solidFill>
                <a:srgbClr val="FF0000"/>
              </a:solidFill>
              <a:latin typeface="Raleway"/>
              <a:cs typeface="Calibri" panose="020F0502020204030204" pitchFamily="34" charset="0"/>
              <a:sym typeface="Wingdings" panose="05000000000000000000" pitchFamily="2" charset="2"/>
            </a:rPr>
            <a:t>Akcijski plan za ERM II</a:t>
          </a:r>
          <a:endParaRPr lang="hr-HR" sz="1600" kern="1200" dirty="0">
            <a:latin typeface="Raleway"/>
            <a:cs typeface="Calibri" panose="020F0502020204030204" pitchFamily="34" charset="0"/>
          </a:endParaRPr>
        </a:p>
      </dsp:txBody>
      <dsp:txXfrm>
        <a:off x="1502816" y="1590538"/>
        <a:ext cx="1998981" cy="1170261"/>
      </dsp:txXfrm>
    </dsp:sp>
    <dsp:sp modelId="{976E1FDE-B266-4DF8-BB63-917038B715C5}">
      <dsp:nvSpPr>
        <dsp:cNvPr id="0" name=""/>
        <dsp:cNvSpPr/>
      </dsp:nvSpPr>
      <dsp:spPr>
        <a:xfrm>
          <a:off x="1887860" y="3318704"/>
          <a:ext cx="2748400" cy="186461"/>
        </a:xfrm>
        <a:prstGeom prst="rect">
          <a:avLst/>
        </a:prstGeom>
        <a:gradFill rotWithShape="0">
          <a:gsLst>
            <a:gs pos="0">
              <a:schemeClr val="accent5">
                <a:hueOff val="-164551"/>
                <a:satOff val="0"/>
                <a:lumOff val="0"/>
                <a:alphaOff val="0"/>
                <a:satMod val="103000"/>
                <a:lumMod val="102000"/>
                <a:tint val="94000"/>
              </a:schemeClr>
            </a:gs>
            <a:gs pos="50000">
              <a:schemeClr val="accent5">
                <a:hueOff val="-164551"/>
                <a:satOff val="0"/>
                <a:lumOff val="0"/>
                <a:alphaOff val="0"/>
                <a:satMod val="110000"/>
                <a:lumMod val="100000"/>
                <a:shade val="100000"/>
              </a:schemeClr>
            </a:gs>
            <a:gs pos="100000">
              <a:schemeClr val="accent5">
                <a:hueOff val="-164551"/>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4F57838-F674-45F2-A1C6-2D8A2C73CA9D}">
      <dsp:nvSpPr>
        <dsp:cNvPr id="0" name=""/>
        <dsp:cNvSpPr/>
      </dsp:nvSpPr>
      <dsp:spPr>
        <a:xfrm>
          <a:off x="1466407" y="3107978"/>
          <a:ext cx="2071799" cy="1243079"/>
        </a:xfrm>
        <a:prstGeom prst="roundRect">
          <a:avLst>
            <a:gd name="adj" fmla="val 10000"/>
          </a:avLst>
        </a:prstGeom>
        <a:gradFill rotWithShape="0">
          <a:gsLst>
            <a:gs pos="0">
              <a:schemeClr val="accent5">
                <a:hueOff val="-143982"/>
                <a:satOff val="0"/>
                <a:lumOff val="0"/>
                <a:alphaOff val="0"/>
                <a:satMod val="103000"/>
                <a:lumMod val="102000"/>
                <a:tint val="94000"/>
              </a:schemeClr>
            </a:gs>
            <a:gs pos="50000">
              <a:schemeClr val="accent5">
                <a:hueOff val="-143982"/>
                <a:satOff val="0"/>
                <a:lumOff val="0"/>
                <a:alphaOff val="0"/>
                <a:satMod val="110000"/>
                <a:lumMod val="100000"/>
                <a:shade val="100000"/>
              </a:schemeClr>
            </a:gs>
            <a:gs pos="100000">
              <a:schemeClr val="accent5">
                <a:hueOff val="-143982"/>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b="1" kern="1200" dirty="0" smtClean="0">
              <a:solidFill>
                <a:schemeClr val="accent2"/>
              </a:solidFill>
              <a:latin typeface="Raleway"/>
              <a:cs typeface="Calibri" panose="020F0502020204030204" pitchFamily="34" charset="0"/>
              <a:sym typeface="Wingdings" panose="05000000000000000000" pitchFamily="2" charset="2"/>
            </a:rPr>
            <a:t>Srpanj 2020. </a:t>
          </a:r>
          <a:r>
            <a:rPr lang="hr-HR" sz="1600" kern="1200" dirty="0" smtClean="0">
              <a:solidFill>
                <a:schemeClr val="accent2"/>
              </a:solidFill>
              <a:latin typeface="Raleway"/>
              <a:cs typeface="Calibri" panose="020F0502020204030204" pitchFamily="34" charset="0"/>
              <a:sym typeface="Wingdings" panose="05000000000000000000" pitchFamily="2" charset="2"/>
            </a:rPr>
            <a:t>-</a:t>
          </a:r>
          <a:r>
            <a:rPr lang="hr-HR" sz="1600" b="1" kern="1200" dirty="0" smtClean="0">
              <a:solidFill>
                <a:schemeClr val="accent2"/>
              </a:solidFill>
              <a:latin typeface="Raleway"/>
              <a:cs typeface="Calibri" panose="020F0502020204030204" pitchFamily="34" charset="0"/>
              <a:sym typeface="Wingdings" panose="05000000000000000000" pitchFamily="2" charset="2"/>
            </a:rPr>
            <a:t> </a:t>
          </a:r>
          <a:r>
            <a:rPr lang="hr-HR" sz="1600" kern="1200" dirty="0" smtClean="0">
              <a:solidFill>
                <a:schemeClr val="accent2"/>
              </a:solidFill>
              <a:latin typeface="Raleway"/>
              <a:cs typeface="Calibri" panose="020F0502020204030204" pitchFamily="34" charset="0"/>
              <a:sym typeface="Wingdings" panose="05000000000000000000" pitchFamily="2" charset="2"/>
            </a:rPr>
            <a:t>ulazak u </a:t>
          </a:r>
          <a:r>
            <a:rPr lang="hr-HR" sz="1600" kern="1200" dirty="0" smtClean="0">
              <a:solidFill>
                <a:srgbClr val="FF0000"/>
              </a:solidFill>
              <a:latin typeface="Raleway"/>
              <a:cs typeface="Calibri" panose="020F0502020204030204" pitchFamily="34" charset="0"/>
              <a:sym typeface="Wingdings" panose="05000000000000000000" pitchFamily="2" charset="2"/>
            </a:rPr>
            <a:t>ERM II </a:t>
          </a:r>
          <a:endParaRPr lang="hr-HR" sz="1600" kern="1200" dirty="0">
            <a:latin typeface="Raleway"/>
            <a:cs typeface="Calibri" panose="020F0502020204030204" pitchFamily="34" charset="0"/>
          </a:endParaRPr>
        </a:p>
      </dsp:txBody>
      <dsp:txXfrm>
        <a:off x="1502816" y="3144387"/>
        <a:ext cx="1998981" cy="1170261"/>
      </dsp:txXfrm>
    </dsp:sp>
    <dsp:sp modelId="{A1BA5861-206C-4977-82DF-051C86C6A7A1}">
      <dsp:nvSpPr>
        <dsp:cNvPr id="0" name=""/>
        <dsp:cNvSpPr/>
      </dsp:nvSpPr>
      <dsp:spPr>
        <a:xfrm rot="16200000">
          <a:off x="3866428" y="2541780"/>
          <a:ext cx="1546756" cy="186461"/>
        </a:xfrm>
        <a:prstGeom prst="rect">
          <a:avLst/>
        </a:prstGeom>
        <a:gradFill rotWithShape="0">
          <a:gsLst>
            <a:gs pos="0">
              <a:schemeClr val="accent5">
                <a:hueOff val="-246827"/>
                <a:satOff val="0"/>
                <a:lumOff val="0"/>
                <a:alphaOff val="0"/>
                <a:satMod val="103000"/>
                <a:lumMod val="102000"/>
                <a:tint val="94000"/>
              </a:schemeClr>
            </a:gs>
            <a:gs pos="50000">
              <a:schemeClr val="accent5">
                <a:hueOff val="-246827"/>
                <a:satOff val="0"/>
                <a:lumOff val="0"/>
                <a:alphaOff val="0"/>
                <a:satMod val="110000"/>
                <a:lumMod val="100000"/>
                <a:shade val="100000"/>
              </a:schemeClr>
            </a:gs>
            <a:gs pos="100000">
              <a:schemeClr val="accent5">
                <a:hueOff val="-246827"/>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C2C1E45-6395-4C33-8439-3992F2280404}">
      <dsp:nvSpPr>
        <dsp:cNvPr id="0" name=""/>
        <dsp:cNvSpPr/>
      </dsp:nvSpPr>
      <dsp:spPr>
        <a:xfrm>
          <a:off x="4221900" y="3107978"/>
          <a:ext cx="2071799" cy="1243079"/>
        </a:xfrm>
        <a:prstGeom prst="roundRect">
          <a:avLst>
            <a:gd name="adj" fmla="val 10000"/>
          </a:avLst>
        </a:prstGeom>
        <a:gradFill rotWithShape="0">
          <a:gsLst>
            <a:gs pos="0">
              <a:schemeClr val="accent5">
                <a:hueOff val="-215973"/>
                <a:satOff val="0"/>
                <a:lumOff val="0"/>
                <a:alphaOff val="0"/>
                <a:satMod val="103000"/>
                <a:lumMod val="102000"/>
                <a:tint val="94000"/>
              </a:schemeClr>
            </a:gs>
            <a:gs pos="50000">
              <a:schemeClr val="accent5">
                <a:hueOff val="-215973"/>
                <a:satOff val="0"/>
                <a:lumOff val="0"/>
                <a:alphaOff val="0"/>
                <a:satMod val="110000"/>
                <a:lumMod val="100000"/>
                <a:shade val="100000"/>
              </a:schemeClr>
            </a:gs>
            <a:gs pos="100000">
              <a:schemeClr val="accent5">
                <a:hueOff val="-215973"/>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b="1" kern="1200" dirty="0" smtClean="0">
              <a:solidFill>
                <a:srgbClr val="000099"/>
              </a:solidFill>
              <a:latin typeface="Raleway"/>
              <a:cs typeface="Calibri" panose="020F0502020204030204" pitchFamily="34" charset="0"/>
              <a:sym typeface="Wingdings" panose="05000000000000000000" pitchFamily="2" charset="2"/>
            </a:rPr>
            <a:t>Prosinac</a:t>
          </a:r>
          <a:r>
            <a:rPr lang="hr-HR" sz="1600" kern="1200" dirty="0" smtClean="0">
              <a:solidFill>
                <a:srgbClr val="000099"/>
              </a:solidFill>
              <a:latin typeface="Raleway"/>
              <a:cs typeface="Calibri" panose="020F0502020204030204" pitchFamily="34" charset="0"/>
              <a:sym typeface="Wingdings" panose="05000000000000000000" pitchFamily="2" charset="2"/>
            </a:rPr>
            <a:t> </a:t>
          </a:r>
          <a:r>
            <a:rPr lang="hr-HR" sz="1600" b="1" kern="1200" dirty="0" smtClean="0">
              <a:solidFill>
                <a:srgbClr val="000099"/>
              </a:solidFill>
              <a:latin typeface="Raleway"/>
              <a:cs typeface="Calibri" panose="020F0502020204030204" pitchFamily="34" charset="0"/>
              <a:sym typeface="Wingdings" panose="05000000000000000000" pitchFamily="2" charset="2"/>
            </a:rPr>
            <a:t>2020. </a:t>
          </a:r>
          <a:r>
            <a:rPr lang="hr-HR" sz="1600" kern="1200" dirty="0" smtClean="0">
              <a:solidFill>
                <a:srgbClr val="000099"/>
              </a:solidFill>
              <a:latin typeface="Raleway"/>
              <a:cs typeface="Calibri" panose="020F0502020204030204" pitchFamily="34" charset="0"/>
              <a:sym typeface="Wingdings" panose="05000000000000000000" pitchFamily="2" charset="2"/>
            </a:rPr>
            <a:t>– usvojen </a:t>
          </a:r>
          <a:r>
            <a:rPr lang="hr-HR" sz="1600" kern="1200" dirty="0" smtClean="0">
              <a:solidFill>
                <a:srgbClr val="FF0000"/>
              </a:solidFill>
              <a:latin typeface="Raleway"/>
              <a:cs typeface="Calibri" panose="020F0502020204030204" pitchFamily="34" charset="0"/>
              <a:sym typeface="Wingdings" panose="05000000000000000000" pitchFamily="2" charset="2"/>
            </a:rPr>
            <a:t>Nacionalni plan zamjene hrvatske kune eurom</a:t>
          </a:r>
          <a:endParaRPr lang="hr-HR" sz="1600" kern="1200" dirty="0">
            <a:solidFill>
              <a:srgbClr val="FF0000"/>
            </a:solidFill>
            <a:latin typeface="Raleway"/>
            <a:cs typeface="Calibri" panose="020F0502020204030204" pitchFamily="34" charset="0"/>
          </a:endParaRPr>
        </a:p>
      </dsp:txBody>
      <dsp:txXfrm>
        <a:off x="4258309" y="3144387"/>
        <a:ext cx="1998981" cy="1170261"/>
      </dsp:txXfrm>
    </dsp:sp>
    <dsp:sp modelId="{782F9948-590B-480C-B08C-AC88B3CB91DF}">
      <dsp:nvSpPr>
        <dsp:cNvPr id="0" name=""/>
        <dsp:cNvSpPr/>
      </dsp:nvSpPr>
      <dsp:spPr>
        <a:xfrm rot="16200000">
          <a:off x="3866428" y="987930"/>
          <a:ext cx="1546756" cy="186461"/>
        </a:xfrm>
        <a:prstGeom prst="rect">
          <a:avLst/>
        </a:prstGeom>
        <a:gradFill rotWithShape="0">
          <a:gsLst>
            <a:gs pos="0">
              <a:schemeClr val="accent5">
                <a:hueOff val="-329102"/>
                <a:satOff val="0"/>
                <a:lumOff val="0"/>
                <a:alphaOff val="0"/>
                <a:satMod val="103000"/>
                <a:lumMod val="102000"/>
                <a:tint val="94000"/>
              </a:schemeClr>
            </a:gs>
            <a:gs pos="50000">
              <a:schemeClr val="accent5">
                <a:hueOff val="-329102"/>
                <a:satOff val="0"/>
                <a:lumOff val="0"/>
                <a:alphaOff val="0"/>
                <a:satMod val="110000"/>
                <a:lumMod val="100000"/>
                <a:shade val="100000"/>
              </a:schemeClr>
            </a:gs>
            <a:gs pos="100000">
              <a:schemeClr val="accent5">
                <a:hueOff val="-329102"/>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3B545FB-3337-4A0A-AEB7-FAA26BF90F2E}">
      <dsp:nvSpPr>
        <dsp:cNvPr id="0" name=""/>
        <dsp:cNvSpPr/>
      </dsp:nvSpPr>
      <dsp:spPr>
        <a:xfrm>
          <a:off x="4221900" y="1554129"/>
          <a:ext cx="2071799" cy="1243079"/>
        </a:xfrm>
        <a:prstGeom prst="roundRect">
          <a:avLst>
            <a:gd name="adj" fmla="val 10000"/>
          </a:avLst>
        </a:prstGeom>
        <a:gradFill rotWithShape="0">
          <a:gsLst>
            <a:gs pos="0">
              <a:schemeClr val="accent5">
                <a:hueOff val="-287964"/>
                <a:satOff val="0"/>
                <a:lumOff val="0"/>
                <a:alphaOff val="0"/>
                <a:satMod val="103000"/>
                <a:lumMod val="102000"/>
                <a:tint val="94000"/>
              </a:schemeClr>
            </a:gs>
            <a:gs pos="50000">
              <a:schemeClr val="accent5">
                <a:hueOff val="-287964"/>
                <a:satOff val="0"/>
                <a:lumOff val="0"/>
                <a:alphaOff val="0"/>
                <a:satMod val="110000"/>
                <a:lumMod val="100000"/>
                <a:shade val="100000"/>
              </a:schemeClr>
            </a:gs>
            <a:gs pos="100000">
              <a:schemeClr val="accent5">
                <a:hueOff val="-287964"/>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b="1" kern="1200" dirty="0" smtClean="0">
              <a:solidFill>
                <a:srgbClr val="000099"/>
              </a:solidFill>
              <a:latin typeface="Raleway"/>
              <a:cs typeface="Calibri" panose="020F0502020204030204" pitchFamily="34" charset="0"/>
              <a:sym typeface="Wingdings" panose="05000000000000000000" pitchFamily="2" charset="2"/>
            </a:rPr>
            <a:t>Svibanj 2022. </a:t>
          </a:r>
          <a:r>
            <a:rPr lang="hr-HR" sz="1400" kern="1200" dirty="0" smtClean="0">
              <a:solidFill>
                <a:srgbClr val="000099"/>
              </a:solidFill>
              <a:latin typeface="Raleway"/>
              <a:cs typeface="Calibri" panose="020F0502020204030204" pitchFamily="34" charset="0"/>
              <a:sym typeface="Wingdings" panose="05000000000000000000" pitchFamily="2" charset="2"/>
            </a:rPr>
            <a:t>–</a:t>
          </a:r>
          <a:r>
            <a:rPr lang="hr-HR" sz="1400" b="1" kern="1200" dirty="0" smtClean="0">
              <a:solidFill>
                <a:srgbClr val="000099"/>
              </a:solidFill>
              <a:latin typeface="Raleway"/>
              <a:cs typeface="Calibri" panose="020F0502020204030204" pitchFamily="34" charset="0"/>
              <a:sym typeface="Wingdings" panose="05000000000000000000" pitchFamily="2" charset="2"/>
            </a:rPr>
            <a:t> </a:t>
          </a:r>
          <a:r>
            <a:rPr lang="hr-HR" sz="1400" kern="1200" dirty="0" smtClean="0">
              <a:solidFill>
                <a:srgbClr val="000099"/>
              </a:solidFill>
              <a:latin typeface="Raleway"/>
              <a:cs typeface="Calibri" panose="020F0502020204030204" pitchFamily="34" charset="0"/>
              <a:sym typeface="Wingdings" panose="05000000000000000000" pitchFamily="2" charset="2"/>
            </a:rPr>
            <a:t>usvojen </a:t>
          </a:r>
          <a:r>
            <a:rPr lang="hr-HR" sz="1400" kern="1200" dirty="0" smtClean="0">
              <a:solidFill>
                <a:srgbClr val="FF0000"/>
              </a:solidFill>
              <a:latin typeface="Raleway"/>
              <a:cs typeface="Calibri" panose="020F0502020204030204" pitchFamily="34" charset="0"/>
              <a:sym typeface="Wingdings" panose="05000000000000000000" pitchFamily="2" charset="2"/>
            </a:rPr>
            <a:t>Zakon o uvođenju eura kao službene valute u Republici Hrvatskoj</a:t>
          </a:r>
          <a:endParaRPr lang="hr-HR" sz="1400" kern="1200" dirty="0">
            <a:solidFill>
              <a:srgbClr val="FF0000"/>
            </a:solidFill>
            <a:latin typeface="Raleway"/>
            <a:cs typeface="Calibri" panose="020F0502020204030204" pitchFamily="34" charset="0"/>
          </a:endParaRPr>
        </a:p>
      </dsp:txBody>
      <dsp:txXfrm>
        <a:off x="4258309" y="1590538"/>
        <a:ext cx="1998981" cy="1170261"/>
      </dsp:txXfrm>
    </dsp:sp>
    <dsp:sp modelId="{BC25E34A-01A2-44AE-B58D-D7894096B1C8}">
      <dsp:nvSpPr>
        <dsp:cNvPr id="0" name=""/>
        <dsp:cNvSpPr/>
      </dsp:nvSpPr>
      <dsp:spPr>
        <a:xfrm>
          <a:off x="4643353" y="211006"/>
          <a:ext cx="2748400" cy="186461"/>
        </a:xfrm>
        <a:prstGeom prst="rect">
          <a:avLst/>
        </a:prstGeom>
        <a:gradFill rotWithShape="0">
          <a:gsLst>
            <a:gs pos="0">
              <a:schemeClr val="accent5">
                <a:hueOff val="-411378"/>
                <a:satOff val="0"/>
                <a:lumOff val="0"/>
                <a:alphaOff val="0"/>
                <a:satMod val="103000"/>
                <a:lumMod val="102000"/>
                <a:tint val="94000"/>
              </a:schemeClr>
            </a:gs>
            <a:gs pos="50000">
              <a:schemeClr val="accent5">
                <a:hueOff val="-411378"/>
                <a:satOff val="0"/>
                <a:lumOff val="0"/>
                <a:alphaOff val="0"/>
                <a:satMod val="110000"/>
                <a:lumMod val="100000"/>
                <a:shade val="100000"/>
              </a:schemeClr>
            </a:gs>
            <a:gs pos="100000">
              <a:schemeClr val="accent5">
                <a:hueOff val="-411378"/>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352EF58-99E9-4830-A8C8-3B3E81897DDA}">
      <dsp:nvSpPr>
        <dsp:cNvPr id="0" name=""/>
        <dsp:cNvSpPr/>
      </dsp:nvSpPr>
      <dsp:spPr>
        <a:xfrm>
          <a:off x="4221900" y="279"/>
          <a:ext cx="2071799" cy="1243079"/>
        </a:xfrm>
        <a:prstGeom prst="roundRect">
          <a:avLst>
            <a:gd name="adj" fmla="val 10000"/>
          </a:avLst>
        </a:prstGeom>
        <a:gradFill rotWithShape="0">
          <a:gsLst>
            <a:gs pos="0">
              <a:schemeClr val="accent5">
                <a:hueOff val="-359956"/>
                <a:satOff val="0"/>
                <a:lumOff val="0"/>
                <a:alphaOff val="0"/>
                <a:satMod val="103000"/>
                <a:lumMod val="102000"/>
                <a:tint val="94000"/>
              </a:schemeClr>
            </a:gs>
            <a:gs pos="50000">
              <a:schemeClr val="accent5">
                <a:hueOff val="-359956"/>
                <a:satOff val="0"/>
                <a:lumOff val="0"/>
                <a:alphaOff val="0"/>
                <a:satMod val="110000"/>
                <a:lumMod val="100000"/>
                <a:shade val="100000"/>
              </a:schemeClr>
            </a:gs>
            <a:gs pos="100000">
              <a:schemeClr val="accent5">
                <a:hueOff val="-359956"/>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b="1" kern="1200" dirty="0" smtClean="0">
              <a:solidFill>
                <a:schemeClr val="bg1"/>
              </a:solidFill>
              <a:latin typeface="Raleway"/>
              <a:cs typeface="Calibri" panose="020F0502020204030204" pitchFamily="34" charset="0"/>
              <a:sym typeface="Wingdings" panose="05000000000000000000" pitchFamily="2" charset="2"/>
            </a:rPr>
            <a:t>Lipanj 2022. </a:t>
          </a:r>
          <a:r>
            <a:rPr lang="hr-HR" sz="1600" kern="1200" dirty="0" smtClean="0">
              <a:solidFill>
                <a:schemeClr val="bg1"/>
              </a:solidFill>
              <a:latin typeface="Raleway"/>
              <a:cs typeface="Calibri" panose="020F0502020204030204" pitchFamily="34" charset="0"/>
              <a:sym typeface="Wingdings" panose="05000000000000000000" pitchFamily="2" charset="2"/>
            </a:rPr>
            <a:t>- objave </a:t>
          </a:r>
          <a:r>
            <a:rPr lang="hr-HR" sz="1600" kern="1200" dirty="0" smtClean="0">
              <a:solidFill>
                <a:srgbClr val="FF0000"/>
              </a:solidFill>
              <a:latin typeface="Raleway"/>
              <a:cs typeface="Calibri" panose="020F0502020204030204" pitchFamily="34" charset="0"/>
              <a:sym typeface="Wingdings" panose="05000000000000000000" pitchFamily="2" charset="2"/>
            </a:rPr>
            <a:t>izvješća o konvergenciji</a:t>
          </a:r>
          <a:endParaRPr lang="hr-HR" sz="1600" kern="1200" dirty="0">
            <a:solidFill>
              <a:srgbClr val="FF0000"/>
            </a:solidFill>
            <a:latin typeface="Raleway"/>
            <a:cs typeface="Calibri" panose="020F0502020204030204" pitchFamily="34" charset="0"/>
          </a:endParaRPr>
        </a:p>
      </dsp:txBody>
      <dsp:txXfrm>
        <a:off x="4258309" y="36688"/>
        <a:ext cx="1998981" cy="1170261"/>
      </dsp:txXfrm>
    </dsp:sp>
    <dsp:sp modelId="{7820DE4C-F3AB-4D9F-937F-24F64DC3F56B}">
      <dsp:nvSpPr>
        <dsp:cNvPr id="0" name=""/>
        <dsp:cNvSpPr/>
      </dsp:nvSpPr>
      <dsp:spPr>
        <a:xfrm rot="5400000">
          <a:off x="6621921" y="987930"/>
          <a:ext cx="1546756" cy="186461"/>
        </a:xfrm>
        <a:prstGeom prst="rect">
          <a:avLst/>
        </a:prstGeom>
        <a:gradFill rotWithShape="0">
          <a:gsLst>
            <a:gs pos="0">
              <a:schemeClr val="accent5">
                <a:hueOff val="-493653"/>
                <a:satOff val="0"/>
                <a:lumOff val="0"/>
                <a:alphaOff val="0"/>
                <a:satMod val="103000"/>
                <a:lumMod val="102000"/>
                <a:tint val="94000"/>
              </a:schemeClr>
            </a:gs>
            <a:gs pos="50000">
              <a:schemeClr val="accent5">
                <a:hueOff val="-493653"/>
                <a:satOff val="0"/>
                <a:lumOff val="0"/>
                <a:alphaOff val="0"/>
                <a:satMod val="110000"/>
                <a:lumMod val="100000"/>
                <a:shade val="100000"/>
              </a:schemeClr>
            </a:gs>
            <a:gs pos="100000">
              <a:schemeClr val="accent5">
                <a:hueOff val="-493653"/>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5E48064-7538-4CFD-A532-D5D12C41235A}">
      <dsp:nvSpPr>
        <dsp:cNvPr id="0" name=""/>
        <dsp:cNvSpPr/>
      </dsp:nvSpPr>
      <dsp:spPr>
        <a:xfrm>
          <a:off x="6977393" y="279"/>
          <a:ext cx="2071799" cy="1243079"/>
        </a:xfrm>
        <a:prstGeom prst="roundRect">
          <a:avLst>
            <a:gd name="adj" fmla="val 10000"/>
          </a:avLst>
        </a:prstGeom>
        <a:gradFill rotWithShape="0">
          <a:gsLst>
            <a:gs pos="0">
              <a:schemeClr val="accent5">
                <a:hueOff val="-431947"/>
                <a:satOff val="0"/>
                <a:lumOff val="0"/>
                <a:alphaOff val="0"/>
                <a:satMod val="103000"/>
                <a:lumMod val="102000"/>
                <a:tint val="94000"/>
              </a:schemeClr>
            </a:gs>
            <a:gs pos="50000">
              <a:schemeClr val="accent5">
                <a:hueOff val="-431947"/>
                <a:satOff val="0"/>
                <a:lumOff val="0"/>
                <a:alphaOff val="0"/>
                <a:satMod val="110000"/>
                <a:lumMod val="100000"/>
                <a:shade val="100000"/>
              </a:schemeClr>
            </a:gs>
            <a:gs pos="100000">
              <a:schemeClr val="accent5">
                <a:hueOff val="-431947"/>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0" lang="hr-HR" sz="1600" b="1" i="0" u="none" strike="noStrike" kern="1200"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Srpanj 2022. -</a:t>
          </a:r>
          <a:r>
            <a:rPr kumimoji="0" lang="hr-HR" sz="1600" b="0" i="0" u="none" strike="noStrike" kern="1200"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Europska središnja banka i Europski parlament usvojili svoja mišljenja</a:t>
          </a:r>
          <a:endParaRPr lang="hr-HR" sz="1600" kern="1200" dirty="0">
            <a:solidFill>
              <a:schemeClr val="bg1"/>
            </a:solidFill>
            <a:latin typeface="Raleway"/>
            <a:cs typeface="Calibri" panose="020F0502020204030204" pitchFamily="34" charset="0"/>
          </a:endParaRPr>
        </a:p>
      </dsp:txBody>
      <dsp:txXfrm>
        <a:off x="7013802" y="36688"/>
        <a:ext cx="1998981" cy="1170261"/>
      </dsp:txXfrm>
    </dsp:sp>
    <dsp:sp modelId="{726739A8-75E2-439D-85F3-5009BA0078E2}">
      <dsp:nvSpPr>
        <dsp:cNvPr id="0" name=""/>
        <dsp:cNvSpPr/>
      </dsp:nvSpPr>
      <dsp:spPr>
        <a:xfrm rot="5400000">
          <a:off x="6621921" y="2541780"/>
          <a:ext cx="1546756" cy="186461"/>
        </a:xfrm>
        <a:prstGeom prst="rect">
          <a:avLst/>
        </a:prstGeom>
        <a:gradFill rotWithShape="0">
          <a:gsLst>
            <a:gs pos="0">
              <a:schemeClr val="accent5">
                <a:hueOff val="-575929"/>
                <a:satOff val="0"/>
                <a:lumOff val="0"/>
                <a:alphaOff val="0"/>
                <a:satMod val="103000"/>
                <a:lumMod val="102000"/>
                <a:tint val="94000"/>
              </a:schemeClr>
            </a:gs>
            <a:gs pos="50000">
              <a:schemeClr val="accent5">
                <a:hueOff val="-575929"/>
                <a:satOff val="0"/>
                <a:lumOff val="0"/>
                <a:alphaOff val="0"/>
                <a:satMod val="110000"/>
                <a:lumMod val="100000"/>
                <a:shade val="100000"/>
              </a:schemeClr>
            </a:gs>
            <a:gs pos="100000">
              <a:schemeClr val="accent5">
                <a:hueOff val="-575929"/>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D385043-70C8-4BD5-AC2C-DFCDB9FD352C}">
      <dsp:nvSpPr>
        <dsp:cNvPr id="0" name=""/>
        <dsp:cNvSpPr/>
      </dsp:nvSpPr>
      <dsp:spPr>
        <a:xfrm>
          <a:off x="6977393" y="1554129"/>
          <a:ext cx="2071799" cy="1243079"/>
        </a:xfrm>
        <a:prstGeom prst="roundRect">
          <a:avLst>
            <a:gd name="adj" fmla="val 10000"/>
          </a:avLst>
        </a:prstGeom>
        <a:gradFill rotWithShape="0">
          <a:gsLst>
            <a:gs pos="0">
              <a:schemeClr val="accent5">
                <a:hueOff val="-503938"/>
                <a:satOff val="0"/>
                <a:lumOff val="0"/>
                <a:alphaOff val="0"/>
                <a:satMod val="103000"/>
                <a:lumMod val="102000"/>
                <a:tint val="94000"/>
              </a:schemeClr>
            </a:gs>
            <a:gs pos="50000">
              <a:schemeClr val="accent5">
                <a:hueOff val="-503938"/>
                <a:satOff val="0"/>
                <a:lumOff val="0"/>
                <a:alphaOff val="0"/>
                <a:satMod val="110000"/>
                <a:lumMod val="100000"/>
                <a:shade val="100000"/>
              </a:schemeClr>
            </a:gs>
            <a:gs pos="100000">
              <a:schemeClr val="accent5">
                <a:hueOff val="-503938"/>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100000"/>
            </a:lnSpc>
            <a:spcBef>
              <a:spcPct val="0"/>
            </a:spcBef>
            <a:spcAft>
              <a:spcPts val="0"/>
            </a:spcAft>
          </a:pPr>
          <a:r>
            <a:rPr kumimoji="0" lang="hr-HR" sz="1400" b="1" i="0" u="none" strike="noStrike" kern="1200"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12. srpnja 2022. –</a:t>
          </a:r>
          <a:r>
            <a:rPr kumimoji="0" lang="hr-HR" sz="1400" b="0" i="0" u="none" strike="noStrike" kern="1200" cap="none" spc="0" normalizeH="0" baseline="0" noProof="0" dirty="0" smtClean="0">
              <a:ln>
                <a:noFill/>
              </a:ln>
              <a:solidFill>
                <a:schemeClr val="bg1"/>
              </a:solidFill>
              <a:effectLst/>
              <a:uLnTx/>
              <a:uFillTx/>
              <a:latin typeface="Raleway"/>
              <a:cs typeface="Calibri" panose="020F0502020204030204" pitchFamily="34" charset="0"/>
              <a:sym typeface="Wingdings" panose="05000000000000000000" pitchFamily="2" charset="2"/>
            </a:rPr>
            <a:t> </a:t>
          </a:r>
        </a:p>
        <a:p>
          <a:pPr lvl="0" algn="ctr" defTabSz="622300" rtl="0">
            <a:lnSpc>
              <a:spcPct val="100000"/>
            </a:lnSpc>
            <a:spcBef>
              <a:spcPct val="0"/>
            </a:spcBef>
            <a:spcAft>
              <a:spcPts val="0"/>
            </a:spcAft>
          </a:pPr>
          <a:r>
            <a:rPr kumimoji="0" lang="hr-HR" sz="1400" b="1" i="0" u="none" strike="noStrike" kern="1200" cap="none" spc="0" normalizeH="0" baseline="0" noProof="0" dirty="0" smtClean="0">
              <a:ln>
                <a:noFill/>
              </a:ln>
              <a:solidFill>
                <a:srgbClr val="FF0000"/>
              </a:solidFill>
              <a:effectLst/>
              <a:uLnTx/>
              <a:uFillTx/>
              <a:latin typeface="Raleway"/>
              <a:cs typeface="Calibri" panose="020F0502020204030204" pitchFamily="34" charset="0"/>
              <a:sym typeface="Wingdings" panose="05000000000000000000" pitchFamily="2" charset="2"/>
            </a:rPr>
            <a:t>ECOFIN usvojio zakonodavne akte vezane za uvođenje eura</a:t>
          </a:r>
        </a:p>
      </dsp:txBody>
      <dsp:txXfrm>
        <a:off x="7013802" y="1590538"/>
        <a:ext cx="1998981" cy="1170261"/>
      </dsp:txXfrm>
    </dsp:sp>
    <dsp:sp modelId="{63A38E4A-DC79-4943-8C83-35751B5816AE}">
      <dsp:nvSpPr>
        <dsp:cNvPr id="0" name=""/>
        <dsp:cNvSpPr/>
      </dsp:nvSpPr>
      <dsp:spPr>
        <a:xfrm>
          <a:off x="6977393" y="3107978"/>
          <a:ext cx="2071799" cy="1243079"/>
        </a:xfrm>
        <a:prstGeom prst="roundRect">
          <a:avLst>
            <a:gd name="adj" fmla="val 10000"/>
          </a:avLst>
        </a:prstGeom>
        <a:gradFill rotWithShape="0">
          <a:gsLst>
            <a:gs pos="0">
              <a:schemeClr val="accent5">
                <a:hueOff val="-575929"/>
                <a:satOff val="0"/>
                <a:lumOff val="0"/>
                <a:alphaOff val="0"/>
                <a:satMod val="103000"/>
                <a:lumMod val="102000"/>
                <a:tint val="94000"/>
              </a:schemeClr>
            </a:gs>
            <a:gs pos="50000">
              <a:schemeClr val="accent5">
                <a:hueOff val="-575929"/>
                <a:satOff val="0"/>
                <a:lumOff val="0"/>
                <a:alphaOff val="0"/>
                <a:satMod val="110000"/>
                <a:lumMod val="100000"/>
                <a:shade val="100000"/>
              </a:schemeClr>
            </a:gs>
            <a:gs pos="100000">
              <a:schemeClr val="accent5">
                <a:hueOff val="-575929"/>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hr-HR" sz="1200" b="1" kern="1200" dirty="0" smtClean="0">
              <a:solidFill>
                <a:schemeClr val="bg1"/>
              </a:solidFill>
              <a:latin typeface="Raleway"/>
              <a:cs typeface="Calibri" panose="020F0502020204030204" pitchFamily="34" charset="0"/>
            </a:rPr>
            <a:t>21. srpnja 2022. - </a:t>
          </a:r>
          <a:br>
            <a:rPr lang="hr-HR" sz="1200" b="1" kern="1200" dirty="0" smtClean="0">
              <a:solidFill>
                <a:schemeClr val="bg1"/>
              </a:solidFill>
              <a:latin typeface="Raleway"/>
              <a:cs typeface="Calibri" panose="020F0502020204030204" pitchFamily="34" charset="0"/>
            </a:rPr>
          </a:br>
          <a:r>
            <a:rPr lang="hr-HR" sz="1200" b="1" kern="1200" dirty="0" smtClean="0">
              <a:solidFill>
                <a:schemeClr val="bg1"/>
              </a:solidFill>
              <a:latin typeface="Raleway"/>
              <a:cs typeface="Calibri" panose="020F0502020204030204" pitchFamily="34" charset="0"/>
            </a:rPr>
            <a:t>Vlada Republike Hrvatske donijela </a:t>
          </a:r>
          <a:r>
            <a:rPr lang="hr-HR" sz="1200" b="1" i="0" kern="1200" dirty="0" smtClean="0">
              <a:solidFill>
                <a:srgbClr val="FF0000"/>
              </a:solidFill>
              <a:latin typeface="Raleway"/>
              <a:cs typeface="Calibri" panose="020F0502020204030204" pitchFamily="34" charset="0"/>
            </a:rPr>
            <a:t>Odluku o objavi uvođenja eura kao službene valute u Republici Hrvatskoj</a:t>
          </a:r>
          <a:endParaRPr lang="hr-HR" sz="1200" kern="1200" dirty="0">
            <a:solidFill>
              <a:srgbClr val="FF0000"/>
            </a:solidFill>
            <a:latin typeface="Raleway"/>
            <a:cs typeface="Calibri" panose="020F0502020204030204" pitchFamily="34" charset="0"/>
          </a:endParaRPr>
        </a:p>
      </dsp:txBody>
      <dsp:txXfrm>
        <a:off x="7013802" y="3144387"/>
        <a:ext cx="1998981" cy="11702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E5555-5AED-43E2-9599-4F5075C3F437}">
      <dsp:nvSpPr>
        <dsp:cNvPr id="0" name=""/>
        <dsp:cNvSpPr/>
      </dsp:nvSpPr>
      <dsp:spPr>
        <a:xfrm>
          <a:off x="0" y="0"/>
          <a:ext cx="7753709" cy="767520"/>
        </a:xfrm>
        <a:prstGeom prst="rect">
          <a:avLst/>
        </a:prstGeom>
        <a:solidFill>
          <a:schemeClr val="accent6">
            <a:lumMod val="75000"/>
          </a:schemeClr>
        </a:solidFill>
        <a:ln w="19050" cap="flat" cmpd="sng" algn="ctr">
          <a:solidFill>
            <a:schemeClr val="accent6">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hr-HR" sz="1800" kern="1200" dirty="0">
              <a:solidFill>
                <a:schemeClr val="bg1"/>
              </a:solidFill>
              <a:latin typeface="Raleway"/>
              <a:ea typeface="+mn-ea"/>
              <a:cs typeface="Calibri" panose="020F0502020204030204" pitchFamily="34" charset="0"/>
            </a:rPr>
            <a:t>	</a:t>
          </a:r>
          <a:r>
            <a:rPr lang="hr-HR" sz="2000" kern="1200" dirty="0">
              <a:solidFill>
                <a:schemeClr val="bg1"/>
              </a:solidFill>
              <a:latin typeface="Raleway"/>
              <a:ea typeface="+mn-ea"/>
              <a:cs typeface="Calibri" panose="020F0502020204030204" pitchFamily="34" charset="0"/>
            </a:rPr>
            <a:t>Načelo zaštite potrošača</a:t>
          </a:r>
          <a:endParaRPr lang="hr-HR" sz="1800" kern="1200" dirty="0">
            <a:solidFill>
              <a:schemeClr val="bg1"/>
            </a:solidFill>
            <a:latin typeface="Raleway"/>
            <a:ea typeface="+mn-ea"/>
            <a:cs typeface="Calibri" panose="020F0502020204030204" pitchFamily="34" charset="0"/>
          </a:endParaRPr>
        </a:p>
      </dsp:txBody>
      <dsp:txXfrm>
        <a:off x="0" y="0"/>
        <a:ext cx="7753709" cy="767520"/>
      </dsp:txXfrm>
    </dsp:sp>
    <dsp:sp modelId="{7D10164D-CF66-439C-A8CC-1640DBB5EC2E}">
      <dsp:nvSpPr>
        <dsp:cNvPr id="0" name=""/>
        <dsp:cNvSpPr/>
      </dsp:nvSpPr>
      <dsp:spPr>
        <a:xfrm>
          <a:off x="0" y="906309"/>
          <a:ext cx="7753709" cy="767520"/>
        </a:xfrm>
        <a:prstGeom prst="rect">
          <a:avLst/>
        </a:prstGeom>
        <a:solidFill>
          <a:schemeClr val="accent6">
            <a:lumMod val="75000"/>
          </a:schemeClr>
        </a:solidFill>
        <a:ln w="19050" cap="flat" cmpd="sng" algn="ctr">
          <a:solidFill>
            <a:schemeClr val="accent6">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hr-HR" sz="2000" kern="1200" dirty="0">
              <a:solidFill>
                <a:schemeClr val="bg1"/>
              </a:solidFill>
              <a:latin typeface="Raleway"/>
              <a:ea typeface="+mn-ea"/>
              <a:cs typeface="Calibri" panose="020F0502020204030204" pitchFamily="34" charset="0"/>
            </a:rPr>
            <a:t>	Načelo zabrane neopravdanog povećanja cijena</a:t>
          </a:r>
        </a:p>
      </dsp:txBody>
      <dsp:txXfrm>
        <a:off x="0" y="906309"/>
        <a:ext cx="7753709" cy="767520"/>
      </dsp:txXfrm>
    </dsp:sp>
    <dsp:sp modelId="{D016EB9F-9CA1-4267-A409-37DD5CD99E5A}">
      <dsp:nvSpPr>
        <dsp:cNvPr id="0" name=""/>
        <dsp:cNvSpPr/>
      </dsp:nvSpPr>
      <dsp:spPr>
        <a:xfrm>
          <a:off x="0" y="1791909"/>
          <a:ext cx="7753709" cy="767520"/>
        </a:xfrm>
        <a:prstGeom prst="rect">
          <a:avLst/>
        </a:prstGeom>
        <a:solidFill>
          <a:schemeClr val="accent6">
            <a:lumMod val="75000"/>
          </a:schemeClr>
        </a:solidFill>
        <a:ln w="19050" cap="flat" cmpd="sng" algn="ctr">
          <a:solidFill>
            <a:schemeClr val="accent6">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hr-HR" sz="2000" kern="1200" baseline="0" dirty="0">
              <a:solidFill>
                <a:schemeClr val="bg1"/>
              </a:solidFill>
              <a:latin typeface="Raleway"/>
              <a:ea typeface="+mn-ea"/>
              <a:cs typeface="Calibri" panose="020F0502020204030204" pitchFamily="34" charset="0"/>
            </a:rPr>
            <a:t>	Načelo neprekidnosti pravnih instrumenata </a:t>
          </a:r>
        </a:p>
      </dsp:txBody>
      <dsp:txXfrm>
        <a:off x="0" y="1791909"/>
        <a:ext cx="7753709" cy="767520"/>
      </dsp:txXfrm>
    </dsp:sp>
    <dsp:sp modelId="{5AD4647D-4E06-486B-BA79-14449F4F2380}">
      <dsp:nvSpPr>
        <dsp:cNvPr id="0" name=""/>
        <dsp:cNvSpPr/>
      </dsp:nvSpPr>
      <dsp:spPr>
        <a:xfrm>
          <a:off x="0" y="2677509"/>
          <a:ext cx="7753709" cy="767520"/>
        </a:xfrm>
        <a:prstGeom prst="rect">
          <a:avLst/>
        </a:prstGeom>
        <a:solidFill>
          <a:schemeClr val="accent6">
            <a:lumMod val="75000"/>
          </a:schemeClr>
        </a:solidFill>
        <a:ln w="19050" cap="flat" cmpd="sng" algn="ctr">
          <a:solidFill>
            <a:schemeClr val="accent6">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hr-HR" sz="2000" kern="1200" dirty="0">
              <a:solidFill>
                <a:schemeClr val="bg1"/>
              </a:solidFill>
              <a:latin typeface="Raleway"/>
              <a:ea typeface="+mn-ea"/>
              <a:cs typeface="Calibri" panose="020F0502020204030204" pitchFamily="34" charset="0"/>
            </a:rPr>
            <a:t>	Načelo učinkovitosti i ekonomičnosti </a:t>
          </a:r>
        </a:p>
      </dsp:txBody>
      <dsp:txXfrm>
        <a:off x="0" y="2677509"/>
        <a:ext cx="7753709" cy="767520"/>
      </dsp:txXfrm>
    </dsp:sp>
    <dsp:sp modelId="{8638CAA9-AB50-4969-B703-17092BEF0AC6}">
      <dsp:nvSpPr>
        <dsp:cNvPr id="0" name=""/>
        <dsp:cNvSpPr/>
      </dsp:nvSpPr>
      <dsp:spPr>
        <a:xfrm>
          <a:off x="0" y="3563109"/>
          <a:ext cx="7753709" cy="767520"/>
        </a:xfrm>
        <a:prstGeom prst="rect">
          <a:avLst/>
        </a:prstGeom>
        <a:solidFill>
          <a:schemeClr val="accent6">
            <a:lumMod val="75000"/>
          </a:schemeClr>
        </a:solidFill>
        <a:ln w="19050" cap="flat" cmpd="sng" algn="ctr">
          <a:solidFill>
            <a:schemeClr val="accent6">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hr-HR" sz="2000" kern="1200" dirty="0">
              <a:solidFill>
                <a:schemeClr val="bg1"/>
              </a:solidFill>
              <a:latin typeface="Raleway"/>
              <a:ea typeface="+mn-ea"/>
              <a:cs typeface="Calibri" panose="020F0502020204030204" pitchFamily="34" charset="0"/>
            </a:rPr>
            <a:t>	Načelo transparentnosti i informiranosti </a:t>
          </a:r>
        </a:p>
      </dsp:txBody>
      <dsp:txXfrm>
        <a:off x="0" y="3563109"/>
        <a:ext cx="7753709" cy="7675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1AF0A-B1FC-478E-B41F-95D17EFDF5FB}">
      <dsp:nvSpPr>
        <dsp:cNvPr id="0" name=""/>
        <dsp:cNvSpPr/>
      </dsp:nvSpPr>
      <dsp:spPr>
        <a:xfrm>
          <a:off x="0" y="739168"/>
          <a:ext cx="7056786" cy="4410491"/>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308C92-6E9A-4EB4-B607-463C72BD52FC}">
      <dsp:nvSpPr>
        <dsp:cNvPr id="0" name=""/>
        <dsp:cNvSpPr/>
      </dsp:nvSpPr>
      <dsp:spPr>
        <a:xfrm>
          <a:off x="896211" y="3777511"/>
          <a:ext cx="183476" cy="1834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770FE-2384-44E4-96DE-36CC541349CB}">
      <dsp:nvSpPr>
        <dsp:cNvPr id="0" name=""/>
        <dsp:cNvSpPr/>
      </dsp:nvSpPr>
      <dsp:spPr>
        <a:xfrm>
          <a:off x="987950" y="3869249"/>
          <a:ext cx="1644231" cy="1274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220" tIns="0" rIns="0" bIns="0" numCol="1" spcCol="1270" anchor="t" anchorCtr="0">
          <a:noAutofit/>
        </a:bodyPr>
        <a:lstStyle/>
        <a:p>
          <a:pPr lvl="0" algn="l" defTabSz="800100" rtl="0">
            <a:lnSpc>
              <a:spcPct val="90000"/>
            </a:lnSpc>
            <a:spcBef>
              <a:spcPct val="0"/>
            </a:spcBef>
            <a:spcAft>
              <a:spcPct val="35000"/>
            </a:spcAft>
          </a:pPr>
          <a:r>
            <a:rPr lang="hr-HR" sz="1800" kern="1200" dirty="0" smtClean="0">
              <a:solidFill>
                <a:schemeClr val="tx2">
                  <a:lumMod val="50000"/>
                </a:schemeClr>
              </a:solidFill>
              <a:latin typeface="Raleway"/>
              <a:ea typeface="+mn-ea"/>
              <a:cs typeface="+mn-cs"/>
            </a:rPr>
            <a:t>Dvojno iskazivanje</a:t>
          </a:r>
        </a:p>
        <a:p>
          <a:pPr lvl="0" algn="l" defTabSz="800100" rtl="0">
            <a:lnSpc>
              <a:spcPct val="90000"/>
            </a:lnSpc>
            <a:spcBef>
              <a:spcPct val="0"/>
            </a:spcBef>
            <a:spcAft>
              <a:spcPct val="35000"/>
            </a:spcAft>
          </a:pPr>
          <a:r>
            <a:rPr lang="hr-HR" sz="1800" kern="1200" dirty="0" smtClean="0">
              <a:solidFill>
                <a:schemeClr val="tx2">
                  <a:lumMod val="50000"/>
                </a:schemeClr>
              </a:solidFill>
              <a:latin typeface="Raleway"/>
              <a:ea typeface="+mn-ea"/>
              <a:cs typeface="+mn-cs"/>
            </a:rPr>
            <a:t>5.9.2022.-31.12.2023.</a:t>
          </a:r>
          <a:endParaRPr lang="hr-HR" sz="1800" kern="1200" dirty="0">
            <a:solidFill>
              <a:schemeClr val="tx2">
                <a:lumMod val="50000"/>
              </a:schemeClr>
            </a:solidFill>
            <a:latin typeface="Raleway"/>
            <a:ea typeface="+mn-ea"/>
            <a:cs typeface="+mn-cs"/>
          </a:endParaRPr>
        </a:p>
      </dsp:txBody>
      <dsp:txXfrm>
        <a:off x="987950" y="3869249"/>
        <a:ext cx="1644231" cy="1274631"/>
      </dsp:txXfrm>
    </dsp:sp>
    <dsp:sp modelId="{B4946676-E8B4-43BF-93C0-911EECFE111C}">
      <dsp:nvSpPr>
        <dsp:cNvPr id="0" name=""/>
        <dsp:cNvSpPr/>
      </dsp:nvSpPr>
      <dsp:spPr>
        <a:xfrm>
          <a:off x="2515744" y="2578739"/>
          <a:ext cx="331668" cy="3316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B959DB-985D-45FC-A524-E1FAA4A7180F}">
      <dsp:nvSpPr>
        <dsp:cNvPr id="0" name=""/>
        <dsp:cNvSpPr/>
      </dsp:nvSpPr>
      <dsp:spPr>
        <a:xfrm>
          <a:off x="2681578" y="2744574"/>
          <a:ext cx="1693628" cy="23993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744" tIns="0" rIns="0" bIns="0" numCol="1" spcCol="1270" anchor="t" anchorCtr="0">
          <a:noAutofit/>
        </a:bodyPr>
        <a:lstStyle/>
        <a:p>
          <a:pPr lvl="0" algn="l" defTabSz="800100" rtl="0">
            <a:lnSpc>
              <a:spcPct val="90000"/>
            </a:lnSpc>
            <a:spcBef>
              <a:spcPct val="0"/>
            </a:spcBef>
            <a:spcAft>
              <a:spcPct val="35000"/>
            </a:spcAft>
          </a:pPr>
          <a:r>
            <a:rPr lang="hr-HR" sz="1800" kern="1200" dirty="0" smtClean="0">
              <a:solidFill>
                <a:schemeClr val="tx2">
                  <a:lumMod val="50000"/>
                </a:schemeClr>
              </a:solidFill>
              <a:latin typeface="Raleway"/>
              <a:ea typeface="+mn-ea"/>
              <a:cs typeface="+mn-cs"/>
            </a:rPr>
            <a:t>Opskrba gotovim novcem eura</a:t>
          </a:r>
          <a:endParaRPr lang="hr-HR" sz="1800" kern="1200" dirty="0">
            <a:solidFill>
              <a:schemeClr val="tx2">
                <a:lumMod val="50000"/>
              </a:schemeClr>
            </a:solidFill>
            <a:latin typeface="Raleway"/>
            <a:ea typeface="+mn-ea"/>
            <a:cs typeface="+mn-cs"/>
          </a:endParaRPr>
        </a:p>
      </dsp:txBody>
      <dsp:txXfrm>
        <a:off x="2681578" y="2744574"/>
        <a:ext cx="1693628" cy="2399307"/>
      </dsp:txXfrm>
    </dsp:sp>
    <dsp:sp modelId="{A0DC48D8-63CD-4FEC-91E8-824C2E187EE7}">
      <dsp:nvSpPr>
        <dsp:cNvPr id="0" name=""/>
        <dsp:cNvSpPr/>
      </dsp:nvSpPr>
      <dsp:spPr>
        <a:xfrm>
          <a:off x="4463417" y="1849244"/>
          <a:ext cx="458691" cy="4586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B984A5-A244-4956-BAD6-CFF8115D72CC}">
      <dsp:nvSpPr>
        <dsp:cNvPr id="0" name=""/>
        <dsp:cNvSpPr/>
      </dsp:nvSpPr>
      <dsp:spPr>
        <a:xfrm>
          <a:off x="4692762" y="2078590"/>
          <a:ext cx="1693628" cy="3065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051" tIns="0" rIns="0" bIns="0" numCol="1" spcCol="1270" anchor="t" anchorCtr="0">
          <a:noAutofit/>
        </a:bodyPr>
        <a:lstStyle/>
        <a:p>
          <a:pPr lvl="0" algn="l" defTabSz="800100" rtl="0">
            <a:lnSpc>
              <a:spcPct val="90000"/>
            </a:lnSpc>
            <a:spcBef>
              <a:spcPct val="0"/>
            </a:spcBef>
            <a:spcAft>
              <a:spcPct val="35000"/>
            </a:spcAft>
          </a:pPr>
          <a:r>
            <a:rPr lang="hr-HR" sz="1800" kern="1200" dirty="0" smtClean="0">
              <a:solidFill>
                <a:schemeClr val="tx2">
                  <a:lumMod val="50000"/>
                </a:schemeClr>
              </a:solidFill>
              <a:latin typeface="Raleway"/>
              <a:ea typeface="+mn-ea"/>
              <a:cs typeface="+mn-cs"/>
            </a:rPr>
            <a:t>Dvojni optjecaj</a:t>
          </a:r>
        </a:p>
        <a:p>
          <a:pPr lvl="0" algn="l" defTabSz="800100" rtl="0">
            <a:lnSpc>
              <a:spcPct val="90000"/>
            </a:lnSpc>
            <a:spcBef>
              <a:spcPct val="0"/>
            </a:spcBef>
            <a:spcAft>
              <a:spcPct val="35000"/>
            </a:spcAft>
          </a:pPr>
          <a:r>
            <a:rPr lang="hr-HR" sz="1800" kern="1200" dirty="0" smtClean="0">
              <a:solidFill>
                <a:schemeClr val="tx2">
                  <a:lumMod val="50000"/>
                </a:schemeClr>
              </a:solidFill>
              <a:latin typeface="Raleway"/>
              <a:ea typeface="+mn-ea"/>
              <a:cs typeface="+mn-cs"/>
            </a:rPr>
            <a:t>1.1.2023.-14.1.2023.</a:t>
          </a:r>
          <a:endParaRPr lang="hr-HR" sz="1800" kern="1200" dirty="0">
            <a:solidFill>
              <a:schemeClr val="tx2">
                <a:lumMod val="50000"/>
              </a:schemeClr>
            </a:solidFill>
            <a:latin typeface="Raleway"/>
            <a:ea typeface="+mn-ea"/>
            <a:cs typeface="+mn-cs"/>
          </a:endParaRPr>
        </a:p>
      </dsp:txBody>
      <dsp:txXfrm>
        <a:off x="4692762" y="2078590"/>
        <a:ext cx="1693628" cy="30652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D9463C-AA11-4091-B833-427B7CED047E}">
      <dsp:nvSpPr>
        <dsp:cNvPr id="0" name=""/>
        <dsp:cNvSpPr/>
      </dsp:nvSpPr>
      <dsp:spPr>
        <a:xfrm>
          <a:off x="0" y="0"/>
          <a:ext cx="3753370" cy="1268083"/>
        </a:xfrm>
        <a:prstGeom prst="chevron">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hr-HR" sz="1900" kern="1200" dirty="0" smtClean="0">
              <a:solidFill>
                <a:schemeClr val="tx1"/>
              </a:solidFill>
              <a:latin typeface="Raleway"/>
              <a:cs typeface="Calibri Light" panose="020F0302020204030204" pitchFamily="34" charset="0"/>
            </a:rPr>
            <a:t>Srpanj 2022. fiksni tečaj konverzije</a:t>
          </a:r>
        </a:p>
        <a:p>
          <a:pPr lvl="0" algn="ctr" defTabSz="844550">
            <a:lnSpc>
              <a:spcPct val="90000"/>
            </a:lnSpc>
            <a:spcBef>
              <a:spcPct val="0"/>
            </a:spcBef>
            <a:spcAft>
              <a:spcPct val="35000"/>
            </a:spcAft>
          </a:pPr>
          <a:r>
            <a:rPr lang="hr-HR" sz="1900" kern="1200" dirty="0" smtClean="0">
              <a:solidFill>
                <a:schemeClr val="tx1"/>
              </a:solidFill>
              <a:latin typeface="Raleway"/>
              <a:cs typeface="Calibri Light" panose="020F0302020204030204" pitchFamily="34" charset="0"/>
            </a:rPr>
            <a:t>početak dobrovoljnog dvojnog iskazivanja</a:t>
          </a:r>
          <a:endParaRPr lang="hr-HR" sz="1900" kern="1200" dirty="0">
            <a:solidFill>
              <a:schemeClr val="tx1"/>
            </a:solidFill>
            <a:latin typeface="Raleway"/>
            <a:cs typeface="Calibri Light" panose="020F0302020204030204" pitchFamily="34" charset="0"/>
          </a:endParaRPr>
        </a:p>
      </dsp:txBody>
      <dsp:txXfrm>
        <a:off x="634042" y="0"/>
        <a:ext cx="2485287" cy="1268083"/>
      </dsp:txXfrm>
    </dsp:sp>
    <dsp:sp modelId="{8085BC02-9A8E-4A38-9272-B0931B0F5414}">
      <dsp:nvSpPr>
        <dsp:cNvPr id="0" name=""/>
        <dsp:cNvSpPr/>
      </dsp:nvSpPr>
      <dsp:spPr>
        <a:xfrm>
          <a:off x="3381114" y="0"/>
          <a:ext cx="3753370" cy="1268083"/>
        </a:xfrm>
        <a:prstGeom prst="chevron">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hr-HR" sz="1900" kern="1200" dirty="0" smtClean="0">
              <a:solidFill>
                <a:schemeClr val="tx1"/>
              </a:solidFill>
              <a:latin typeface="Raleway"/>
              <a:cs typeface="Calibri Light" panose="020F0302020204030204" pitchFamily="34" charset="0"/>
            </a:rPr>
            <a:t>5. rujna 2022.</a:t>
          </a:r>
        </a:p>
        <a:p>
          <a:pPr lvl="0" algn="ctr" defTabSz="844550">
            <a:lnSpc>
              <a:spcPct val="90000"/>
            </a:lnSpc>
            <a:spcBef>
              <a:spcPct val="0"/>
            </a:spcBef>
            <a:spcAft>
              <a:spcPct val="35000"/>
            </a:spcAft>
          </a:pPr>
          <a:r>
            <a:rPr lang="hr-HR" sz="1900" kern="1200" dirty="0" smtClean="0">
              <a:solidFill>
                <a:schemeClr val="tx1"/>
              </a:solidFill>
              <a:latin typeface="Raleway"/>
              <a:cs typeface="Calibri Light" panose="020F0302020204030204" pitchFamily="34" charset="0"/>
            </a:rPr>
            <a:t>početak obveznog dvojnog iskazivanja </a:t>
          </a:r>
          <a:endParaRPr lang="hr-HR" sz="1900" kern="1200" dirty="0">
            <a:solidFill>
              <a:schemeClr val="tx1"/>
            </a:solidFill>
            <a:latin typeface="Raleway"/>
            <a:cs typeface="Calibri Light" panose="020F0302020204030204" pitchFamily="34" charset="0"/>
          </a:endParaRPr>
        </a:p>
      </dsp:txBody>
      <dsp:txXfrm>
        <a:off x="4015156" y="0"/>
        <a:ext cx="2485287" cy="1268083"/>
      </dsp:txXfrm>
    </dsp:sp>
    <dsp:sp modelId="{CF76B9E9-4BC4-41ED-B3FD-EA56143EC57A}">
      <dsp:nvSpPr>
        <dsp:cNvPr id="0" name=""/>
        <dsp:cNvSpPr/>
      </dsp:nvSpPr>
      <dsp:spPr>
        <a:xfrm>
          <a:off x="6759148" y="0"/>
          <a:ext cx="3753370" cy="1268083"/>
        </a:xfrm>
        <a:prstGeom prst="chevron">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hr-HR" sz="1900" kern="1200" dirty="0" smtClean="0">
              <a:solidFill>
                <a:schemeClr val="tx1"/>
              </a:solidFill>
              <a:latin typeface="Raleway"/>
              <a:cs typeface="Calibri Light" panose="020F0302020204030204" pitchFamily="34" charset="0"/>
            </a:rPr>
            <a:t>31. prosinca 2023.  </a:t>
          </a:r>
        </a:p>
        <a:p>
          <a:pPr lvl="0" algn="ctr" defTabSz="844550">
            <a:lnSpc>
              <a:spcPct val="90000"/>
            </a:lnSpc>
            <a:spcBef>
              <a:spcPct val="0"/>
            </a:spcBef>
            <a:spcAft>
              <a:spcPct val="35000"/>
            </a:spcAft>
          </a:pPr>
          <a:r>
            <a:rPr lang="hr-HR" sz="1900" kern="1200" dirty="0" smtClean="0">
              <a:solidFill>
                <a:schemeClr val="tx1"/>
              </a:solidFill>
              <a:latin typeface="Raleway"/>
              <a:cs typeface="Calibri Light" panose="020F0302020204030204" pitchFamily="34" charset="0"/>
            </a:rPr>
            <a:t>završetak obveznog dvojnog iskazivanja</a:t>
          </a:r>
          <a:endParaRPr lang="hr-HR" sz="1900" kern="1200" dirty="0">
            <a:solidFill>
              <a:schemeClr val="tx1"/>
            </a:solidFill>
            <a:latin typeface="Raleway"/>
            <a:cs typeface="Calibri Light" panose="020F0302020204030204" pitchFamily="34" charset="0"/>
          </a:endParaRPr>
        </a:p>
      </dsp:txBody>
      <dsp:txXfrm>
        <a:off x="7393190" y="0"/>
        <a:ext cx="2485287" cy="12680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079EF-8FE0-42AA-9B5E-02996F82F778}">
      <dsp:nvSpPr>
        <dsp:cNvPr id="0" name=""/>
        <dsp:cNvSpPr/>
      </dsp:nvSpPr>
      <dsp:spPr>
        <a:xfrm>
          <a:off x="2494472" y="0"/>
          <a:ext cx="5262113" cy="5262113"/>
        </a:xfrm>
        <a:prstGeom prst="triangle">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A4805A-2CDC-4752-9BA4-02664E197201}">
      <dsp:nvSpPr>
        <dsp:cNvPr id="0" name=""/>
        <dsp:cNvSpPr/>
      </dsp:nvSpPr>
      <dsp:spPr>
        <a:xfrm>
          <a:off x="5125529" y="526725"/>
          <a:ext cx="3420373" cy="534433"/>
        </a:xfrm>
        <a:prstGeom prst="roundRect">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hr-HR" sz="1400" kern="1200" dirty="0" smtClean="0">
              <a:latin typeface="Raleway"/>
              <a:cs typeface="Calibri Light" panose="020F0302020204030204" pitchFamily="34" charset="0"/>
            </a:rPr>
            <a:t>Poslovni subjekt</a:t>
          </a:r>
          <a:endParaRPr lang="hr-HR" sz="1400" kern="1200" dirty="0">
            <a:latin typeface="Raleway"/>
            <a:cs typeface="Calibri Light" panose="020F0302020204030204" pitchFamily="34" charset="0"/>
          </a:endParaRPr>
        </a:p>
      </dsp:txBody>
      <dsp:txXfrm>
        <a:off x="5151618" y="552814"/>
        <a:ext cx="3368195" cy="482255"/>
      </dsp:txXfrm>
    </dsp:sp>
    <dsp:sp modelId="{046410F6-BB5D-48E8-91AC-9A1BA1AB16CD}">
      <dsp:nvSpPr>
        <dsp:cNvPr id="0" name=""/>
        <dsp:cNvSpPr/>
      </dsp:nvSpPr>
      <dsp:spPr>
        <a:xfrm>
          <a:off x="5125529" y="1127962"/>
          <a:ext cx="3420373" cy="534433"/>
        </a:xfrm>
        <a:prstGeom prst="roundRect">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hr-HR" sz="1400" kern="1200" dirty="0" smtClean="0">
              <a:latin typeface="Raleway"/>
              <a:cs typeface="Calibri Light" panose="020F0302020204030204" pitchFamily="34" charset="0"/>
            </a:rPr>
            <a:t>Poslodavci  - ukupan iznos isplaćen radniku na račun i to za plaću i za druge isplate temeljem radnog odnosa</a:t>
          </a:r>
          <a:endParaRPr lang="hr-HR" sz="1400" kern="1200" dirty="0">
            <a:latin typeface="Raleway"/>
            <a:cs typeface="Calibri Light" panose="020F0302020204030204" pitchFamily="34" charset="0"/>
          </a:endParaRPr>
        </a:p>
      </dsp:txBody>
      <dsp:txXfrm>
        <a:off x="5151618" y="1154051"/>
        <a:ext cx="3368195" cy="482255"/>
      </dsp:txXfrm>
    </dsp:sp>
    <dsp:sp modelId="{73BDCFEE-B7A9-4437-9AA1-F0C28388B80F}">
      <dsp:nvSpPr>
        <dsp:cNvPr id="0" name=""/>
        <dsp:cNvSpPr/>
      </dsp:nvSpPr>
      <dsp:spPr>
        <a:xfrm>
          <a:off x="5125529" y="1729200"/>
          <a:ext cx="3420373" cy="534433"/>
        </a:xfrm>
        <a:prstGeom prst="roundRect">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dirty="0" smtClean="0">
              <a:latin typeface="Raleway"/>
              <a:cs typeface="Calibri Light" panose="020F0302020204030204" pitchFamily="34" charset="0"/>
            </a:rPr>
            <a:t>Tijela </a:t>
          </a:r>
          <a:r>
            <a:rPr lang="hr-HR" sz="1400" kern="1200" dirty="0">
              <a:latin typeface="Raleway"/>
              <a:cs typeface="Calibri Light" panose="020F0302020204030204" pitchFamily="34" charset="0"/>
            </a:rPr>
            <a:t>javne vlasti u pojedinačnim aktima koje donose</a:t>
          </a:r>
        </a:p>
      </dsp:txBody>
      <dsp:txXfrm>
        <a:off x="5151618" y="1755289"/>
        <a:ext cx="3368195" cy="482255"/>
      </dsp:txXfrm>
    </dsp:sp>
    <dsp:sp modelId="{17EC61B6-0072-41FA-8349-94FEC3FDC426}">
      <dsp:nvSpPr>
        <dsp:cNvPr id="0" name=""/>
        <dsp:cNvSpPr/>
      </dsp:nvSpPr>
      <dsp:spPr>
        <a:xfrm>
          <a:off x="5125529" y="2330437"/>
          <a:ext cx="3420373" cy="534433"/>
        </a:xfrm>
        <a:prstGeom prst="roundRect">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Raleway"/>
              <a:cs typeface="Calibri Light" panose="020F0302020204030204" pitchFamily="34" charset="0"/>
            </a:rPr>
            <a:t>Naručitelji dvojno iskazuju iznose </a:t>
          </a:r>
          <a:r>
            <a:rPr lang="pl-PL" sz="1400" kern="1200" dirty="0">
              <a:latin typeface="Raleway"/>
              <a:cs typeface="Calibri Light" panose="020F0302020204030204" pitchFamily="34" charset="0"/>
            </a:rPr>
            <a:t>u ugovoru o djelu i u autorskopravnom ugovoru</a:t>
          </a:r>
          <a:endParaRPr lang="hr-HR" sz="1400" kern="1200" dirty="0">
            <a:latin typeface="Raleway"/>
            <a:cs typeface="Calibri Light" panose="020F0302020204030204" pitchFamily="34" charset="0"/>
          </a:endParaRPr>
        </a:p>
      </dsp:txBody>
      <dsp:txXfrm>
        <a:off x="5151618" y="2356526"/>
        <a:ext cx="3368195" cy="482255"/>
      </dsp:txXfrm>
    </dsp:sp>
    <dsp:sp modelId="{DB633FE3-4FA2-47A7-A678-CCB7032170D3}">
      <dsp:nvSpPr>
        <dsp:cNvPr id="0" name=""/>
        <dsp:cNvSpPr/>
      </dsp:nvSpPr>
      <dsp:spPr>
        <a:xfrm>
          <a:off x="5125529" y="2931675"/>
          <a:ext cx="3420373" cy="534433"/>
        </a:xfrm>
        <a:prstGeom prst="roundRect">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dirty="0">
              <a:latin typeface="Raleway"/>
              <a:cs typeface="Calibri Light" panose="020F0302020204030204" pitchFamily="34" charset="0"/>
            </a:rPr>
            <a:t>Hrvatski zavod za mirovinsko osiguranje ili drugi subjekt koji dostavlja obavijest o mirovinskim </a:t>
          </a:r>
          <a:r>
            <a:rPr lang="hr-HR" sz="1400" kern="1200" dirty="0" smtClean="0">
              <a:latin typeface="Raleway"/>
              <a:cs typeface="Calibri Light" panose="020F0302020204030204" pitchFamily="34" charset="0"/>
            </a:rPr>
            <a:t>primanjima</a:t>
          </a:r>
          <a:endParaRPr lang="hr-HR" sz="1400" kern="1200" dirty="0">
            <a:latin typeface="Raleway"/>
            <a:cs typeface="Calibri Light" panose="020F0302020204030204" pitchFamily="34" charset="0"/>
          </a:endParaRPr>
        </a:p>
      </dsp:txBody>
      <dsp:txXfrm>
        <a:off x="5151618" y="2957764"/>
        <a:ext cx="3368195" cy="482255"/>
      </dsp:txXfrm>
    </dsp:sp>
    <dsp:sp modelId="{E3A64E68-55F6-4328-9397-D76E23D82B70}">
      <dsp:nvSpPr>
        <dsp:cNvPr id="0" name=""/>
        <dsp:cNvSpPr/>
      </dsp:nvSpPr>
      <dsp:spPr>
        <a:xfrm>
          <a:off x="5125529" y="3532912"/>
          <a:ext cx="3420373" cy="534433"/>
        </a:xfrm>
        <a:prstGeom prst="roundRect">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dirty="0" smtClean="0">
              <a:latin typeface="Raleway"/>
              <a:cs typeface="Calibri Light" panose="020F0302020204030204" pitchFamily="34" charset="0"/>
            </a:rPr>
            <a:t>U rješenju o ovrsi dvojno se iskazuju novčani iznosi vrijednosti </a:t>
          </a:r>
          <a:endParaRPr lang="hr-HR" sz="1400" kern="1200" dirty="0">
            <a:latin typeface="Raleway"/>
            <a:cs typeface="Calibri Light" panose="020F0302020204030204" pitchFamily="34" charset="0"/>
          </a:endParaRPr>
        </a:p>
      </dsp:txBody>
      <dsp:txXfrm>
        <a:off x="5151618" y="3559001"/>
        <a:ext cx="3368195" cy="482255"/>
      </dsp:txXfrm>
    </dsp:sp>
    <dsp:sp modelId="{BCB88D4E-EECC-41C0-B944-F790505898C4}">
      <dsp:nvSpPr>
        <dsp:cNvPr id="0" name=""/>
        <dsp:cNvSpPr/>
      </dsp:nvSpPr>
      <dsp:spPr>
        <a:xfrm>
          <a:off x="5125529" y="4134150"/>
          <a:ext cx="3420373" cy="534433"/>
        </a:xfrm>
        <a:prstGeom prst="roundRect">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dirty="0">
              <a:latin typeface="Raleway"/>
              <a:cs typeface="Calibri Light" panose="020F0302020204030204" pitchFamily="34" charset="0"/>
            </a:rPr>
            <a:t>Institucije u financijskom sektoru </a:t>
          </a:r>
          <a:r>
            <a:rPr lang="hr-HR" sz="1400" kern="1200" dirty="0" smtClean="0">
              <a:latin typeface="Raleway"/>
              <a:cs typeface="Calibri Light" panose="020F0302020204030204" pitchFamily="34" charset="0"/>
            </a:rPr>
            <a:t> - taksativno navedene bitne informacije </a:t>
          </a:r>
          <a:r>
            <a:rPr lang="hr-HR" sz="1400" kern="1200" dirty="0">
              <a:latin typeface="Raleway"/>
              <a:cs typeface="Calibri Light" panose="020F0302020204030204" pitchFamily="34" charset="0"/>
            </a:rPr>
            <a:t>koje su najvažnije </a:t>
          </a:r>
          <a:r>
            <a:rPr lang="hr-HR" sz="1400" kern="1200" dirty="0" smtClean="0">
              <a:latin typeface="Raleway"/>
              <a:cs typeface="Calibri Light" panose="020F0302020204030204" pitchFamily="34" charset="0"/>
            </a:rPr>
            <a:t>za potrošača</a:t>
          </a:r>
          <a:endParaRPr lang="hr-HR" sz="1400" kern="1200" dirty="0">
            <a:latin typeface="Raleway"/>
            <a:cs typeface="Calibri Light" panose="020F0302020204030204" pitchFamily="34" charset="0"/>
          </a:endParaRPr>
        </a:p>
      </dsp:txBody>
      <dsp:txXfrm>
        <a:off x="5151618" y="4160239"/>
        <a:ext cx="3368195" cy="4822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95296-2EE5-4295-9787-6092590EB716}">
      <dsp:nvSpPr>
        <dsp:cNvPr id="0" name=""/>
        <dsp:cNvSpPr/>
      </dsp:nvSpPr>
      <dsp:spPr>
        <a:xfrm>
          <a:off x="4453520" y="2460109"/>
          <a:ext cx="2065758" cy="2065758"/>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GB" sz="3700" b="1" kern="1200" dirty="0">
              <a:latin typeface="Trebuchet MS" panose="020B0603020202020204" pitchFamily="34" charset="0"/>
            </a:rPr>
            <a:t>ETIČKI </a:t>
          </a:r>
          <a:r>
            <a:rPr lang="en-GB" sz="3700" b="1" kern="1200" dirty="0" smtClean="0">
              <a:latin typeface="Trebuchet MS" panose="020B0603020202020204" pitchFamily="34" charset="0"/>
            </a:rPr>
            <a:t>KOD</a:t>
          </a:r>
          <a:endParaRPr lang="hr-HR" sz="3700" b="1" kern="1200" dirty="0">
            <a:latin typeface="Trebuchet MS" panose="020B0603020202020204" pitchFamily="34" charset="0"/>
          </a:endParaRPr>
        </a:p>
      </dsp:txBody>
      <dsp:txXfrm>
        <a:off x="4756043" y="2762632"/>
        <a:ext cx="1460712" cy="1460712"/>
      </dsp:txXfrm>
    </dsp:sp>
    <dsp:sp modelId="{72CB4D46-ED50-476C-8CA9-67D9CDBEA54A}">
      <dsp:nvSpPr>
        <dsp:cNvPr id="0" name=""/>
        <dsp:cNvSpPr/>
      </dsp:nvSpPr>
      <dsp:spPr>
        <a:xfrm rot="12737604">
          <a:off x="2922786" y="1967511"/>
          <a:ext cx="1231395" cy="5887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4AC5AC-7EFC-4EA1-BB38-80551C0BE3BF}">
      <dsp:nvSpPr>
        <dsp:cNvPr id="0" name=""/>
        <dsp:cNvSpPr/>
      </dsp:nvSpPr>
      <dsp:spPr>
        <a:xfrm>
          <a:off x="1594515" y="868433"/>
          <a:ext cx="1962470" cy="1569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hr-HR" sz="2000" kern="1200" noProof="0" dirty="0">
              <a:solidFill>
                <a:schemeClr val="bg1"/>
              </a:solidFill>
              <a:latin typeface="Raleway" panose="020B0503030101060003" pitchFamily="34" charset="77"/>
              <a:ea typeface="+mn-ea"/>
              <a:cs typeface="Calibri Light" panose="020F0302020204030204" pitchFamily="34" charset="0"/>
            </a:rPr>
            <a:t>stvaranje sigurnog okruženja za potrošače</a:t>
          </a:r>
        </a:p>
      </dsp:txBody>
      <dsp:txXfrm>
        <a:off x="1640498" y="914416"/>
        <a:ext cx="1870504" cy="1478010"/>
      </dsp:txXfrm>
    </dsp:sp>
    <dsp:sp modelId="{482BA9B0-A529-468F-BC3F-D589E4961E8F}">
      <dsp:nvSpPr>
        <dsp:cNvPr id="0" name=""/>
        <dsp:cNvSpPr/>
      </dsp:nvSpPr>
      <dsp:spPr>
        <a:xfrm rot="16200000">
          <a:off x="4765411" y="1360825"/>
          <a:ext cx="1441977" cy="5887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D009A5-6066-4CDF-8C7C-A4A619B0F3EA}">
      <dsp:nvSpPr>
        <dsp:cNvPr id="0" name=""/>
        <dsp:cNvSpPr/>
      </dsp:nvSpPr>
      <dsp:spPr>
        <a:xfrm>
          <a:off x="4505164" y="149219"/>
          <a:ext cx="1962470" cy="1569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hr-HR" sz="2000" kern="1200" noProof="0" dirty="0">
              <a:solidFill>
                <a:schemeClr val="bg1"/>
              </a:solidFill>
              <a:latin typeface="Raleway" panose="020B0503030101060003" pitchFamily="34" charset="77"/>
              <a:ea typeface="+mn-ea"/>
              <a:cs typeface="Calibri Light" panose="020F0302020204030204" pitchFamily="34" charset="0"/>
            </a:rPr>
            <a:t>pouzdano i transparentno uvođenje eura u RH</a:t>
          </a:r>
        </a:p>
      </dsp:txBody>
      <dsp:txXfrm>
        <a:off x="4551147" y="195202"/>
        <a:ext cx="1870504" cy="1478010"/>
      </dsp:txXfrm>
    </dsp:sp>
    <dsp:sp modelId="{5322AC4E-F22E-4343-8EEC-B5B5E2BF694B}">
      <dsp:nvSpPr>
        <dsp:cNvPr id="0" name=""/>
        <dsp:cNvSpPr/>
      </dsp:nvSpPr>
      <dsp:spPr>
        <a:xfrm rot="19453200">
          <a:off x="6951767" y="1806370"/>
          <a:ext cx="932905" cy="5887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9C7E56-3609-4D88-9F5E-8EEABBF54B42}">
      <dsp:nvSpPr>
        <dsp:cNvPr id="0" name=""/>
        <dsp:cNvSpPr/>
      </dsp:nvSpPr>
      <dsp:spPr>
        <a:xfrm>
          <a:off x="7416809" y="609601"/>
          <a:ext cx="1962470" cy="1569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hr-HR" sz="2000" kern="1200" noProof="0" dirty="0">
              <a:solidFill>
                <a:schemeClr val="bg1"/>
              </a:solidFill>
              <a:latin typeface="Raleway" panose="020B0503030101060003" pitchFamily="34" charset="77"/>
              <a:ea typeface="+mn-ea"/>
              <a:cs typeface="Calibri Light" panose="020F0302020204030204" pitchFamily="34" charset="0"/>
            </a:rPr>
            <a:t>ispravno preračunavanje i iskazivanje cijena, bez neopravdanog povećanja</a:t>
          </a:r>
        </a:p>
      </dsp:txBody>
      <dsp:txXfrm>
        <a:off x="7462792" y="655584"/>
        <a:ext cx="1870504" cy="14780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50211-D867-41E0-9857-523D12342A4C}">
      <dsp:nvSpPr>
        <dsp:cNvPr id="0" name=""/>
        <dsp:cNvSpPr/>
      </dsp:nvSpPr>
      <dsp:spPr>
        <a:xfrm>
          <a:off x="3281" y="570738"/>
          <a:ext cx="2603450" cy="1562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noProof="0" dirty="0">
              <a:solidFill>
                <a:schemeClr val="bg1"/>
              </a:solidFill>
              <a:latin typeface="Raleway" panose="020B0503030101060003" pitchFamily="34" charset="77"/>
              <a:ea typeface="+mn-ea"/>
              <a:cs typeface="Calibri Light" panose="020F0302020204030204" pitchFamily="34" charset="0"/>
            </a:rPr>
            <a:t>1. postupak uvođenja eura neće se zloupotrijebiti za neopravdano povećanje cijena roba i usluga</a:t>
          </a:r>
        </a:p>
      </dsp:txBody>
      <dsp:txXfrm>
        <a:off x="3281" y="570738"/>
        <a:ext cx="2603450" cy="1562070"/>
      </dsp:txXfrm>
    </dsp:sp>
    <dsp:sp modelId="{C08E59F8-3CBD-4737-B0C6-1EFC03211C68}">
      <dsp:nvSpPr>
        <dsp:cNvPr id="0" name=""/>
        <dsp:cNvSpPr/>
      </dsp:nvSpPr>
      <dsp:spPr>
        <a:xfrm>
          <a:off x="2867077" y="483379"/>
          <a:ext cx="2603450" cy="1736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noProof="0" dirty="0">
              <a:solidFill>
                <a:schemeClr val="bg1"/>
              </a:solidFill>
              <a:latin typeface="Raleway" panose="020B0503030101060003" pitchFamily="34" charset="77"/>
              <a:ea typeface="+mn-ea"/>
              <a:cs typeface="Calibri Light" panose="020F0302020204030204" pitchFamily="34" charset="0"/>
            </a:rPr>
            <a:t>2. preračunavanje cijena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obavljat </a:t>
          </a:r>
          <a:r>
            <a:rPr lang="hr-HR" sz="1400" kern="1200" noProof="0" dirty="0">
              <a:solidFill>
                <a:schemeClr val="bg1"/>
              </a:solidFill>
              <a:latin typeface="Raleway" panose="020B0503030101060003" pitchFamily="34" charset="77"/>
              <a:ea typeface="+mn-ea"/>
              <a:cs typeface="Calibri Light" panose="020F0302020204030204" pitchFamily="34" charset="0"/>
            </a:rPr>
            <a:t>će se isključivo po fiksnom tečaju konverzije u njegovom punom brojčanom iznosu te u skladu s matematičkim pravilima zaokruživanja</a:t>
          </a:r>
        </a:p>
      </dsp:txBody>
      <dsp:txXfrm>
        <a:off x="2867077" y="483379"/>
        <a:ext cx="2603450" cy="1736787"/>
      </dsp:txXfrm>
    </dsp:sp>
    <dsp:sp modelId="{7EEE59EF-B42E-4654-A541-0638FA006102}">
      <dsp:nvSpPr>
        <dsp:cNvPr id="0" name=""/>
        <dsp:cNvSpPr/>
      </dsp:nvSpPr>
      <dsp:spPr>
        <a:xfrm>
          <a:off x="5831495" y="572863"/>
          <a:ext cx="2603450" cy="1562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noProof="0" dirty="0">
              <a:solidFill>
                <a:schemeClr val="bg1"/>
              </a:solidFill>
              <a:latin typeface="Raleway" panose="020B0503030101060003" pitchFamily="34" charset="77"/>
              <a:ea typeface="+mn-ea"/>
              <a:cs typeface="Calibri Light" panose="020F0302020204030204" pitchFamily="34" charset="0"/>
            </a:rPr>
            <a:t>3.</a:t>
          </a:r>
          <a:r>
            <a:rPr lang="en-GB" sz="1400" kern="1200" noProof="0" dirty="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na prodajnim mjestima i mjestima pružanja usluga, dvojno će se iskazati cijene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za </a:t>
          </a:r>
          <a:r>
            <a:rPr lang="hr-HR" sz="1400" kern="1200" noProof="0" dirty="0">
              <a:solidFill>
                <a:schemeClr val="bg1"/>
              </a:solidFill>
              <a:latin typeface="Raleway" panose="020B0503030101060003" pitchFamily="34" charset="77"/>
              <a:ea typeface="+mn-ea"/>
              <a:cs typeface="Calibri Light" panose="020F0302020204030204" pitchFamily="34" charset="0"/>
            </a:rPr>
            <a:t>sve robe i usluge u </a:t>
          </a:r>
          <a:r>
            <a:rPr lang="hr-HR" sz="1400" kern="1200" noProof="0" dirty="0" err="1" smtClean="0">
              <a:solidFill>
                <a:schemeClr val="bg1"/>
              </a:solidFill>
              <a:latin typeface="Raleway" panose="020B0503030101060003" pitchFamily="34" charset="77"/>
              <a:ea typeface="+mn-ea"/>
              <a:cs typeface="Calibri Light" panose="020F0302020204030204" pitchFamily="34" charset="0"/>
            </a:rPr>
            <a:t>kun</a:t>
          </a:r>
          <a:r>
            <a:rPr lang="en-GB" sz="1400" kern="1200" noProof="0" dirty="0" err="1" smtClean="0">
              <a:solidFill>
                <a:schemeClr val="bg1"/>
              </a:solidFill>
              <a:latin typeface="Raleway" panose="020B0503030101060003" pitchFamily="34" charset="77"/>
              <a:ea typeface="+mn-ea"/>
              <a:cs typeface="Calibri Light" panose="020F0302020204030204" pitchFamily="34" charset="0"/>
            </a:rPr>
            <a:t>i</a:t>
          </a:r>
          <a:r>
            <a:rPr lang="hr-HR" sz="1400" kern="1200" noProof="0" dirty="0" smtClean="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i u </a:t>
          </a:r>
          <a:r>
            <a:rPr lang="hr-HR" sz="1400" kern="1200" noProof="0" dirty="0" err="1" smtClean="0">
              <a:solidFill>
                <a:schemeClr val="bg1"/>
              </a:solidFill>
              <a:latin typeface="Raleway" panose="020B0503030101060003" pitchFamily="34" charset="77"/>
              <a:ea typeface="+mn-ea"/>
              <a:cs typeface="Calibri Light" panose="020F0302020204030204" pitchFamily="34" charset="0"/>
            </a:rPr>
            <a:t>eur</a:t>
          </a:r>
          <a:r>
            <a:rPr lang="en-GB" sz="1400" kern="1200" noProof="0" dirty="0" smtClean="0">
              <a:solidFill>
                <a:schemeClr val="bg1"/>
              </a:solidFill>
              <a:latin typeface="Raleway" panose="020B0503030101060003" pitchFamily="34" charset="77"/>
              <a:ea typeface="+mn-ea"/>
              <a:cs typeface="Calibri Light" panose="020F0302020204030204" pitchFamily="34" charset="0"/>
            </a:rPr>
            <a:t>u</a:t>
          </a:r>
          <a:r>
            <a:rPr lang="hr-HR" sz="1400" kern="1200" noProof="0" dirty="0" smtClean="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u razdoblju dvojnog iskazivanja cijena, od 5. rujna 2022. do 31. prosinca 2023.</a:t>
          </a:r>
        </a:p>
      </dsp:txBody>
      <dsp:txXfrm>
        <a:off x="5831495" y="572863"/>
        <a:ext cx="2603450" cy="1562070"/>
      </dsp:txXfrm>
    </dsp:sp>
    <dsp:sp modelId="{A36DBF90-C4AB-4A3E-8BC2-69782688FADF}">
      <dsp:nvSpPr>
        <dsp:cNvPr id="0" name=""/>
        <dsp:cNvSpPr/>
      </dsp:nvSpPr>
      <dsp:spPr>
        <a:xfrm>
          <a:off x="8594667" y="570738"/>
          <a:ext cx="2603450" cy="1562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noProof="0" dirty="0">
              <a:solidFill>
                <a:schemeClr val="bg1"/>
              </a:solidFill>
              <a:latin typeface="Raleway" panose="020B0503030101060003" pitchFamily="34" charset="77"/>
              <a:ea typeface="+mn-ea"/>
              <a:cs typeface="Calibri Light" panose="020F0302020204030204" pitchFamily="34" charset="0"/>
            </a:rPr>
            <a:t>4. prilikom provođenja promotivnih i marketinških aktivnosti prikazivat će se dvojno iskazane cijene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uvijek </a:t>
          </a:r>
          <a:r>
            <a:rPr lang="hr-HR" sz="1400" kern="1200" noProof="0" dirty="0">
              <a:solidFill>
                <a:schemeClr val="bg1"/>
              </a:solidFill>
              <a:latin typeface="Raleway" panose="020B0503030101060003" pitchFamily="34" charset="77"/>
              <a:ea typeface="+mn-ea"/>
              <a:cs typeface="Calibri Light" panose="020F0302020204030204" pitchFamily="34" charset="0"/>
            </a:rPr>
            <a:t>prikazujući i utvrđeni fiksni tečaj konverzije</a:t>
          </a:r>
        </a:p>
      </dsp:txBody>
      <dsp:txXfrm>
        <a:off x="8594667" y="570738"/>
        <a:ext cx="2603450" cy="1562070"/>
      </dsp:txXfrm>
    </dsp:sp>
    <dsp:sp modelId="{3E5D7165-7034-4834-9B83-3DE72C6C6B36}">
      <dsp:nvSpPr>
        <dsp:cNvPr id="0" name=""/>
        <dsp:cNvSpPr/>
      </dsp:nvSpPr>
      <dsp:spPr>
        <a:xfrm>
          <a:off x="1435179" y="2480512"/>
          <a:ext cx="2603450" cy="1562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noProof="0" dirty="0">
              <a:solidFill>
                <a:schemeClr val="bg1"/>
              </a:solidFill>
              <a:latin typeface="Raleway" panose="020B0503030101060003" pitchFamily="34" charset="77"/>
              <a:ea typeface="+mn-ea"/>
              <a:cs typeface="Calibri Light" panose="020F0302020204030204" pitchFamily="34" charset="0"/>
            </a:rPr>
            <a:t>5.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fiksni </a:t>
          </a:r>
          <a:r>
            <a:rPr lang="hr-HR" sz="1400" kern="1200" noProof="0" dirty="0">
              <a:solidFill>
                <a:schemeClr val="bg1"/>
              </a:solidFill>
              <a:latin typeface="Raleway" panose="020B0503030101060003" pitchFamily="34" charset="77"/>
              <a:ea typeface="+mn-ea"/>
              <a:cs typeface="Calibri Light" panose="020F0302020204030204" pitchFamily="34" charset="0"/>
            </a:rPr>
            <a:t>tečaj konverzije </a:t>
          </a:r>
          <a:r>
            <a:rPr lang="en-GB" sz="1400" kern="1200" noProof="0" dirty="0">
              <a:solidFill>
                <a:schemeClr val="bg1"/>
              </a:solidFill>
              <a:latin typeface="Raleway" panose="020B0503030101060003" pitchFamily="34" charset="77"/>
              <a:ea typeface="+mn-ea"/>
              <a:cs typeface="Calibri Light" panose="020F0302020204030204" pitchFamily="34" charset="0"/>
            </a:rPr>
            <a:t>bit </a:t>
          </a:r>
          <a:r>
            <a:rPr lang="hr-HR" sz="1400" kern="1200" noProof="0" dirty="0" smtClean="0">
              <a:solidFill>
                <a:schemeClr val="bg1"/>
              </a:solidFill>
              <a:latin typeface="Raleway" panose="020B0503030101060003" pitchFamily="34" charset="77"/>
              <a:ea typeface="+mn-ea"/>
              <a:cs typeface="Calibri Light" panose="020F0302020204030204" pitchFamily="34" charset="0"/>
            </a:rPr>
            <a:t>će</a:t>
          </a:r>
          <a:r>
            <a:rPr lang="en-GB" sz="1400" kern="1200" noProof="0" dirty="0" smtClean="0">
              <a:solidFill>
                <a:schemeClr val="bg1"/>
              </a:solidFill>
              <a:latin typeface="Raleway" panose="020B0503030101060003" pitchFamily="34" charset="77"/>
              <a:ea typeface="+mn-ea"/>
              <a:cs typeface="Calibri Light" panose="020F0302020204030204" pitchFamily="34" charset="0"/>
            </a:rPr>
            <a:t> </a:t>
          </a:r>
          <a:r>
            <a:rPr lang="hr-HR" sz="1400" kern="1200" noProof="0" dirty="0">
              <a:solidFill>
                <a:schemeClr val="bg1"/>
              </a:solidFill>
              <a:latin typeface="Raleway" panose="020B0503030101060003" pitchFamily="34" charset="77"/>
              <a:ea typeface="+mn-ea"/>
              <a:cs typeface="Calibri Light" panose="020F0302020204030204" pitchFamily="34" charset="0"/>
            </a:rPr>
            <a:t>istaknut na jasan, vidljiv i lako uočljiv način</a:t>
          </a:r>
        </a:p>
      </dsp:txBody>
      <dsp:txXfrm>
        <a:off x="1435179" y="2480512"/>
        <a:ext cx="2603450" cy="1562070"/>
      </dsp:txXfrm>
    </dsp:sp>
    <dsp:sp modelId="{1D754AFE-C74C-43FE-852F-0A8D20EB5E8D}">
      <dsp:nvSpPr>
        <dsp:cNvPr id="0" name=""/>
        <dsp:cNvSpPr/>
      </dsp:nvSpPr>
      <dsp:spPr>
        <a:xfrm>
          <a:off x="4298974" y="2480512"/>
          <a:ext cx="2603450" cy="1562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noProof="0" dirty="0">
              <a:solidFill>
                <a:schemeClr val="bg1"/>
              </a:solidFill>
              <a:latin typeface="Raleway" panose="020B0503030101060003" pitchFamily="34" charset="77"/>
              <a:ea typeface="+mn-ea"/>
              <a:cs typeface="Calibri Light" panose="020F0302020204030204" pitchFamily="34" charset="0"/>
            </a:rPr>
            <a:t>6. radnici poslovnog subjekta bit će pravodobno informirani i osposobljeni vezano uz postupak uvođenja eura</a:t>
          </a:r>
        </a:p>
      </dsp:txBody>
      <dsp:txXfrm>
        <a:off x="4298974" y="2480512"/>
        <a:ext cx="2603450" cy="1562070"/>
      </dsp:txXfrm>
    </dsp:sp>
    <dsp:sp modelId="{C333D7CE-FA92-4C92-9B80-4D9271189131}">
      <dsp:nvSpPr>
        <dsp:cNvPr id="0" name=""/>
        <dsp:cNvSpPr/>
      </dsp:nvSpPr>
      <dsp:spPr>
        <a:xfrm>
          <a:off x="7162770" y="2480512"/>
          <a:ext cx="2603450" cy="1562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noProof="0" dirty="0">
              <a:solidFill>
                <a:schemeClr val="bg1"/>
              </a:solidFill>
              <a:latin typeface="Raleway" panose="020B0503030101060003" pitchFamily="34" charset="77"/>
              <a:ea typeface="+mn-ea"/>
              <a:cs typeface="Calibri Light" panose="020F0302020204030204" pitchFamily="34" charset="0"/>
            </a:rPr>
            <a:t>7. u razdoblju dvojnog optjecaja posebna pažnja posvetit će se pravilnom i jasnom preračunavanju ostatka iznosa koji se mora vratiti potrošaču u eurima</a:t>
          </a:r>
        </a:p>
      </dsp:txBody>
      <dsp:txXfrm>
        <a:off x="7162770" y="2480512"/>
        <a:ext cx="2603450" cy="15620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1D487-CC94-4597-A6C1-17733FE249F8}">
      <dsp:nvSpPr>
        <dsp:cNvPr id="0" name=""/>
        <dsp:cNvSpPr/>
      </dsp:nvSpPr>
      <dsp:spPr>
        <a:xfrm>
          <a:off x="403453" y="-27560"/>
          <a:ext cx="10674850" cy="1712929"/>
        </a:xfrm>
        <a:prstGeom prst="rightArrow">
          <a:avLst>
            <a:gd name="adj1" fmla="val 50000"/>
            <a:gd name="adj2" fmla="val 50000"/>
          </a:avLst>
        </a:prstGeom>
        <a:solidFill>
          <a:schemeClr val="accent2">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254000" bIns="246803" numCol="1" spcCol="1270" anchor="ctr" anchorCtr="0">
          <a:noAutofit/>
        </a:bodyPr>
        <a:lstStyle/>
        <a:p>
          <a:pPr lvl="0" algn="l" defTabSz="711200">
            <a:lnSpc>
              <a:spcPct val="90000"/>
            </a:lnSpc>
            <a:spcBef>
              <a:spcPct val="0"/>
            </a:spcBef>
            <a:spcAft>
              <a:spcPts val="0"/>
            </a:spcAft>
          </a:pPr>
          <a:r>
            <a:rPr lang="hr-HR" sz="1600" b="0" i="0" u="none" kern="1200" dirty="0" smtClean="0">
              <a:latin typeface="Raleway"/>
            </a:rPr>
            <a:t>P</a:t>
          </a:r>
          <a:r>
            <a:rPr lang="pt-BR" sz="1600" b="0" i="0" u="none" kern="1200" dirty="0" smtClean="0">
              <a:latin typeface="Raleway"/>
            </a:rPr>
            <a:t>redopskrb</a:t>
          </a:r>
          <a:r>
            <a:rPr lang="hr-HR" sz="1600" b="0" i="0" u="none" kern="1200" dirty="0" smtClean="0">
              <a:latin typeface="Raleway"/>
            </a:rPr>
            <a:t>a </a:t>
          </a:r>
          <a:r>
            <a:rPr lang="pt-BR" sz="1600" b="0" i="0" u="none" kern="1200" dirty="0" smtClean="0">
              <a:latin typeface="Raleway"/>
            </a:rPr>
            <a:t>euronovčanicama </a:t>
          </a:r>
          <a:r>
            <a:rPr lang="pt-BR" sz="1600" b="1" i="0" u="none" kern="1200" dirty="0" smtClean="0">
              <a:latin typeface="Raleway"/>
            </a:rPr>
            <a:t>najranije četiri mjeseca </a:t>
          </a:r>
          <a:r>
            <a:rPr lang="pt-BR" sz="1600" b="0" i="0" u="none" kern="1200" dirty="0" smtClean="0">
              <a:latin typeface="Raleway"/>
            </a:rPr>
            <a:t>prije dana uvođenja eura</a:t>
          </a:r>
          <a:r>
            <a:rPr lang="hr-HR" sz="1600" b="0" i="0" u="none" kern="1200" dirty="0" smtClean="0">
              <a:latin typeface="Raleway"/>
            </a:rPr>
            <a:t>, a eurokovanicama </a:t>
          </a:r>
          <a:r>
            <a:rPr lang="hr-HR" sz="1600" b="1" i="0" u="none" kern="1200" dirty="0" smtClean="0">
              <a:latin typeface="Raleway"/>
            </a:rPr>
            <a:t>najranije tri mjeseca </a:t>
          </a:r>
          <a:r>
            <a:rPr lang="hr-HR" sz="1600" b="0" i="0" u="none" kern="1200" dirty="0" smtClean="0">
              <a:latin typeface="Raleway"/>
            </a:rPr>
            <a:t>prije dana uvođenja eura</a:t>
          </a:r>
          <a:r>
            <a:rPr lang="hr-HR" sz="1600" b="0" i="0" u="none" kern="1200" dirty="0" smtClean="0"/>
            <a:t>.</a:t>
          </a:r>
          <a:endParaRPr lang="hr-HR" sz="1600" kern="1200" dirty="0">
            <a:latin typeface="+mn-lt"/>
          </a:endParaRPr>
        </a:p>
      </dsp:txBody>
      <dsp:txXfrm>
        <a:off x="403453" y="400672"/>
        <a:ext cx="10246618" cy="856465"/>
      </dsp:txXfrm>
    </dsp:sp>
    <dsp:sp modelId="{41763EAF-47A3-4905-9396-CD6F1583E8D5}">
      <dsp:nvSpPr>
        <dsp:cNvPr id="0" name=""/>
        <dsp:cNvSpPr/>
      </dsp:nvSpPr>
      <dsp:spPr>
        <a:xfrm>
          <a:off x="479929" y="1221602"/>
          <a:ext cx="3287854" cy="2994857"/>
        </a:xfrm>
        <a:prstGeom prst="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hr-HR" sz="1600" b="1" i="0" u="none" kern="1200" dirty="0" smtClean="0">
              <a:solidFill>
                <a:schemeClr val="accent2">
                  <a:lumMod val="50000"/>
                </a:schemeClr>
              </a:solidFill>
              <a:latin typeface="Raleway"/>
            </a:rPr>
            <a:t>Posredna predopskrba </a:t>
          </a:r>
        </a:p>
        <a:p>
          <a:pPr lvl="0" algn="l" defTabSz="711200">
            <a:lnSpc>
              <a:spcPct val="90000"/>
            </a:lnSpc>
            <a:spcBef>
              <a:spcPct val="0"/>
            </a:spcBef>
            <a:spcAft>
              <a:spcPct val="35000"/>
            </a:spcAft>
          </a:pPr>
          <a:r>
            <a:rPr lang="hr-HR" sz="1600" b="0" i="0" u="none" kern="1200" dirty="0" smtClean="0">
              <a:solidFill>
                <a:schemeClr val="accent2">
                  <a:lumMod val="50000"/>
                </a:schemeClr>
              </a:solidFill>
              <a:latin typeface="Raleway"/>
            </a:rPr>
            <a:t>- postupak opskrbe gotovim novcem eura prije dana uvođenja eura od strane banaka</a:t>
          </a:r>
          <a:endParaRPr lang="hr-HR" sz="1600" b="0" i="0" u="none" kern="1200" dirty="0">
            <a:solidFill>
              <a:schemeClr val="accent2">
                <a:lumMod val="50000"/>
              </a:schemeClr>
            </a:solidFill>
            <a:latin typeface="Raleway"/>
          </a:endParaRPr>
        </a:p>
      </dsp:txBody>
      <dsp:txXfrm>
        <a:off x="479929" y="1221602"/>
        <a:ext cx="3287854" cy="2994857"/>
      </dsp:txXfrm>
    </dsp:sp>
    <dsp:sp modelId="{58DF1BB5-3657-4395-86DE-735B861234BE}">
      <dsp:nvSpPr>
        <dsp:cNvPr id="0" name=""/>
        <dsp:cNvSpPr/>
      </dsp:nvSpPr>
      <dsp:spPr>
        <a:xfrm>
          <a:off x="3709627" y="911898"/>
          <a:ext cx="7386996" cy="1058353"/>
        </a:xfrm>
        <a:prstGeom prst="rightArrow">
          <a:avLst>
            <a:gd name="adj1" fmla="val 50000"/>
            <a:gd name="adj2" fmla="val 50000"/>
          </a:avLst>
        </a:prstGeom>
        <a:solidFill>
          <a:schemeClr val="accent2">
            <a:shade val="80000"/>
            <a:hueOff val="58640"/>
            <a:satOff val="239"/>
            <a:lumOff val="1112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254000" bIns="246803" numCol="1" spcCol="1270" anchor="ctr" anchorCtr="0">
          <a:noAutofit/>
        </a:bodyPr>
        <a:lstStyle/>
        <a:p>
          <a:pPr lvl="0" algn="l" defTabSz="800100">
            <a:lnSpc>
              <a:spcPct val="90000"/>
            </a:lnSpc>
            <a:spcBef>
              <a:spcPct val="0"/>
            </a:spcBef>
            <a:spcAft>
              <a:spcPct val="35000"/>
            </a:spcAft>
          </a:pPr>
          <a:r>
            <a:rPr lang="hr-HR" sz="1800" kern="1200" dirty="0" smtClean="0">
              <a:solidFill>
                <a:schemeClr val="bg1"/>
              </a:solidFill>
              <a:latin typeface="Raleway" panose="020B0503030101060003" pitchFamily="34" charset="77"/>
              <a:ea typeface="+mn-ea"/>
              <a:cs typeface="Calibri Light" panose="020F0302020204030204" pitchFamily="34" charset="0"/>
            </a:rPr>
            <a:t>Najranije </a:t>
          </a:r>
          <a:r>
            <a:rPr lang="hr-HR" sz="1800" b="1" kern="1200" dirty="0" smtClean="0">
              <a:solidFill>
                <a:schemeClr val="bg1"/>
              </a:solidFill>
              <a:latin typeface="Raleway" panose="020B0503030101060003" pitchFamily="34" charset="77"/>
              <a:ea typeface="+mn-ea"/>
              <a:cs typeface="Calibri Light" panose="020F0302020204030204" pitchFamily="34" charset="0"/>
            </a:rPr>
            <a:t>mjesec dana </a:t>
          </a:r>
          <a:r>
            <a:rPr lang="hr-HR" sz="1800" kern="1200" dirty="0" smtClean="0">
              <a:solidFill>
                <a:schemeClr val="bg1"/>
              </a:solidFill>
              <a:latin typeface="Raleway" panose="020B0503030101060003" pitchFamily="34" charset="77"/>
              <a:ea typeface="+mn-ea"/>
              <a:cs typeface="Calibri Light" panose="020F0302020204030204" pitchFamily="34" charset="0"/>
            </a:rPr>
            <a:t>prije dana uvođenja eura</a:t>
          </a:r>
          <a:endParaRPr lang="hr-HR" sz="1800" kern="1200" dirty="0">
            <a:solidFill>
              <a:schemeClr val="bg1"/>
            </a:solidFill>
            <a:latin typeface="Raleway" panose="020B0503030101060003" pitchFamily="34" charset="77"/>
            <a:ea typeface="+mn-ea"/>
            <a:cs typeface="Calibri Light" panose="020F0302020204030204" pitchFamily="34" charset="0"/>
          </a:endParaRPr>
        </a:p>
      </dsp:txBody>
      <dsp:txXfrm>
        <a:off x="3709627" y="1176486"/>
        <a:ext cx="7122408" cy="529177"/>
      </dsp:txXfrm>
    </dsp:sp>
    <dsp:sp modelId="{2C31E1D2-7CEA-4C82-A5B9-903D08555CB5}">
      <dsp:nvSpPr>
        <dsp:cNvPr id="0" name=""/>
        <dsp:cNvSpPr/>
      </dsp:nvSpPr>
      <dsp:spPr>
        <a:xfrm>
          <a:off x="3704261" y="1730420"/>
          <a:ext cx="3287854" cy="2994857"/>
        </a:xfrm>
        <a:prstGeom prst="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hr-HR" sz="1600" b="1" i="0" u="none" kern="1200" dirty="0" smtClean="0">
              <a:solidFill>
                <a:schemeClr val="accent1">
                  <a:lumMod val="50000"/>
                </a:schemeClr>
              </a:solidFill>
              <a:latin typeface="Raleway"/>
            </a:rPr>
            <a:t>Opskrba početnim paketima eurokovanica</a:t>
          </a:r>
        </a:p>
        <a:p>
          <a:pPr lvl="0" algn="l" defTabSz="711200">
            <a:lnSpc>
              <a:spcPct val="90000"/>
            </a:lnSpc>
            <a:spcBef>
              <a:spcPct val="0"/>
            </a:spcBef>
            <a:spcAft>
              <a:spcPct val="35000"/>
            </a:spcAft>
          </a:pPr>
          <a:r>
            <a:rPr lang="hr-HR" sz="1600" b="0" i="0" u="none" kern="1200" dirty="0" smtClean="0">
              <a:solidFill>
                <a:schemeClr val="accent1">
                  <a:lumMod val="50000"/>
                </a:schemeClr>
              </a:solidFill>
              <a:latin typeface="Raleway"/>
            </a:rPr>
            <a:t>- sadrži točno određenu količinu različitih apoena eurokovanica s nacionalnom stranom Republike Hrvatske u unaprijed određenoj vrijednosti</a:t>
          </a:r>
        </a:p>
        <a:p>
          <a:pPr lvl="0" algn="l" defTabSz="711200">
            <a:lnSpc>
              <a:spcPct val="90000"/>
            </a:lnSpc>
            <a:spcBef>
              <a:spcPct val="0"/>
            </a:spcBef>
            <a:spcAft>
              <a:spcPct val="35000"/>
            </a:spcAft>
          </a:pPr>
          <a:r>
            <a:rPr lang="hr-HR" sz="1600" b="0" i="0" u="none" kern="1200" dirty="0" smtClean="0">
              <a:solidFill>
                <a:schemeClr val="accent1">
                  <a:lumMod val="50000"/>
                </a:schemeClr>
              </a:solidFill>
              <a:latin typeface="Raleway"/>
            </a:rPr>
            <a:t>- početni paketi za poslovne subjekte – okvirna vrijednost 145,50 eura</a:t>
          </a:r>
          <a:endParaRPr lang="hr-HR" sz="1600" b="0" i="0" u="none" kern="1200" dirty="0">
            <a:solidFill>
              <a:schemeClr val="accent1">
                <a:lumMod val="50000"/>
              </a:schemeClr>
            </a:solidFill>
            <a:latin typeface="Raleway"/>
          </a:endParaRPr>
        </a:p>
        <a:p>
          <a:pPr lvl="0" algn="l" defTabSz="711200">
            <a:lnSpc>
              <a:spcPct val="90000"/>
            </a:lnSpc>
            <a:spcBef>
              <a:spcPct val="0"/>
            </a:spcBef>
            <a:spcAft>
              <a:spcPct val="35000"/>
            </a:spcAft>
          </a:pPr>
          <a:endParaRPr lang="hr-HR" sz="1600" b="1" i="0" u="none" kern="1200" dirty="0" smtClean="0">
            <a:solidFill>
              <a:schemeClr val="accent1">
                <a:lumMod val="50000"/>
              </a:schemeClr>
            </a:solidFill>
          </a:endParaRPr>
        </a:p>
      </dsp:txBody>
      <dsp:txXfrm>
        <a:off x="3704261" y="1730420"/>
        <a:ext cx="3287854" cy="2994857"/>
      </dsp:txXfrm>
    </dsp:sp>
    <dsp:sp modelId="{49ECC89B-FE38-4C9C-A354-83A925164AA3}">
      <dsp:nvSpPr>
        <dsp:cNvPr id="0" name=""/>
        <dsp:cNvSpPr/>
      </dsp:nvSpPr>
      <dsp:spPr>
        <a:xfrm>
          <a:off x="6979161" y="1222292"/>
          <a:ext cx="4099142" cy="1554665"/>
        </a:xfrm>
        <a:prstGeom prst="rightArrow">
          <a:avLst>
            <a:gd name="adj1" fmla="val 50000"/>
            <a:gd name="adj2" fmla="val 50000"/>
          </a:avLst>
        </a:prstGeom>
        <a:solidFill>
          <a:schemeClr val="accent2">
            <a:shade val="80000"/>
            <a:hueOff val="117281"/>
            <a:satOff val="479"/>
            <a:lumOff val="222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254000" bIns="246803" numCol="1" spcCol="1270" anchor="ctr" anchorCtr="0">
          <a:noAutofit/>
        </a:bodyPr>
        <a:lstStyle/>
        <a:p>
          <a:pPr lvl="0" algn="l" defTabSz="800100">
            <a:lnSpc>
              <a:spcPct val="90000"/>
            </a:lnSpc>
            <a:spcBef>
              <a:spcPct val="0"/>
            </a:spcBef>
            <a:spcAft>
              <a:spcPct val="35000"/>
            </a:spcAft>
          </a:pPr>
          <a:r>
            <a:rPr lang="hr-HR" sz="1800" kern="1200" dirty="0" smtClean="0">
              <a:solidFill>
                <a:schemeClr val="bg1"/>
              </a:solidFill>
              <a:latin typeface="Raleway" panose="020B0503030101060003" pitchFamily="34" charset="77"/>
              <a:ea typeface="+mn-ea"/>
              <a:cs typeface="Calibri Light" panose="020F0302020204030204" pitchFamily="34" charset="0"/>
            </a:rPr>
            <a:t>Najranije </a:t>
          </a:r>
          <a:r>
            <a:rPr lang="hr-HR" sz="1800" b="1" kern="1200" dirty="0" smtClean="0">
              <a:solidFill>
                <a:schemeClr val="bg1"/>
              </a:solidFill>
              <a:latin typeface="Raleway" panose="020B0503030101060003" pitchFamily="34" charset="77"/>
              <a:ea typeface="+mn-ea"/>
              <a:cs typeface="Calibri Light" panose="020F0302020204030204" pitchFamily="34" charset="0"/>
            </a:rPr>
            <a:t>pet dana</a:t>
          </a:r>
          <a:r>
            <a:rPr lang="hr-HR" sz="1800" kern="1200" dirty="0" smtClean="0">
              <a:solidFill>
                <a:schemeClr val="bg1"/>
              </a:solidFill>
              <a:latin typeface="Raleway" panose="020B0503030101060003" pitchFamily="34" charset="77"/>
              <a:ea typeface="+mn-ea"/>
              <a:cs typeface="Calibri Light" panose="020F0302020204030204" pitchFamily="34" charset="0"/>
            </a:rPr>
            <a:t> prije dana uvođenja eura</a:t>
          </a:r>
          <a:endParaRPr lang="hr-HR" sz="1800" kern="1200" dirty="0">
            <a:solidFill>
              <a:schemeClr val="bg1"/>
            </a:solidFill>
            <a:latin typeface="Raleway" panose="020B0503030101060003" pitchFamily="34" charset="77"/>
            <a:ea typeface="+mn-ea"/>
            <a:cs typeface="Calibri Light" panose="020F0302020204030204" pitchFamily="34" charset="0"/>
          </a:endParaRPr>
        </a:p>
      </dsp:txBody>
      <dsp:txXfrm>
        <a:off x="6979161" y="1610958"/>
        <a:ext cx="3710476" cy="777333"/>
      </dsp:txXfrm>
    </dsp:sp>
    <dsp:sp modelId="{4779268C-8BEB-4903-A379-4E944552F358}">
      <dsp:nvSpPr>
        <dsp:cNvPr id="0" name=""/>
        <dsp:cNvSpPr/>
      </dsp:nvSpPr>
      <dsp:spPr>
        <a:xfrm>
          <a:off x="6979161" y="2286886"/>
          <a:ext cx="3287854" cy="2951027"/>
        </a:xfrm>
        <a:prstGeom prst="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hr-HR" sz="1600" b="1" i="0" u="none" kern="1200" dirty="0" smtClean="0">
              <a:solidFill>
                <a:schemeClr val="accent1">
                  <a:lumMod val="50000"/>
                </a:schemeClr>
              </a:solidFill>
              <a:latin typeface="Raleway"/>
            </a:rPr>
            <a:t>Pojednostavljena posredna predopskrba</a:t>
          </a:r>
        </a:p>
        <a:p>
          <a:pPr lvl="0" algn="l" defTabSz="711200">
            <a:lnSpc>
              <a:spcPct val="90000"/>
            </a:lnSpc>
            <a:spcBef>
              <a:spcPct val="0"/>
            </a:spcBef>
            <a:spcAft>
              <a:spcPct val="35000"/>
            </a:spcAft>
          </a:pPr>
          <a:r>
            <a:rPr lang="hr-HR" sz="1600" b="0" i="0" u="none" kern="1200" dirty="0" smtClean="0">
              <a:solidFill>
                <a:schemeClr val="accent1">
                  <a:lumMod val="50000"/>
                </a:schemeClr>
              </a:solidFill>
              <a:latin typeface="Raleway"/>
            </a:rPr>
            <a:t>-postupak u kojemu banke opskrbljuju mikro poslovne subjekte gotovim novcem eura prije dana uvođenja eura</a:t>
          </a:r>
          <a:endParaRPr lang="hr-HR" sz="1600" b="0" i="0" u="none" kern="1200" dirty="0">
            <a:solidFill>
              <a:schemeClr val="accent1">
                <a:lumMod val="50000"/>
              </a:schemeClr>
            </a:solidFill>
            <a:latin typeface="Raleway"/>
          </a:endParaRPr>
        </a:p>
        <a:p>
          <a:pPr lvl="0" algn="l" defTabSz="711200">
            <a:lnSpc>
              <a:spcPct val="90000"/>
            </a:lnSpc>
            <a:spcBef>
              <a:spcPct val="0"/>
            </a:spcBef>
            <a:spcAft>
              <a:spcPct val="35000"/>
            </a:spcAft>
          </a:pPr>
          <a:r>
            <a:rPr lang="hr-HR" sz="1600" b="1" i="0" u="none" kern="1200" dirty="0" smtClean="0">
              <a:solidFill>
                <a:schemeClr val="accent1">
                  <a:lumMod val="50000"/>
                </a:schemeClr>
              </a:solidFill>
              <a:latin typeface="Raleway"/>
            </a:rPr>
            <a:t>Mikro poslovni subjekt: </a:t>
          </a:r>
          <a:r>
            <a:rPr lang="hr-HR" sz="1600" b="0" i="0" u="none" kern="1200" dirty="0" smtClean="0">
              <a:solidFill>
                <a:schemeClr val="accent1">
                  <a:lumMod val="50000"/>
                </a:schemeClr>
              </a:solidFill>
              <a:latin typeface="Raleway"/>
            </a:rPr>
            <a:t>poslovni subjekt koji ima manje od deset radnika i čiji godišnji prihodi i/ili ukupna aktiva u prethodnoj poslovnoj godini ne prelazi 15 milijuna kuna </a:t>
          </a:r>
          <a:endParaRPr lang="hr-HR" sz="1600" b="0" i="0" u="none" kern="1200" dirty="0">
            <a:solidFill>
              <a:schemeClr val="accent1">
                <a:lumMod val="50000"/>
              </a:schemeClr>
            </a:solidFill>
            <a:latin typeface="Raleway"/>
          </a:endParaRPr>
        </a:p>
        <a:p>
          <a:pPr lvl="0" algn="l" defTabSz="711200">
            <a:lnSpc>
              <a:spcPct val="90000"/>
            </a:lnSpc>
            <a:spcBef>
              <a:spcPct val="0"/>
            </a:spcBef>
            <a:spcAft>
              <a:spcPct val="35000"/>
            </a:spcAft>
          </a:pPr>
          <a:endParaRPr lang="hr-HR" sz="1600" b="0" kern="1200" dirty="0">
            <a:solidFill>
              <a:schemeClr val="accent6"/>
            </a:solidFill>
            <a:latin typeface="+mn-lt"/>
          </a:endParaRPr>
        </a:p>
      </dsp:txBody>
      <dsp:txXfrm>
        <a:off x="6979161" y="2286886"/>
        <a:ext cx="3287854" cy="295102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D69A8-6445-4B8E-B031-89F55E08F0E3}">
      <dsp:nvSpPr>
        <dsp:cNvPr id="0" name=""/>
        <dsp:cNvSpPr/>
      </dsp:nvSpPr>
      <dsp:spPr>
        <a:xfrm>
          <a:off x="826295" y="84789"/>
          <a:ext cx="5072955" cy="917210"/>
        </a:xfrm>
        <a:prstGeom prst="chevron">
          <a:avLst/>
        </a:prstGeom>
        <a:solidFill>
          <a:schemeClr val="accent2">
            <a:lumMod val="40000"/>
            <a:lumOff val="60000"/>
          </a:scheme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hr-HR" sz="2400" kern="1200" dirty="0">
              <a:solidFill>
                <a:schemeClr val="tx1"/>
              </a:solidFill>
              <a:latin typeface="Raleway"/>
              <a:ea typeface="+mn-ea"/>
              <a:cs typeface="Calibri Light" panose="020F0302020204030204" pitchFamily="34" charset="0"/>
            </a:rPr>
            <a:t>NRS za KN</a:t>
          </a:r>
        </a:p>
      </dsp:txBody>
      <dsp:txXfrm>
        <a:off x="1284900" y="84789"/>
        <a:ext cx="4155745" cy="917210"/>
      </dsp:txXfrm>
    </dsp:sp>
    <dsp:sp modelId="{EB61D2F2-E40E-4A7F-8488-6D66809C5EB2}">
      <dsp:nvSpPr>
        <dsp:cNvPr id="0" name=""/>
        <dsp:cNvSpPr/>
      </dsp:nvSpPr>
      <dsp:spPr>
        <a:xfrm>
          <a:off x="5664290" y="0"/>
          <a:ext cx="4210553" cy="1056680"/>
        </a:xfrm>
        <a:prstGeom prst="chevron">
          <a:avLst/>
        </a:prstGeom>
        <a:solidFill>
          <a:schemeClr val="accent2">
            <a:lumMod val="20000"/>
            <a:lumOff val="80000"/>
            <a:alpha val="90000"/>
          </a:scheme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hr-HR" sz="2400" kern="1200" dirty="0">
              <a:solidFill>
                <a:sysClr val="windowText" lastClr="000000">
                  <a:hueOff val="0"/>
                  <a:satOff val="0"/>
                  <a:lumOff val="0"/>
                  <a:alphaOff val="0"/>
                </a:sysClr>
              </a:solidFill>
              <a:latin typeface="Raleway"/>
              <a:ea typeface="+mn-ea"/>
              <a:cs typeface="Calibri Light" panose="020F0302020204030204" pitchFamily="34" charset="0"/>
            </a:rPr>
            <a:t>NRS za EUR</a:t>
          </a:r>
        </a:p>
      </dsp:txBody>
      <dsp:txXfrm>
        <a:off x="6192630" y="0"/>
        <a:ext cx="3153873" cy="1056680"/>
      </dsp:txXfrm>
    </dsp:sp>
    <dsp:sp modelId="{0EAA28F7-5CD4-4F6F-A0E2-65F4A230492E}">
      <dsp:nvSpPr>
        <dsp:cNvPr id="0" name=""/>
        <dsp:cNvSpPr/>
      </dsp:nvSpPr>
      <dsp:spPr>
        <a:xfrm>
          <a:off x="945787" y="1341555"/>
          <a:ext cx="5072955" cy="1403991"/>
        </a:xfrm>
        <a:prstGeom prst="chevron">
          <a:avLst/>
        </a:prstGeom>
        <a:solidFill>
          <a:schemeClr val="accent2">
            <a:lumMod val="40000"/>
            <a:lumOff val="60000"/>
          </a:scheme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hr-HR" sz="2400" kern="1200" dirty="0">
              <a:solidFill>
                <a:schemeClr val="tx1"/>
              </a:solidFill>
              <a:latin typeface="Raleway"/>
              <a:ea typeface="+mn-ea"/>
              <a:cs typeface="Calibri Light" panose="020F0302020204030204" pitchFamily="34" charset="0"/>
            </a:rPr>
            <a:t>Prinos na trezorske zapise MFIN u KN</a:t>
          </a:r>
        </a:p>
      </dsp:txBody>
      <dsp:txXfrm>
        <a:off x="1647783" y="1341555"/>
        <a:ext cx="3668964" cy="1403991"/>
      </dsp:txXfrm>
    </dsp:sp>
    <dsp:sp modelId="{C90D94A3-3F0A-4179-BEC2-F3C1D5382500}">
      <dsp:nvSpPr>
        <dsp:cNvPr id="0" name=""/>
        <dsp:cNvSpPr/>
      </dsp:nvSpPr>
      <dsp:spPr>
        <a:xfrm>
          <a:off x="5693676" y="1313761"/>
          <a:ext cx="4210553" cy="1371495"/>
        </a:xfrm>
        <a:prstGeom prst="chevron">
          <a:avLst/>
        </a:prstGeom>
        <a:solidFill>
          <a:schemeClr val="accent2">
            <a:lumMod val="20000"/>
            <a:lumOff val="80000"/>
            <a:alpha val="90000"/>
          </a:scheme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hr-HR" sz="2400" kern="1200" dirty="0">
              <a:solidFill>
                <a:sysClr val="windowText" lastClr="000000">
                  <a:hueOff val="0"/>
                  <a:satOff val="0"/>
                  <a:lumOff val="0"/>
                  <a:alphaOff val="0"/>
                </a:sysClr>
              </a:solidFill>
              <a:latin typeface="Raleway"/>
              <a:ea typeface="+mn-ea"/>
              <a:cs typeface="Calibri Light" panose="020F0302020204030204" pitchFamily="34" charset="0"/>
            </a:rPr>
            <a:t>prinos na trezorske zapise MFIN u EUR</a:t>
          </a:r>
        </a:p>
      </dsp:txBody>
      <dsp:txXfrm>
        <a:off x="6379424" y="1313761"/>
        <a:ext cx="2839058" cy="1371495"/>
      </dsp:txXfrm>
    </dsp:sp>
    <dsp:sp modelId="{B44E0580-97AF-458B-B538-1ABCD6243C64}">
      <dsp:nvSpPr>
        <dsp:cNvPr id="0" name=""/>
        <dsp:cNvSpPr/>
      </dsp:nvSpPr>
      <dsp:spPr>
        <a:xfrm>
          <a:off x="945787" y="3029632"/>
          <a:ext cx="5072955" cy="1320916"/>
        </a:xfrm>
        <a:prstGeom prst="chevron">
          <a:avLst/>
        </a:prstGeom>
        <a:solidFill>
          <a:schemeClr val="accent2">
            <a:lumMod val="40000"/>
            <a:lumOff val="60000"/>
          </a:scheme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hr-HR" sz="2400" kern="1200" dirty="0">
              <a:solidFill>
                <a:schemeClr val="tx1"/>
              </a:solidFill>
              <a:latin typeface="Raleway"/>
              <a:ea typeface="+mn-ea"/>
              <a:cs typeface="Calibri Light" panose="020F0302020204030204" pitchFamily="34" charset="0"/>
            </a:rPr>
            <a:t>prosječna kam. stopa na depozite građana u KN</a:t>
          </a:r>
        </a:p>
      </dsp:txBody>
      <dsp:txXfrm>
        <a:off x="1606245" y="3029632"/>
        <a:ext cx="3752039" cy="1320916"/>
      </dsp:txXfrm>
    </dsp:sp>
    <dsp:sp modelId="{04EAABE0-4653-4185-82FE-D6889165AA77}">
      <dsp:nvSpPr>
        <dsp:cNvPr id="0" name=""/>
        <dsp:cNvSpPr/>
      </dsp:nvSpPr>
      <dsp:spPr>
        <a:xfrm>
          <a:off x="5564385" y="3121488"/>
          <a:ext cx="4210553" cy="1134744"/>
        </a:xfrm>
        <a:prstGeom prst="chevron">
          <a:avLst/>
        </a:prstGeom>
        <a:solidFill>
          <a:schemeClr val="accent2">
            <a:lumMod val="20000"/>
            <a:lumOff val="80000"/>
            <a:alpha val="90000"/>
          </a:scheme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hr-HR" sz="2400" kern="1200" dirty="0">
              <a:solidFill>
                <a:sysClr val="windowText" lastClr="000000">
                  <a:hueOff val="0"/>
                  <a:satOff val="0"/>
                  <a:lumOff val="0"/>
                  <a:alphaOff val="0"/>
                </a:sysClr>
              </a:solidFill>
              <a:latin typeface="Raleway"/>
              <a:ea typeface="+mn-ea"/>
              <a:cs typeface="Calibri Light" panose="020F0302020204030204" pitchFamily="34" charset="0"/>
            </a:rPr>
            <a:t>prosječna kam. stopa na depozite građana u EUR</a:t>
          </a:r>
        </a:p>
      </dsp:txBody>
      <dsp:txXfrm>
        <a:off x="6131757" y="3121488"/>
        <a:ext cx="3075809" cy="11347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A6906-9B13-4880-B98C-7191A26912DF}">
      <dsp:nvSpPr>
        <dsp:cNvPr id="0" name=""/>
        <dsp:cNvSpPr/>
      </dsp:nvSpPr>
      <dsp:spPr>
        <a:xfrm>
          <a:off x="5154601" y="1070745"/>
          <a:ext cx="2548762" cy="617432"/>
        </a:xfrm>
        <a:custGeom>
          <a:avLst/>
          <a:gdLst/>
          <a:ahLst/>
          <a:cxnLst/>
          <a:rect l="0" t="0" r="0" b="0"/>
          <a:pathLst>
            <a:path>
              <a:moveTo>
                <a:pt x="0" y="0"/>
              </a:moveTo>
              <a:lnTo>
                <a:pt x="0" y="368084"/>
              </a:lnTo>
              <a:lnTo>
                <a:pt x="2548762" y="368084"/>
              </a:lnTo>
              <a:lnTo>
                <a:pt x="2548762" y="617432"/>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1F05BF-AD6E-4BB3-8A33-E77E7F3C534E}">
      <dsp:nvSpPr>
        <dsp:cNvPr id="0" name=""/>
        <dsp:cNvSpPr/>
      </dsp:nvSpPr>
      <dsp:spPr>
        <a:xfrm>
          <a:off x="5062532" y="1025025"/>
          <a:ext cx="91440" cy="91440"/>
        </a:xfrm>
        <a:custGeom>
          <a:avLst/>
          <a:gdLst/>
          <a:ahLst/>
          <a:cxnLst/>
          <a:rect l="0" t="0" r="0" b="0"/>
          <a:pathLst>
            <a:path>
              <a:moveTo>
                <a:pt x="92068" y="45720"/>
              </a:moveTo>
              <a:lnTo>
                <a:pt x="45720" y="45720"/>
              </a:lnTo>
              <a:lnTo>
                <a:pt x="45720" y="13607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A4CEC8-0754-45BE-8BCE-BFEDC8C3BBD7}">
      <dsp:nvSpPr>
        <dsp:cNvPr id="0" name=""/>
        <dsp:cNvSpPr/>
      </dsp:nvSpPr>
      <dsp:spPr>
        <a:xfrm>
          <a:off x="2371635" y="1070745"/>
          <a:ext cx="2782965" cy="617432"/>
        </a:xfrm>
        <a:custGeom>
          <a:avLst/>
          <a:gdLst/>
          <a:ahLst/>
          <a:cxnLst/>
          <a:rect l="0" t="0" r="0" b="0"/>
          <a:pathLst>
            <a:path>
              <a:moveTo>
                <a:pt x="2782965" y="0"/>
              </a:moveTo>
              <a:lnTo>
                <a:pt x="2782965" y="368084"/>
              </a:lnTo>
              <a:lnTo>
                <a:pt x="0" y="368084"/>
              </a:lnTo>
              <a:lnTo>
                <a:pt x="0" y="617432"/>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336717-8E08-4CA9-B21B-31913A3EC9CF}">
      <dsp:nvSpPr>
        <dsp:cNvPr id="0" name=""/>
        <dsp:cNvSpPr/>
      </dsp:nvSpPr>
      <dsp:spPr>
        <a:xfrm>
          <a:off x="4122616" y="2112"/>
          <a:ext cx="2063970" cy="1068632"/>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150796" numCol="1" spcCol="1270" anchor="ctr" anchorCtr="0">
          <a:noAutofit/>
        </a:bodyPr>
        <a:lstStyle/>
        <a:p>
          <a:pPr lvl="0" algn="ctr" defTabSz="533400" rtl="0">
            <a:lnSpc>
              <a:spcPct val="90000"/>
            </a:lnSpc>
            <a:spcBef>
              <a:spcPct val="0"/>
            </a:spcBef>
            <a:spcAft>
              <a:spcPct val="35000"/>
            </a:spcAft>
          </a:pPr>
          <a:r>
            <a:rPr lang="hr-HR" sz="1200" kern="1200" dirty="0" smtClean="0">
              <a:solidFill>
                <a:schemeClr val="bg1"/>
              </a:solidFill>
              <a:latin typeface="Raleway"/>
              <a:ea typeface="+mn-ea"/>
              <a:cs typeface="+mn-cs"/>
            </a:rPr>
            <a:t>Primjeri postupanja  s knjigovodstvenim ispravama prilikom izdavanja i unosa u poslovne knjige</a:t>
          </a:r>
          <a:endParaRPr lang="hr-HR" sz="1200" kern="1200" dirty="0">
            <a:solidFill>
              <a:schemeClr val="bg1"/>
            </a:solidFill>
            <a:latin typeface="Raleway"/>
            <a:ea typeface="+mn-ea"/>
            <a:cs typeface="+mn-cs"/>
          </a:endParaRPr>
        </a:p>
      </dsp:txBody>
      <dsp:txXfrm>
        <a:off x="4122616" y="2112"/>
        <a:ext cx="2063970" cy="1068632"/>
      </dsp:txXfrm>
    </dsp:sp>
    <dsp:sp modelId="{94483D7E-AF70-4F00-B674-3CFBE6B22225}">
      <dsp:nvSpPr>
        <dsp:cNvPr id="0" name=""/>
        <dsp:cNvSpPr/>
      </dsp:nvSpPr>
      <dsp:spPr>
        <a:xfrm>
          <a:off x="7346048" y="228977"/>
          <a:ext cx="1857573" cy="356210"/>
        </a:xfrm>
        <a:prstGeom prst="rect">
          <a:avLst/>
        </a:prstGeom>
        <a:solidFill>
          <a:schemeClr val="lt1">
            <a:alpha val="9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71120" bIns="17780" numCol="1" spcCol="1270" anchor="ctr" anchorCtr="0">
          <a:noAutofit/>
        </a:bodyPr>
        <a:lstStyle/>
        <a:p>
          <a:pPr lvl="0" algn="ctr" defTabSz="1244600">
            <a:lnSpc>
              <a:spcPct val="90000"/>
            </a:lnSpc>
            <a:spcBef>
              <a:spcPct val="0"/>
            </a:spcBef>
            <a:spcAft>
              <a:spcPct val="35000"/>
            </a:spcAft>
          </a:pPr>
          <a:r>
            <a:rPr lang="hr-HR" sz="2800" kern="1200" dirty="0" smtClean="0">
              <a:solidFill>
                <a:schemeClr val="tx1"/>
              </a:solidFill>
              <a:latin typeface="Raleway"/>
              <a:ea typeface="+mn-ea"/>
              <a:cs typeface="+mn-cs"/>
            </a:rPr>
            <a:t>Važno!</a:t>
          </a:r>
          <a:endParaRPr lang="hr-HR" sz="2800" kern="1200" dirty="0">
            <a:solidFill>
              <a:schemeClr val="tx1"/>
            </a:solidFill>
            <a:latin typeface="Raleway"/>
            <a:ea typeface="+mn-ea"/>
            <a:cs typeface="+mn-cs"/>
          </a:endParaRPr>
        </a:p>
      </dsp:txBody>
      <dsp:txXfrm>
        <a:off x="7346048" y="228977"/>
        <a:ext cx="1857573" cy="356210"/>
      </dsp:txXfrm>
    </dsp:sp>
    <dsp:sp modelId="{C435CE21-A95A-4117-81C3-04DF7111C16E}">
      <dsp:nvSpPr>
        <dsp:cNvPr id="0" name=""/>
        <dsp:cNvSpPr/>
      </dsp:nvSpPr>
      <dsp:spPr>
        <a:xfrm>
          <a:off x="1339650" y="1688177"/>
          <a:ext cx="2063970" cy="1068632"/>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150796" numCol="1" spcCol="1270" anchor="ctr" anchorCtr="0">
          <a:noAutofit/>
        </a:bodyPr>
        <a:lstStyle/>
        <a:p>
          <a:pPr lvl="0" algn="ctr" defTabSz="533400" rtl="0">
            <a:lnSpc>
              <a:spcPct val="90000"/>
            </a:lnSpc>
            <a:spcBef>
              <a:spcPct val="0"/>
            </a:spcBef>
            <a:spcAft>
              <a:spcPct val="35000"/>
            </a:spcAft>
          </a:pPr>
          <a:r>
            <a:rPr lang="hr-HR" sz="1200" kern="1200" dirty="0" err="1" smtClean="0">
              <a:solidFill>
                <a:schemeClr val="bg1"/>
              </a:solidFill>
              <a:latin typeface="Raleway"/>
              <a:ea typeface="+mn-ea"/>
              <a:cs typeface="+mn-cs"/>
            </a:rPr>
            <a:t>Knjig</a:t>
          </a:r>
          <a:r>
            <a:rPr lang="hr-HR" sz="1200" kern="1200" dirty="0" smtClean="0">
              <a:solidFill>
                <a:schemeClr val="bg1"/>
              </a:solidFill>
              <a:latin typeface="Raleway"/>
              <a:ea typeface="+mn-ea"/>
              <a:cs typeface="+mn-cs"/>
            </a:rPr>
            <a:t>. isprave s datumom poslovnog događaja i datumom izdavanje prije i na 31.12.202.</a:t>
          </a:r>
          <a:endParaRPr lang="hr-HR" sz="1200" kern="1200" dirty="0">
            <a:solidFill>
              <a:schemeClr val="bg1"/>
            </a:solidFill>
            <a:latin typeface="Raleway"/>
            <a:ea typeface="+mn-ea"/>
            <a:cs typeface="+mn-cs"/>
          </a:endParaRPr>
        </a:p>
      </dsp:txBody>
      <dsp:txXfrm>
        <a:off x="1339650" y="1688177"/>
        <a:ext cx="2063970" cy="1068632"/>
      </dsp:txXfrm>
    </dsp:sp>
    <dsp:sp modelId="{03B992D6-F2DF-4029-AA03-14B403ADF1CC}">
      <dsp:nvSpPr>
        <dsp:cNvPr id="0" name=""/>
        <dsp:cNvSpPr/>
      </dsp:nvSpPr>
      <dsp:spPr>
        <a:xfrm>
          <a:off x="1775032" y="2549252"/>
          <a:ext cx="1857573" cy="602961"/>
        </a:xfrm>
        <a:prstGeom prst="rect">
          <a:avLst/>
        </a:prstGeom>
        <a:solidFill>
          <a:schemeClr val="lt1">
            <a:alpha val="9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l" defTabSz="533400" rtl="0">
            <a:lnSpc>
              <a:spcPct val="90000"/>
            </a:lnSpc>
            <a:spcBef>
              <a:spcPct val="0"/>
            </a:spcBef>
            <a:spcAft>
              <a:spcPct val="35000"/>
            </a:spcAft>
          </a:pPr>
          <a:r>
            <a:rPr lang="hr-HR" sz="1200" kern="1200" dirty="0" smtClean="0">
              <a:solidFill>
                <a:schemeClr val="tx1"/>
              </a:solidFill>
              <a:latin typeface="Raleway"/>
              <a:ea typeface="+mn-ea"/>
              <a:cs typeface="+mn-cs"/>
            </a:rPr>
            <a:t>Izdaju se i unose u poslovne knjige za 2022. u kuni.</a:t>
          </a:r>
          <a:endParaRPr lang="hr-HR" sz="1200" kern="1200" dirty="0">
            <a:solidFill>
              <a:schemeClr val="tx1"/>
            </a:solidFill>
            <a:latin typeface="Raleway"/>
            <a:ea typeface="+mn-ea"/>
            <a:cs typeface="+mn-cs"/>
          </a:endParaRPr>
        </a:p>
      </dsp:txBody>
      <dsp:txXfrm>
        <a:off x="1775032" y="2549252"/>
        <a:ext cx="1857573" cy="602961"/>
      </dsp:txXfrm>
    </dsp:sp>
    <dsp:sp modelId="{6256319A-DCEA-4429-A482-3E126AB640AB}">
      <dsp:nvSpPr>
        <dsp:cNvPr id="0" name=""/>
        <dsp:cNvSpPr/>
      </dsp:nvSpPr>
      <dsp:spPr>
        <a:xfrm>
          <a:off x="4076267" y="1161095"/>
          <a:ext cx="2063970" cy="1068632"/>
        </a:xfrm>
        <a:prstGeom prst="rect">
          <a:avLst/>
        </a:prstGeom>
        <a:solidFill>
          <a:schemeClr val="accent2">
            <a:shade val="80000"/>
            <a:hueOff val="58640"/>
            <a:satOff val="239"/>
            <a:lumOff val="111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150796" numCol="1" spcCol="1270" anchor="ctr" anchorCtr="0">
          <a:noAutofit/>
        </a:bodyPr>
        <a:lstStyle/>
        <a:p>
          <a:pPr lvl="0" algn="ctr" defTabSz="533400" rtl="0">
            <a:lnSpc>
              <a:spcPct val="90000"/>
            </a:lnSpc>
            <a:spcBef>
              <a:spcPct val="0"/>
            </a:spcBef>
            <a:spcAft>
              <a:spcPct val="35000"/>
            </a:spcAft>
          </a:pPr>
          <a:r>
            <a:rPr lang="hr-HR" sz="1200" kern="1200" dirty="0" err="1" smtClean="0">
              <a:solidFill>
                <a:schemeClr val="bg1"/>
              </a:solidFill>
              <a:latin typeface="Raleway"/>
              <a:ea typeface="+mn-ea"/>
              <a:cs typeface="+mn-cs"/>
            </a:rPr>
            <a:t>Knjig</a:t>
          </a:r>
          <a:r>
            <a:rPr lang="hr-HR" sz="1200" kern="1200" dirty="0" smtClean="0">
              <a:solidFill>
                <a:schemeClr val="bg1"/>
              </a:solidFill>
              <a:latin typeface="Raleway"/>
              <a:ea typeface="+mn-ea"/>
              <a:cs typeface="+mn-cs"/>
            </a:rPr>
            <a:t>. isprave s datumom poslovnog događaja prije i na 31.12.2022. izdane u razdoblju nakon 1.1.2023.</a:t>
          </a:r>
          <a:endParaRPr lang="hr-HR" sz="1200" kern="1200" dirty="0">
            <a:solidFill>
              <a:schemeClr val="bg1"/>
            </a:solidFill>
            <a:latin typeface="Raleway"/>
            <a:ea typeface="+mn-ea"/>
            <a:cs typeface="+mn-cs"/>
          </a:endParaRPr>
        </a:p>
      </dsp:txBody>
      <dsp:txXfrm>
        <a:off x="4076267" y="1161095"/>
        <a:ext cx="2063970" cy="1068632"/>
      </dsp:txXfrm>
    </dsp:sp>
    <dsp:sp modelId="{8BEB1994-05DA-406A-B228-E88E879655B6}">
      <dsp:nvSpPr>
        <dsp:cNvPr id="0" name=""/>
        <dsp:cNvSpPr/>
      </dsp:nvSpPr>
      <dsp:spPr>
        <a:xfrm>
          <a:off x="4915786" y="1997125"/>
          <a:ext cx="1418684" cy="1042547"/>
        </a:xfrm>
        <a:prstGeom prst="rect">
          <a:avLst/>
        </a:prstGeom>
        <a:solidFill>
          <a:schemeClr val="lt1">
            <a:alpha val="90000"/>
            <a:hueOff val="0"/>
            <a:satOff val="0"/>
            <a:lumOff val="0"/>
            <a:alphaOff val="0"/>
          </a:schemeClr>
        </a:solidFill>
        <a:ln w="12700" cap="flat" cmpd="sng" algn="ctr">
          <a:solidFill>
            <a:schemeClr val="accent2">
              <a:shade val="80000"/>
              <a:hueOff val="58640"/>
              <a:satOff val="239"/>
              <a:lumOff val="111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l" defTabSz="533400" rtl="0">
            <a:lnSpc>
              <a:spcPct val="90000"/>
            </a:lnSpc>
            <a:spcBef>
              <a:spcPct val="0"/>
            </a:spcBef>
            <a:spcAft>
              <a:spcPct val="35000"/>
            </a:spcAft>
          </a:pPr>
          <a:r>
            <a:rPr lang="hr-HR" sz="1200" kern="1200" dirty="0" smtClean="0">
              <a:solidFill>
                <a:schemeClr val="tx1"/>
              </a:solidFill>
              <a:latin typeface="Raleway"/>
              <a:ea typeface="+mn-ea"/>
              <a:cs typeface="+mn-cs"/>
            </a:rPr>
            <a:t>Izdaju se u euru i unose u poslovne knjige za 2022. u kuni sve dok se poslovne knjige ne zatvore.</a:t>
          </a:r>
          <a:endParaRPr lang="hr-HR" sz="1200" kern="1200" dirty="0">
            <a:solidFill>
              <a:schemeClr val="tx1"/>
            </a:solidFill>
            <a:latin typeface="Raleway"/>
            <a:ea typeface="+mn-ea"/>
            <a:cs typeface="+mn-cs"/>
          </a:endParaRPr>
        </a:p>
      </dsp:txBody>
      <dsp:txXfrm>
        <a:off x="4915786" y="1997125"/>
        <a:ext cx="1418684" cy="1042547"/>
      </dsp:txXfrm>
    </dsp:sp>
    <dsp:sp modelId="{E6C062D8-1BAE-4640-B3A5-78DCB34BDFC7}">
      <dsp:nvSpPr>
        <dsp:cNvPr id="0" name=""/>
        <dsp:cNvSpPr/>
      </dsp:nvSpPr>
      <dsp:spPr>
        <a:xfrm>
          <a:off x="6671378" y="1688177"/>
          <a:ext cx="2063970" cy="1068632"/>
        </a:xfrm>
        <a:prstGeom prst="rect">
          <a:avLst/>
        </a:prstGeom>
        <a:solidFill>
          <a:schemeClr val="accent2">
            <a:shade val="80000"/>
            <a:hueOff val="117281"/>
            <a:satOff val="479"/>
            <a:lumOff val="222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150796" numCol="1" spcCol="1270" anchor="ctr" anchorCtr="0">
          <a:noAutofit/>
        </a:bodyPr>
        <a:lstStyle/>
        <a:p>
          <a:pPr lvl="0" algn="ctr" defTabSz="533400" rtl="0">
            <a:lnSpc>
              <a:spcPct val="90000"/>
            </a:lnSpc>
            <a:spcBef>
              <a:spcPct val="0"/>
            </a:spcBef>
            <a:spcAft>
              <a:spcPct val="35000"/>
            </a:spcAft>
          </a:pPr>
          <a:r>
            <a:rPr lang="hr-HR" sz="1200" kern="1200" dirty="0" err="1" smtClean="0">
              <a:solidFill>
                <a:schemeClr val="bg1"/>
              </a:solidFill>
              <a:latin typeface="Raleway"/>
              <a:ea typeface="+mn-ea"/>
              <a:cs typeface="+mn-cs"/>
            </a:rPr>
            <a:t>Knjig</a:t>
          </a:r>
          <a:r>
            <a:rPr lang="hr-HR" sz="1200" kern="1200" dirty="0" smtClean="0">
              <a:solidFill>
                <a:schemeClr val="bg1"/>
              </a:solidFill>
              <a:latin typeface="Raleway"/>
              <a:ea typeface="+mn-ea"/>
              <a:cs typeface="+mn-cs"/>
            </a:rPr>
            <a:t>. isprave s datumom poslovnog događaja i datumom izdavanja od 1.1.2023. pa nadalje</a:t>
          </a:r>
          <a:endParaRPr lang="hr-HR" sz="1200" kern="1200" dirty="0">
            <a:solidFill>
              <a:schemeClr val="bg1"/>
            </a:solidFill>
            <a:latin typeface="Raleway"/>
            <a:ea typeface="+mn-ea"/>
            <a:cs typeface="+mn-cs"/>
          </a:endParaRPr>
        </a:p>
      </dsp:txBody>
      <dsp:txXfrm>
        <a:off x="6671378" y="1688177"/>
        <a:ext cx="2063970" cy="1068632"/>
      </dsp:txXfrm>
    </dsp:sp>
    <dsp:sp modelId="{D1B0D92C-4D76-493D-9B41-50DF350C41A0}">
      <dsp:nvSpPr>
        <dsp:cNvPr id="0" name=""/>
        <dsp:cNvSpPr/>
      </dsp:nvSpPr>
      <dsp:spPr>
        <a:xfrm>
          <a:off x="6794688" y="2651392"/>
          <a:ext cx="2325979" cy="569435"/>
        </a:xfrm>
        <a:prstGeom prst="rect">
          <a:avLst/>
        </a:prstGeom>
        <a:solidFill>
          <a:schemeClr val="lt1">
            <a:alpha val="90000"/>
            <a:hueOff val="0"/>
            <a:satOff val="0"/>
            <a:lumOff val="0"/>
            <a:alphaOff val="0"/>
          </a:schemeClr>
        </a:solidFill>
        <a:ln w="12700" cap="flat" cmpd="sng" algn="ctr">
          <a:solidFill>
            <a:schemeClr val="accent2">
              <a:shade val="80000"/>
              <a:hueOff val="117281"/>
              <a:satOff val="479"/>
              <a:lumOff val="222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l" defTabSz="533400" rtl="0">
            <a:lnSpc>
              <a:spcPct val="90000"/>
            </a:lnSpc>
            <a:spcBef>
              <a:spcPct val="0"/>
            </a:spcBef>
            <a:spcAft>
              <a:spcPct val="35000"/>
            </a:spcAft>
          </a:pPr>
          <a:r>
            <a:rPr lang="hr-HR" sz="1200" kern="1200" dirty="0" smtClean="0">
              <a:solidFill>
                <a:schemeClr val="tx1"/>
              </a:solidFill>
              <a:latin typeface="Raleway"/>
              <a:ea typeface="+mn-ea"/>
              <a:cs typeface="+mn-cs"/>
            </a:rPr>
            <a:t>Izdaju se i unose u poslovne knjige za 2023. u euru.</a:t>
          </a:r>
          <a:endParaRPr lang="hr-HR" sz="1200" kern="1200" dirty="0">
            <a:solidFill>
              <a:schemeClr val="tx1"/>
            </a:solidFill>
            <a:latin typeface="Raleway"/>
            <a:ea typeface="+mn-ea"/>
            <a:cs typeface="+mn-cs"/>
          </a:endParaRPr>
        </a:p>
      </dsp:txBody>
      <dsp:txXfrm>
        <a:off x="6794688" y="2651392"/>
        <a:ext cx="2325979" cy="56943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EC64E-EEEC-4EEA-AF13-75E65E85E621}">
      <dsp:nvSpPr>
        <dsp:cNvPr id="0" name=""/>
        <dsp:cNvSpPr/>
      </dsp:nvSpPr>
      <dsp:spPr>
        <a:xfrm>
          <a:off x="0" y="0"/>
          <a:ext cx="2143329" cy="144016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kern="1200" dirty="0" smtClean="0">
              <a:solidFill>
                <a:schemeClr val="accent1">
                  <a:lumMod val="50000"/>
                </a:schemeClr>
              </a:solidFill>
              <a:latin typeface="Raleway" panose="020B0503030101060003" pitchFamily="34" charset="77"/>
              <a:ea typeface="+mn-ea"/>
              <a:cs typeface="+mn-cs"/>
            </a:rPr>
            <a:t>Plaća za 12/2022</a:t>
          </a:r>
          <a:endParaRPr lang="hr-HR" sz="1600" kern="1200" dirty="0">
            <a:solidFill>
              <a:schemeClr val="accent1">
                <a:lumMod val="50000"/>
              </a:schemeClr>
            </a:solidFill>
            <a:latin typeface="Raleway" panose="020B0503030101060003" pitchFamily="34" charset="77"/>
            <a:ea typeface="+mn-ea"/>
            <a:cs typeface="+mn-cs"/>
          </a:endParaRPr>
        </a:p>
      </dsp:txBody>
      <dsp:txXfrm>
        <a:off x="42181" y="42181"/>
        <a:ext cx="2058967" cy="1355798"/>
      </dsp:txXfrm>
    </dsp:sp>
    <dsp:sp modelId="{6889AF7E-0C4F-41E1-8C96-12ABA716DD33}">
      <dsp:nvSpPr>
        <dsp:cNvPr id="0" name=""/>
        <dsp:cNvSpPr/>
      </dsp:nvSpPr>
      <dsp:spPr>
        <a:xfrm>
          <a:off x="2367194" y="454307"/>
          <a:ext cx="474594" cy="53154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hr-HR" sz="1500" kern="1200"/>
        </a:p>
      </dsp:txBody>
      <dsp:txXfrm>
        <a:off x="2367194" y="560616"/>
        <a:ext cx="332216" cy="318927"/>
      </dsp:txXfrm>
    </dsp:sp>
    <dsp:sp modelId="{0CC7BC37-4F7C-4C1A-B117-A3020904B8C8}">
      <dsp:nvSpPr>
        <dsp:cNvPr id="0" name=""/>
        <dsp:cNvSpPr/>
      </dsp:nvSpPr>
      <dsp:spPr>
        <a:xfrm>
          <a:off x="3038791" y="0"/>
          <a:ext cx="2143329" cy="144016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kern="1200" dirty="0" smtClean="0">
              <a:solidFill>
                <a:schemeClr val="accent1">
                  <a:lumMod val="50000"/>
                </a:schemeClr>
              </a:solidFill>
              <a:latin typeface="Raleway" panose="020B0503030101060003" pitchFamily="34" charset="77"/>
              <a:ea typeface="+mn-ea"/>
              <a:cs typeface="+mn-cs"/>
            </a:rPr>
            <a:t>Obračun plaće u euru (Bruto plaća iz ugovora u radu navedena u kuni preračunava se u euro)</a:t>
          </a:r>
          <a:endParaRPr lang="hr-HR" sz="1600" kern="1200" dirty="0">
            <a:solidFill>
              <a:schemeClr val="accent1">
                <a:lumMod val="50000"/>
              </a:schemeClr>
            </a:solidFill>
            <a:latin typeface="Raleway" panose="020B0503030101060003" pitchFamily="34" charset="77"/>
            <a:ea typeface="+mn-ea"/>
            <a:cs typeface="+mn-cs"/>
          </a:endParaRPr>
        </a:p>
      </dsp:txBody>
      <dsp:txXfrm>
        <a:off x="3080972" y="42181"/>
        <a:ext cx="2058967" cy="1355798"/>
      </dsp:txXfrm>
    </dsp:sp>
    <dsp:sp modelId="{591D97C6-FE8B-4EC3-A6B8-2F14112E50C3}">
      <dsp:nvSpPr>
        <dsp:cNvPr id="0" name=""/>
        <dsp:cNvSpPr/>
      </dsp:nvSpPr>
      <dsp:spPr>
        <a:xfrm>
          <a:off x="5387944" y="454307"/>
          <a:ext cx="436346" cy="53154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hr-HR" sz="1500" kern="1200"/>
        </a:p>
      </dsp:txBody>
      <dsp:txXfrm>
        <a:off x="5387944" y="560616"/>
        <a:ext cx="305442" cy="318927"/>
      </dsp:txXfrm>
    </dsp:sp>
    <dsp:sp modelId="{E5EDC331-6598-4F46-A504-92CAC1D1D5EF}">
      <dsp:nvSpPr>
        <dsp:cNvPr id="0" name=""/>
        <dsp:cNvSpPr/>
      </dsp:nvSpPr>
      <dsp:spPr>
        <a:xfrm>
          <a:off x="6005415" y="0"/>
          <a:ext cx="2143329" cy="144016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kern="1200" dirty="0" smtClean="0">
              <a:solidFill>
                <a:schemeClr val="accent1">
                  <a:lumMod val="50000"/>
                </a:schemeClr>
              </a:solidFill>
              <a:latin typeface="Raleway" panose="020B0503030101060003" pitchFamily="34" charset="77"/>
              <a:ea typeface="+mn-ea"/>
              <a:cs typeface="+mn-cs"/>
            </a:rPr>
            <a:t>Unos u poslovne knjige u kuni</a:t>
          </a:r>
          <a:endParaRPr lang="hr-HR" sz="1600" kern="1200" dirty="0">
            <a:solidFill>
              <a:schemeClr val="accent1">
                <a:lumMod val="50000"/>
              </a:schemeClr>
            </a:solidFill>
            <a:latin typeface="Raleway" panose="020B0503030101060003" pitchFamily="34" charset="77"/>
            <a:ea typeface="+mn-ea"/>
            <a:cs typeface="+mn-cs"/>
          </a:endParaRPr>
        </a:p>
      </dsp:txBody>
      <dsp:txXfrm>
        <a:off x="6047596" y="42181"/>
        <a:ext cx="2058967" cy="135579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CE3B9-4509-4F15-82B3-1084713696B7}">
      <dsp:nvSpPr>
        <dsp:cNvPr id="0" name=""/>
        <dsp:cNvSpPr/>
      </dsp:nvSpPr>
      <dsp:spPr>
        <a:xfrm>
          <a:off x="145204" y="2277"/>
          <a:ext cx="5228640" cy="2091456"/>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pl-PL" sz="2000" kern="1200" dirty="0" smtClean="0">
              <a:solidFill>
                <a:schemeClr val="bg1"/>
              </a:solidFill>
              <a:latin typeface="Raleway" panose="020B0503030101060003" pitchFamily="34" charset="77"/>
              <a:ea typeface="+mn-ea"/>
              <a:cs typeface="+mn-cs"/>
            </a:rPr>
            <a:t>Poduzetnici čija je poslovna godina jednaka kalendarskoj godini</a:t>
          </a:r>
          <a:endParaRPr lang="hr-HR" sz="2000" kern="1200" dirty="0" smtClean="0">
            <a:solidFill>
              <a:schemeClr val="bg1"/>
            </a:solidFill>
            <a:latin typeface="Raleway" panose="020B0503030101060003" pitchFamily="34" charset="77"/>
            <a:ea typeface="+mn-ea"/>
            <a:cs typeface="+mn-cs"/>
          </a:endParaRPr>
        </a:p>
      </dsp:txBody>
      <dsp:txXfrm>
        <a:off x="1190932" y="2277"/>
        <a:ext cx="3137184" cy="2091456"/>
      </dsp:txXfrm>
    </dsp:sp>
    <dsp:sp modelId="{088D425B-536D-47A1-AC36-4A5565AB30F3}">
      <dsp:nvSpPr>
        <dsp:cNvPr id="0" name=""/>
        <dsp:cNvSpPr/>
      </dsp:nvSpPr>
      <dsp:spPr>
        <a:xfrm>
          <a:off x="4694121" y="180051"/>
          <a:ext cx="4339771" cy="1735908"/>
        </a:xfrm>
        <a:prstGeom prst="chevron">
          <a:avLst/>
        </a:prstGeom>
        <a:solidFill>
          <a:schemeClr val="accent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hr-HR" sz="2000" kern="1200" dirty="0" smtClean="0">
              <a:solidFill>
                <a:schemeClr val="bg1"/>
              </a:solidFill>
              <a:latin typeface="Raleway" panose="020B0503030101060003" pitchFamily="34" charset="77"/>
              <a:ea typeface="+mn-ea"/>
              <a:cs typeface="+mn-cs"/>
            </a:rPr>
            <a:t>Pripremaju financijske izvještaje za godinu koja je prethodila danu uvođenja eura, navodeći podatke u kuni</a:t>
          </a:r>
          <a:endParaRPr lang="hr-HR" sz="2000" kern="1200" dirty="0">
            <a:solidFill>
              <a:schemeClr val="bg1"/>
            </a:solidFill>
            <a:latin typeface="Raleway" panose="020B0503030101060003" pitchFamily="34" charset="77"/>
            <a:ea typeface="+mn-ea"/>
            <a:cs typeface="+mn-cs"/>
          </a:endParaRPr>
        </a:p>
      </dsp:txBody>
      <dsp:txXfrm>
        <a:off x="5562075" y="180051"/>
        <a:ext cx="2603863" cy="1735908"/>
      </dsp:txXfrm>
    </dsp:sp>
    <dsp:sp modelId="{12B381C8-2525-4C54-9FCA-2AB7F915C88A}">
      <dsp:nvSpPr>
        <dsp:cNvPr id="0" name=""/>
        <dsp:cNvSpPr/>
      </dsp:nvSpPr>
      <dsp:spPr>
        <a:xfrm>
          <a:off x="145204" y="2386537"/>
          <a:ext cx="5228640" cy="2091456"/>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hr-HR" sz="2000" kern="1200" dirty="0" smtClean="0">
              <a:solidFill>
                <a:schemeClr val="bg1"/>
              </a:solidFill>
              <a:latin typeface="Raleway" panose="020B0503030101060003" pitchFamily="34" charset="77"/>
              <a:ea typeface="+mn-ea"/>
              <a:cs typeface="+mn-cs"/>
            </a:rPr>
            <a:t>Poduzetnici čija je poslovna godina različita od kalendarske godine</a:t>
          </a:r>
        </a:p>
      </dsp:txBody>
      <dsp:txXfrm>
        <a:off x="1190932" y="2386537"/>
        <a:ext cx="3137184" cy="2091456"/>
      </dsp:txXfrm>
    </dsp:sp>
    <dsp:sp modelId="{44A7298F-F5E8-46A9-963C-CA2A64DFF115}">
      <dsp:nvSpPr>
        <dsp:cNvPr id="0" name=""/>
        <dsp:cNvSpPr/>
      </dsp:nvSpPr>
      <dsp:spPr>
        <a:xfrm>
          <a:off x="4694121" y="2564311"/>
          <a:ext cx="5224825" cy="1735908"/>
        </a:xfrm>
        <a:prstGeom prst="chevron">
          <a:avLst/>
        </a:prstGeom>
        <a:solidFill>
          <a:schemeClr val="accent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hr-HR" sz="2000" kern="1200" dirty="0" smtClean="0">
              <a:solidFill>
                <a:schemeClr val="bg1"/>
              </a:solidFill>
              <a:latin typeface="Raleway" panose="020B0503030101060003" pitchFamily="34" charset="77"/>
              <a:ea typeface="+mn-ea"/>
              <a:cs typeface="+mn-cs"/>
            </a:rPr>
            <a:t>a čiji posljednji dan financijske godine nastupa nakon dana uvođenja eura, navode podatke za prethodnu poslovnu godinu u financijskim izvještajima u euru</a:t>
          </a:r>
          <a:endParaRPr lang="hr-HR" sz="2000" kern="1200" dirty="0">
            <a:solidFill>
              <a:schemeClr val="bg1"/>
            </a:solidFill>
            <a:latin typeface="Raleway" panose="020B0503030101060003" pitchFamily="34" charset="77"/>
            <a:ea typeface="+mn-ea"/>
            <a:cs typeface="+mn-cs"/>
          </a:endParaRPr>
        </a:p>
      </dsp:txBody>
      <dsp:txXfrm>
        <a:off x="5562075" y="2564311"/>
        <a:ext cx="3488917" cy="173590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aleway"/>
              </a:defRPr>
            </a:lvl1pPr>
          </a:lstStyle>
          <a:p>
            <a:endParaRPr lang="hr-HR" dirty="0"/>
          </a:p>
        </p:txBody>
      </p:sp>
      <p:sp>
        <p:nvSpPr>
          <p:cNvPr id="3" name="Rezervirano mjesto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aleway"/>
              </a:defRPr>
            </a:lvl1pPr>
          </a:lstStyle>
          <a:p>
            <a:fld id="{9B42AB7F-51EA-4EC9-990C-58E683E89204}" type="datetimeFigureOut">
              <a:rPr lang="hr-HR" smtClean="0"/>
              <a:pPr/>
              <a:t>30.08.2022</a:t>
            </a:fld>
            <a:endParaRPr lang="hr-HR" dirty="0"/>
          </a:p>
        </p:txBody>
      </p:sp>
      <p:sp>
        <p:nvSpPr>
          <p:cNvPr id="4" name="Rezervirano mjesto slike slajd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dirty="0"/>
          </a:p>
        </p:txBody>
      </p:sp>
      <p:sp>
        <p:nvSpPr>
          <p:cNvPr id="5" name="Rezervirano mjesto bilježaka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r-HR" dirty="0" smtClean="0"/>
              <a:t>Uredite stilove teksta matrice</a:t>
            </a:r>
          </a:p>
          <a:p>
            <a:pPr lvl="1"/>
            <a:r>
              <a:rPr lang="hr-HR" dirty="0" smtClean="0"/>
              <a:t>Druga razina</a:t>
            </a:r>
          </a:p>
          <a:p>
            <a:pPr lvl="2"/>
            <a:r>
              <a:rPr lang="hr-HR" dirty="0" smtClean="0"/>
              <a:t>Treća razina</a:t>
            </a:r>
          </a:p>
          <a:p>
            <a:pPr lvl="3"/>
            <a:r>
              <a:rPr lang="hr-HR" dirty="0" smtClean="0"/>
              <a:t>Četvrta razina</a:t>
            </a:r>
          </a:p>
          <a:p>
            <a:pPr lvl="4"/>
            <a:r>
              <a:rPr lang="hr-HR" dirty="0" smtClean="0"/>
              <a:t>Peta razina</a:t>
            </a:r>
            <a:endParaRPr lang="hr-HR" dirty="0"/>
          </a:p>
        </p:txBody>
      </p:sp>
      <p:sp>
        <p:nvSpPr>
          <p:cNvPr id="6" name="Rezervirano mjesto podnožj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aleway"/>
              </a:defRPr>
            </a:lvl1pPr>
          </a:lstStyle>
          <a:p>
            <a:endParaRPr lang="hr-HR" dirty="0"/>
          </a:p>
        </p:txBody>
      </p:sp>
      <p:sp>
        <p:nvSpPr>
          <p:cNvPr id="7" name="Rezervirano mjesto broja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aleway"/>
              </a:defRPr>
            </a:lvl1pPr>
          </a:lstStyle>
          <a:p>
            <a:fld id="{27CEB2C1-8CD0-4BE3-A0AD-439A0D12EC1A}" type="slidenum">
              <a:rPr lang="hr-HR" smtClean="0"/>
              <a:pPr/>
              <a:t>‹#›</a:t>
            </a:fld>
            <a:endParaRPr lang="hr-HR" dirty="0"/>
          </a:p>
        </p:txBody>
      </p:sp>
    </p:spTree>
    <p:extLst>
      <p:ext uri="{BB962C8B-B14F-4D97-AF65-F5344CB8AC3E}">
        <p14:creationId xmlns:p14="http://schemas.microsoft.com/office/powerpoint/2010/main" val="380868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aleway"/>
        <a:ea typeface="+mn-ea"/>
        <a:cs typeface="+mn-cs"/>
      </a:defRPr>
    </a:lvl1pPr>
    <a:lvl2pPr marL="457200" algn="l" defTabSz="914400" rtl="0" eaLnBrk="1" latinLnBrk="0" hangingPunct="1">
      <a:defRPr sz="1200" kern="1200">
        <a:solidFill>
          <a:schemeClr val="tx1"/>
        </a:solidFill>
        <a:latin typeface="Raleway"/>
        <a:ea typeface="+mn-ea"/>
        <a:cs typeface="+mn-cs"/>
      </a:defRPr>
    </a:lvl2pPr>
    <a:lvl3pPr marL="914400" algn="l" defTabSz="914400" rtl="0" eaLnBrk="1" latinLnBrk="0" hangingPunct="1">
      <a:defRPr sz="1200" kern="1200">
        <a:solidFill>
          <a:schemeClr val="tx1"/>
        </a:solidFill>
        <a:latin typeface="Raleway"/>
        <a:ea typeface="+mn-ea"/>
        <a:cs typeface="+mn-cs"/>
      </a:defRPr>
    </a:lvl3pPr>
    <a:lvl4pPr marL="1371600" algn="l" defTabSz="914400" rtl="0" eaLnBrk="1" latinLnBrk="0" hangingPunct="1">
      <a:defRPr sz="1200" kern="1200">
        <a:solidFill>
          <a:schemeClr val="tx1"/>
        </a:solidFill>
        <a:latin typeface="Raleway"/>
        <a:ea typeface="+mn-ea"/>
        <a:cs typeface="+mn-cs"/>
      </a:defRPr>
    </a:lvl4pPr>
    <a:lvl5pPr marL="1828800" algn="l" defTabSz="914400" rtl="0" eaLnBrk="1" latinLnBrk="0" hangingPunct="1">
      <a:defRPr sz="1200" kern="1200">
        <a:solidFill>
          <a:schemeClr val="tx1"/>
        </a:solidFill>
        <a:latin typeface="Raleway"/>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10"/>
          </p:nvPr>
        </p:nvSpPr>
        <p:spPr/>
        <p:txBody>
          <a:bodyPr/>
          <a:lstStyle/>
          <a:p>
            <a:fld id="{27B1321C-2C76-460C-A161-F532702BB6EE}" type="slidenum">
              <a:rPr lang="hr-HR" smtClean="0"/>
              <a:t>2</a:t>
            </a:fld>
            <a:endParaRPr lang="hr-HR"/>
          </a:p>
        </p:txBody>
      </p:sp>
    </p:spTree>
    <p:extLst>
      <p:ext uri="{BB962C8B-B14F-4D97-AF65-F5344CB8AC3E}">
        <p14:creationId xmlns:p14="http://schemas.microsoft.com/office/powerpoint/2010/main" val="2379707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ChangeArrowheads="1" noTextEdit="1"/>
          </p:cNvSpPr>
          <p:nvPr>
            <p:ph type="sldImg"/>
          </p:nvPr>
        </p:nvSpPr>
        <p:spPr>
          <a:ln/>
        </p:spPr>
      </p:sp>
      <p:sp>
        <p:nvSpPr>
          <p:cNvPr id="235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sr-Latn-RS" smtClean="0"/>
              <a:t>Dodatno će se ove odredbe odražavati kroz odredbu o evidentiranju u poslovnim knjigama. </a:t>
            </a:r>
          </a:p>
        </p:txBody>
      </p:sp>
      <p:sp>
        <p:nvSpPr>
          <p:cNvPr id="235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099520-6F34-4F1D-AE3A-5BFC4DC53B0C}" type="slidenum">
              <a:rPr lang="hr-HR" altLang="sr-Latn-RS" sz="1200" smtClean="0">
                <a:solidFill>
                  <a:srgbClr val="000000"/>
                </a:solidFill>
                <a:latin typeface="Raleway"/>
              </a:rPr>
              <a:pPr/>
              <a:t>6</a:t>
            </a:fld>
            <a:endParaRPr lang="hr-HR" altLang="sr-Latn-RS" sz="1200" dirty="0" smtClean="0">
              <a:solidFill>
                <a:srgbClr val="000000"/>
              </a:solidFill>
              <a:latin typeface="Raleway"/>
            </a:endParaRPr>
          </a:p>
        </p:txBody>
      </p:sp>
    </p:spTree>
    <p:extLst>
      <p:ext uri="{BB962C8B-B14F-4D97-AF65-F5344CB8AC3E}">
        <p14:creationId xmlns:p14="http://schemas.microsoft.com/office/powerpoint/2010/main" val="2520124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ChangeArrowheads="1" noTextEdit="1"/>
          </p:cNvSpPr>
          <p:nvPr>
            <p:ph type="sldImg"/>
          </p:nvPr>
        </p:nvSpPr>
        <p:spPr>
          <a:ln/>
        </p:spPr>
      </p:sp>
      <p:sp>
        <p:nvSpPr>
          <p:cNvPr id="235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sr-Latn-RS" smtClean="0"/>
              <a:t>Dodatno će se ove odredbe odražavati kroz odredbu o evidentiranju u poslovnim knjigama. </a:t>
            </a:r>
          </a:p>
        </p:txBody>
      </p:sp>
      <p:sp>
        <p:nvSpPr>
          <p:cNvPr id="235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099520-6F34-4F1D-AE3A-5BFC4DC53B0C}" type="slidenum">
              <a:rPr lang="hr-HR" altLang="sr-Latn-RS" sz="1200" smtClean="0">
                <a:solidFill>
                  <a:srgbClr val="000000"/>
                </a:solidFill>
                <a:latin typeface="Raleway"/>
              </a:rPr>
              <a:pPr/>
              <a:t>7</a:t>
            </a:fld>
            <a:endParaRPr lang="hr-HR" altLang="sr-Latn-RS" sz="1200" dirty="0" smtClean="0">
              <a:solidFill>
                <a:srgbClr val="000000"/>
              </a:solidFill>
              <a:latin typeface="Raleway"/>
            </a:endParaRPr>
          </a:p>
        </p:txBody>
      </p:sp>
    </p:spTree>
    <p:extLst>
      <p:ext uri="{BB962C8B-B14F-4D97-AF65-F5344CB8AC3E}">
        <p14:creationId xmlns:p14="http://schemas.microsoft.com/office/powerpoint/2010/main" val="620935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ChangeArrowheads="1" noTextEdit="1"/>
          </p:cNvSpPr>
          <p:nvPr>
            <p:ph type="sldImg"/>
          </p:nvPr>
        </p:nvSpPr>
        <p:spPr>
          <a:ln/>
        </p:spPr>
      </p:sp>
      <p:sp>
        <p:nvSpPr>
          <p:cNvPr id="235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sr-Latn-RS" smtClean="0"/>
              <a:t>Dodatno će se ove odredbe odražavati kroz odredbu o evidentiranju u poslovnim knjigama. </a:t>
            </a:r>
          </a:p>
        </p:txBody>
      </p:sp>
      <p:sp>
        <p:nvSpPr>
          <p:cNvPr id="235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099520-6F34-4F1D-AE3A-5BFC4DC53B0C}" type="slidenum">
              <a:rPr lang="hr-HR" altLang="sr-Latn-RS" sz="1200" smtClean="0">
                <a:solidFill>
                  <a:srgbClr val="000000"/>
                </a:solidFill>
                <a:latin typeface="Raleway"/>
              </a:rPr>
              <a:pPr/>
              <a:t>8</a:t>
            </a:fld>
            <a:endParaRPr lang="hr-HR" altLang="sr-Latn-RS" sz="1200" dirty="0" smtClean="0">
              <a:solidFill>
                <a:srgbClr val="000000"/>
              </a:solidFill>
              <a:latin typeface="Raleway"/>
            </a:endParaRPr>
          </a:p>
        </p:txBody>
      </p:sp>
    </p:spTree>
    <p:extLst>
      <p:ext uri="{BB962C8B-B14F-4D97-AF65-F5344CB8AC3E}">
        <p14:creationId xmlns:p14="http://schemas.microsoft.com/office/powerpoint/2010/main" val="2540711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ChangeArrowheads="1" noTextEdit="1"/>
          </p:cNvSpPr>
          <p:nvPr>
            <p:ph type="sldImg"/>
          </p:nvPr>
        </p:nvSpPr>
        <p:spPr>
          <a:ln/>
        </p:spPr>
      </p:sp>
      <p:sp>
        <p:nvSpPr>
          <p:cNvPr id="235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sr-Latn-RS" smtClean="0"/>
              <a:t>Dodatno će se ove odredbe odražavati kroz odredbu o evidentiranju u poslovnim knjigama. </a:t>
            </a:r>
          </a:p>
        </p:txBody>
      </p:sp>
      <p:sp>
        <p:nvSpPr>
          <p:cNvPr id="235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099520-6F34-4F1D-AE3A-5BFC4DC53B0C}" type="slidenum">
              <a:rPr lang="hr-HR" altLang="sr-Latn-RS" sz="1200" smtClean="0">
                <a:solidFill>
                  <a:srgbClr val="000000"/>
                </a:solidFill>
                <a:latin typeface="Raleway"/>
              </a:rPr>
              <a:pPr/>
              <a:t>10</a:t>
            </a:fld>
            <a:endParaRPr lang="hr-HR" altLang="sr-Latn-RS" sz="1200" dirty="0" smtClean="0">
              <a:solidFill>
                <a:srgbClr val="000000"/>
              </a:solidFill>
              <a:latin typeface="Raleway"/>
            </a:endParaRPr>
          </a:p>
        </p:txBody>
      </p:sp>
    </p:spTree>
    <p:extLst>
      <p:ext uri="{BB962C8B-B14F-4D97-AF65-F5344CB8AC3E}">
        <p14:creationId xmlns:p14="http://schemas.microsoft.com/office/powerpoint/2010/main" val="815682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podnožja 3"/>
          <p:cNvSpPr>
            <a:spLocks noGrp="1"/>
          </p:cNvSpPr>
          <p:nvPr>
            <p:ph type="ftr" sz="quarter" idx="10"/>
          </p:nvPr>
        </p:nvSpPr>
        <p:spPr/>
        <p:txBody>
          <a:bodyPr/>
          <a:lstStyle/>
          <a:p>
            <a:pPr>
              <a:defRPr/>
            </a:pPr>
            <a:r>
              <a:rPr lang="hr-HR" smtClean="0"/>
              <a:t>TEB Poslovno savjetovanje</a:t>
            </a:r>
            <a:endParaRPr lang="hr-HR"/>
          </a:p>
        </p:txBody>
      </p:sp>
      <p:sp>
        <p:nvSpPr>
          <p:cNvPr id="5" name="Rezervirano mjesto broja slajda 4"/>
          <p:cNvSpPr>
            <a:spLocks noGrp="1"/>
          </p:cNvSpPr>
          <p:nvPr>
            <p:ph type="sldNum" sz="quarter" idx="11"/>
          </p:nvPr>
        </p:nvSpPr>
        <p:spPr/>
        <p:txBody>
          <a:bodyPr/>
          <a:lstStyle/>
          <a:p>
            <a:pPr>
              <a:defRPr/>
            </a:pPr>
            <a:fld id="{AB10F84B-46ED-4E1B-96DC-E7ECE63F60A9}" type="slidenum">
              <a:rPr lang="hr-HR" smtClean="0"/>
              <a:pPr>
                <a:defRPr/>
              </a:pPr>
              <a:t>13</a:t>
            </a:fld>
            <a:endParaRPr lang="hr-HR"/>
          </a:p>
        </p:txBody>
      </p:sp>
    </p:spTree>
    <p:extLst>
      <p:ext uri="{BB962C8B-B14F-4D97-AF65-F5344CB8AC3E}">
        <p14:creationId xmlns:p14="http://schemas.microsoft.com/office/powerpoint/2010/main" val="3600624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smtClean="0"/>
              <a:t>Poslovni subjekt je fizička ili pravna osoba sa sjedištem u Republici Hrvatskoj koja se bavi proizvodnjom, prodajom robe ili pružanjem usluga radi ostvarivanja dobiti ili dohotka, uključujući neprofitnu organizaciju koja nije proračunski ili izvanproračunski korisnik kako je uređeno propisom kojim se uređuje sustav proračuna, podružnicu i predstavništvo stranog poslovnog subjekta, ili zajednica tih osoba, kao i svako njihovo privremeno udruženje, te uključujući i trgovačko društvo u vlasništvu Republike Hrvatske i/ili u vlasništvu jedne ili više jedinica lokalne i područne regionalne samouprave, kao i trgovačko društva koje je osnovalo takvo društvo, a ne uključujući kreditnu instituciju, kreditnu uniju, instituciju za platni promet, instituciju za elektronički novac i pružatelja financijskih usluga</a:t>
            </a:r>
            <a:endParaRPr lang="hr-HR" dirty="0"/>
          </a:p>
        </p:txBody>
      </p:sp>
      <p:sp>
        <p:nvSpPr>
          <p:cNvPr id="4" name="Rezervirano mjesto broja slajda 3"/>
          <p:cNvSpPr>
            <a:spLocks noGrp="1"/>
          </p:cNvSpPr>
          <p:nvPr>
            <p:ph type="sldNum" sz="quarter" idx="10"/>
          </p:nvPr>
        </p:nvSpPr>
        <p:spPr/>
        <p:txBody>
          <a:bodyPr/>
          <a:lstStyle/>
          <a:p>
            <a:pPr>
              <a:defRPr/>
            </a:pPr>
            <a:fld id="{B773AA01-28C4-4AAC-85B1-5DBAC44B6836}" type="slidenum">
              <a:rPr lang="hr-HR" altLang="sr-Latn-RS" smtClean="0"/>
              <a:pPr>
                <a:defRPr/>
              </a:pPr>
              <a:t>15</a:t>
            </a:fld>
            <a:endParaRPr lang="hr-HR" altLang="sr-Latn-RS"/>
          </a:p>
        </p:txBody>
      </p:sp>
    </p:spTree>
    <p:extLst>
      <p:ext uri="{BB962C8B-B14F-4D97-AF65-F5344CB8AC3E}">
        <p14:creationId xmlns:p14="http://schemas.microsoft.com/office/powerpoint/2010/main" val="4243514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zervirano mjesto slike slajda 1"/>
          <p:cNvSpPr>
            <a:spLocks noGrp="1" noRot="1" noChangeAspect="1" noChangeArrowheads="1" noTextEdit="1"/>
          </p:cNvSpPr>
          <p:nvPr>
            <p:ph type="sldImg"/>
          </p:nvPr>
        </p:nvSpPr>
        <p:spPr>
          <a:ln/>
        </p:spPr>
      </p:sp>
      <p:sp>
        <p:nvSpPr>
          <p:cNvPr id="17411" name="Rezervirano mjesto bilježaka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RS" altLang="sr-Latn-RS" dirty="0" smtClean="0"/>
          </a:p>
        </p:txBody>
      </p:sp>
      <p:sp>
        <p:nvSpPr>
          <p:cNvPr id="17412" name="Rezervirano mjesto broja slajd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233F040-0FE8-4C32-AF53-AD3633669CD8}" type="slidenum">
              <a:rPr lang="hr-HR" altLang="sr-Latn-RS" sz="1200" smtClean="0">
                <a:latin typeface="Raleway"/>
              </a:rPr>
              <a:pPr/>
              <a:t>16</a:t>
            </a:fld>
            <a:endParaRPr lang="hr-HR" altLang="sr-Latn-RS" sz="1200" dirty="0" smtClean="0">
              <a:latin typeface="Raleway"/>
            </a:endParaRPr>
          </a:p>
        </p:txBody>
      </p:sp>
    </p:spTree>
    <p:extLst>
      <p:ext uri="{BB962C8B-B14F-4D97-AF65-F5344CB8AC3E}">
        <p14:creationId xmlns:p14="http://schemas.microsoft.com/office/powerpoint/2010/main" val="83333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a:defRPr/>
            </a:pPr>
            <a:fld id="{6B7F7A88-03D1-456E-A876-48C3C1826D63}" type="slidenum">
              <a:rPr lang="hr-HR" smtClean="0"/>
              <a:pPr>
                <a:defRPr/>
              </a:pPr>
              <a:t>33</a:t>
            </a:fld>
            <a:endParaRPr lang="hr-HR"/>
          </a:p>
        </p:txBody>
      </p:sp>
    </p:spTree>
    <p:extLst>
      <p:ext uri="{BB962C8B-B14F-4D97-AF65-F5344CB8AC3E}">
        <p14:creationId xmlns:p14="http://schemas.microsoft.com/office/powerpoint/2010/main" val="4207926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zervirano mjesto slike slajda 1"/>
          <p:cNvSpPr>
            <a:spLocks noGrp="1" noRot="1" noChangeAspect="1" noChangeArrowheads="1" noTextEdit="1"/>
          </p:cNvSpPr>
          <p:nvPr>
            <p:ph type="sldImg"/>
          </p:nvPr>
        </p:nvSpPr>
        <p:spPr>
          <a:ln/>
        </p:spPr>
      </p:sp>
      <p:sp>
        <p:nvSpPr>
          <p:cNvPr id="26627" name="Rezervirano mjesto bilježaka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RS" altLang="sr-Latn-RS" dirty="0" smtClean="0"/>
          </a:p>
        </p:txBody>
      </p:sp>
      <p:sp>
        <p:nvSpPr>
          <p:cNvPr id="26628" name="Rezervirano mjesto broja slajd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D93ECA9-1508-4260-9F4D-BE1AA1DE5CE5}" type="slidenum">
              <a:rPr lang="hr-HR" altLang="sr-Latn-RS" sz="1200" smtClean="0">
                <a:latin typeface="Raleway"/>
              </a:rPr>
              <a:pPr/>
              <a:t>35</a:t>
            </a:fld>
            <a:endParaRPr lang="hr-HR" altLang="sr-Latn-RS" sz="1200" dirty="0" smtClean="0">
              <a:latin typeface="Raleway"/>
            </a:endParaRPr>
          </a:p>
        </p:txBody>
      </p:sp>
    </p:spTree>
    <p:extLst>
      <p:ext uri="{BB962C8B-B14F-4D97-AF65-F5344CB8AC3E}">
        <p14:creationId xmlns:p14="http://schemas.microsoft.com/office/powerpoint/2010/main" val="1033964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smtClean="0"/>
              <a:t>Posredna</a:t>
            </a:r>
            <a:r>
              <a:rPr lang="hr-HR" baseline="0" dirty="0" smtClean="0"/>
              <a:t> predopskrba – poslovni subjekti mogu se </a:t>
            </a:r>
            <a:r>
              <a:rPr lang="hr-HR" dirty="0" smtClean="0"/>
              <a:t>opskrbiti novčanicama i kovanicama eura od banke putem posredne predopskrbe koju banka provodi bez naknade za obradu i isplatu gotovog novca  na temelju sklopljenog ugovora sa bankom</a:t>
            </a:r>
            <a:r>
              <a:rPr lang="hr-HR" baseline="0" dirty="0" smtClean="0"/>
              <a:t> - </a:t>
            </a:r>
            <a:r>
              <a:rPr lang="hr-HR" dirty="0" smtClean="0"/>
              <a:t>banka može započeti posrednu predopskrbu neposredno nakon što sama primi gotov novac eura iz predopskrbe od Hrvatske narodne banke, poštujući pri tome obvezu prethodno sklopljenog ugovora o posrednoj predopskrbi.</a:t>
            </a:r>
          </a:p>
          <a:p>
            <a:r>
              <a:rPr lang="hr-HR" dirty="0" smtClean="0"/>
              <a:t>Pojednostavljena posredna predopskrba - mikro poslovni subjekt može se opskrbiti gotovim novcem eura u iznosu do 10.000 eura – na temelju potpisane izjave </a:t>
            </a:r>
          </a:p>
          <a:p>
            <a:endParaRPr lang="hr-HR" dirty="0" smtClean="0"/>
          </a:p>
          <a:p>
            <a:endParaRPr lang="hr-HR" dirty="0"/>
          </a:p>
        </p:txBody>
      </p:sp>
      <p:sp>
        <p:nvSpPr>
          <p:cNvPr id="4" name="Rezervirano mjesto broja slajda 3"/>
          <p:cNvSpPr>
            <a:spLocks noGrp="1"/>
          </p:cNvSpPr>
          <p:nvPr>
            <p:ph type="sldNum" sz="quarter" idx="10"/>
          </p:nvPr>
        </p:nvSpPr>
        <p:spPr/>
        <p:txBody>
          <a:bodyPr/>
          <a:lstStyle/>
          <a:p>
            <a:fld id="{2D490B78-3D73-40E1-92C1-A7877EF74E84}" type="slidenum">
              <a:rPr lang="hr-HR" smtClean="0"/>
              <a:t>36</a:t>
            </a:fld>
            <a:endParaRPr lang="hr-HR"/>
          </a:p>
        </p:txBody>
      </p:sp>
    </p:spTree>
    <p:extLst>
      <p:ext uri="{BB962C8B-B14F-4D97-AF65-F5344CB8AC3E}">
        <p14:creationId xmlns:p14="http://schemas.microsoft.com/office/powerpoint/2010/main" val="648016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zervirano mjesto slike slajda 1"/>
          <p:cNvSpPr>
            <a:spLocks noGrp="1" noRot="1" noChangeAspect="1" noChangeArrowheads="1" noTextEdit="1"/>
          </p:cNvSpPr>
          <p:nvPr>
            <p:ph type="sldImg"/>
          </p:nvPr>
        </p:nvSpPr>
        <p:spPr>
          <a:ln/>
        </p:spPr>
      </p:sp>
      <p:sp>
        <p:nvSpPr>
          <p:cNvPr id="41987" name="Rezervirano mjesto bilježaka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RS" altLang="sr-Latn-RS" smtClean="0"/>
          </a:p>
        </p:txBody>
      </p:sp>
      <p:sp>
        <p:nvSpPr>
          <p:cNvPr id="41988" name="Rezervirano mjesto broja slajd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3F65285-4FF7-411C-9AA2-79B664C987C1}" type="slidenum">
              <a:rPr lang="hr-HR" altLang="sr-Latn-RS" sz="1200" smtClean="0">
                <a:latin typeface="Raleway"/>
              </a:rPr>
              <a:pPr/>
              <a:t>39</a:t>
            </a:fld>
            <a:endParaRPr lang="hr-HR" altLang="sr-Latn-RS" sz="1200" dirty="0" smtClean="0">
              <a:latin typeface="Raleway"/>
            </a:endParaRPr>
          </a:p>
        </p:txBody>
      </p:sp>
    </p:spTree>
    <p:extLst>
      <p:ext uri="{BB962C8B-B14F-4D97-AF65-F5344CB8AC3E}">
        <p14:creationId xmlns:p14="http://schemas.microsoft.com/office/powerpoint/2010/main" val="2741470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zervirano mjesto slike slajda 1"/>
          <p:cNvSpPr>
            <a:spLocks noGrp="1" noRot="1" noChangeAspect="1" noTextEdit="1"/>
          </p:cNvSpPr>
          <p:nvPr>
            <p:ph type="sldImg"/>
          </p:nvPr>
        </p:nvSpPr>
        <p:spPr>
          <a:ln/>
        </p:spPr>
      </p:sp>
      <p:sp>
        <p:nvSpPr>
          <p:cNvPr id="69635" name="Rezervirano mjesto bilježaka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RS" altLang="sr-Latn-RS" smtClean="0"/>
          </a:p>
        </p:txBody>
      </p:sp>
      <p:sp>
        <p:nvSpPr>
          <p:cNvPr id="69636" name="Rezervirano mjesto broja slajd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F31B69-51BB-4B73-8A3D-0D0505F771D7}" type="slidenum">
              <a:rPr lang="hr-HR" altLang="sr-Latn-RS" sz="1200" smtClean="0">
                <a:latin typeface="Raleway"/>
              </a:rPr>
              <a:pPr/>
              <a:t>42</a:t>
            </a:fld>
            <a:endParaRPr lang="hr-HR" altLang="sr-Latn-RS" sz="1200" dirty="0" smtClean="0">
              <a:latin typeface="Raleway"/>
            </a:endParaRPr>
          </a:p>
        </p:txBody>
      </p:sp>
    </p:spTree>
    <p:extLst>
      <p:ext uri="{BB962C8B-B14F-4D97-AF65-F5344CB8AC3E}">
        <p14:creationId xmlns:p14="http://schemas.microsoft.com/office/powerpoint/2010/main" val="1277636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zervirano mjesto slike slajda 1"/>
          <p:cNvSpPr>
            <a:spLocks noGrp="1" noRot="1" noChangeAspect="1" noTextEdit="1"/>
          </p:cNvSpPr>
          <p:nvPr>
            <p:ph type="sldImg"/>
          </p:nvPr>
        </p:nvSpPr>
        <p:spPr>
          <a:ln/>
        </p:spPr>
      </p:sp>
      <p:sp>
        <p:nvSpPr>
          <p:cNvPr id="72707" name="Rezervirano mjesto bilježaka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RS" altLang="sr-Latn-RS" dirty="0" smtClean="0"/>
          </a:p>
        </p:txBody>
      </p:sp>
      <p:sp>
        <p:nvSpPr>
          <p:cNvPr id="72708" name="Rezervirano mjesto broja slajd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D5F0251-EB7C-4107-B597-818025CA0A5A}" type="slidenum">
              <a:rPr lang="hr-HR" altLang="sr-Latn-RS" sz="1200" smtClean="0">
                <a:latin typeface="Calibri" panose="020F0502020204030204" pitchFamily="34" charset="0"/>
              </a:rPr>
              <a:pPr/>
              <a:t>48</a:t>
            </a:fld>
            <a:endParaRPr lang="hr-HR" altLang="sr-Latn-RS" sz="1200" dirty="0" smtClean="0">
              <a:latin typeface="Calibri" panose="020F0502020204030204" pitchFamily="34" charset="0"/>
            </a:endParaRPr>
          </a:p>
        </p:txBody>
      </p:sp>
    </p:spTree>
    <p:extLst>
      <p:ext uri="{BB962C8B-B14F-4D97-AF65-F5344CB8AC3E}">
        <p14:creationId xmlns:p14="http://schemas.microsoft.com/office/powerpoint/2010/main" val="1640087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zervirano mjesto slike slajda 1"/>
          <p:cNvSpPr>
            <a:spLocks noGrp="1" noRot="1" noChangeAspect="1" noTextEdit="1"/>
          </p:cNvSpPr>
          <p:nvPr>
            <p:ph type="sldImg"/>
          </p:nvPr>
        </p:nvSpPr>
        <p:spPr>
          <a:ln/>
        </p:spPr>
      </p:sp>
      <p:sp>
        <p:nvSpPr>
          <p:cNvPr id="72707" name="Rezervirano mjesto bilježaka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RS" altLang="sr-Latn-RS" dirty="0" smtClean="0"/>
          </a:p>
        </p:txBody>
      </p:sp>
      <p:sp>
        <p:nvSpPr>
          <p:cNvPr id="72708" name="Rezervirano mjesto broja slajd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D5F0251-EB7C-4107-B597-818025CA0A5A}" type="slidenum">
              <a:rPr lang="hr-HR" altLang="sr-Latn-RS" sz="1200" smtClean="0">
                <a:latin typeface="Raleway"/>
              </a:rPr>
              <a:pPr/>
              <a:t>49</a:t>
            </a:fld>
            <a:endParaRPr lang="hr-HR" altLang="sr-Latn-RS" sz="1200" dirty="0" smtClean="0">
              <a:latin typeface="Raleway"/>
            </a:endParaRPr>
          </a:p>
        </p:txBody>
      </p:sp>
    </p:spTree>
    <p:extLst>
      <p:ext uri="{BB962C8B-B14F-4D97-AF65-F5344CB8AC3E}">
        <p14:creationId xmlns:p14="http://schemas.microsoft.com/office/powerpoint/2010/main" val="4005191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zervirano mjesto slike slajda 1"/>
          <p:cNvSpPr>
            <a:spLocks noGrp="1" noRot="1" noChangeAspect="1" noTextEdit="1"/>
          </p:cNvSpPr>
          <p:nvPr>
            <p:ph type="sldImg"/>
          </p:nvPr>
        </p:nvSpPr>
        <p:spPr>
          <a:ln/>
        </p:spPr>
      </p:sp>
      <p:sp>
        <p:nvSpPr>
          <p:cNvPr id="72707" name="Rezervirano mjesto bilježaka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RS" altLang="sr-Latn-RS" dirty="0" smtClean="0"/>
          </a:p>
        </p:txBody>
      </p:sp>
      <p:sp>
        <p:nvSpPr>
          <p:cNvPr id="72708" name="Rezervirano mjesto broja slajd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D5F0251-EB7C-4107-B597-818025CA0A5A}" type="slidenum">
              <a:rPr lang="hr-HR" altLang="sr-Latn-RS" sz="1200" smtClean="0">
                <a:latin typeface="Raleway"/>
              </a:rPr>
              <a:pPr/>
              <a:t>50</a:t>
            </a:fld>
            <a:endParaRPr lang="hr-HR" altLang="sr-Latn-RS" sz="1200" dirty="0" smtClean="0">
              <a:latin typeface="Raleway"/>
            </a:endParaRPr>
          </a:p>
        </p:txBody>
      </p:sp>
    </p:spTree>
    <p:extLst>
      <p:ext uri="{BB962C8B-B14F-4D97-AF65-F5344CB8AC3E}">
        <p14:creationId xmlns:p14="http://schemas.microsoft.com/office/powerpoint/2010/main" val="1547280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B97BF1-FE16-F68D-4BB2-B1B5AE04605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92292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3982DF-65AB-0A47-A5D6-E0E3C5BA35A3}"/>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2462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480AA3-9318-8E3B-83AC-90D352CE135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61197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E48891-AA09-EC67-536F-7FC24E24587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03472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6DCABF-25AE-B7B0-83C5-CCE23AB359C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23307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F93E5E-7B40-E179-9874-074EB1E34BA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52479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B97BF1-FE16-F68D-4BB2-B1B5AE04605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22427136-7DB2-2841-AD49-6080AF257992}"/>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5492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480AA3-9318-8E3B-83AC-90D352CE135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1E8C0663-7F86-F084-8198-867943184721}"/>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56877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E48891-AA09-EC67-536F-7FC24E24587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E3ED7D13-E8D1-0D97-0AFF-9DEB7CC15B20}"/>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49940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F93E5E-7B40-E179-9874-074EB1E34BA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05F27BA3-9CDB-490D-FCFE-0EAC5422F4D1}"/>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94851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8C4820-BC08-1220-EE51-E198C009700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04355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6439F0-C9DD-9C75-D4ED-ED95DCEBE81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08600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8C4820-BC08-1220-EE51-E198C009700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5FAE5362-9408-DCD3-6918-5DD41B9A32F9}"/>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07923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6439F0-C9DD-9C75-D4ED-ED95DCEBE81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231FA5D3-1065-3772-BC73-2360689363DA}"/>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43899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F3722D-CFB9-B059-5284-82F399E8F51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22099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A71AE7-F3B9-542A-A125-B253904F616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64202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0BCD8E-C5ED-7254-246A-6E3722FD52C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80906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AE31AC-7D46-CE99-EE89-CAE10A3BB61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9433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7A3A67-5E01-4A6B-D579-C28D8076DB8E}"/>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5383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52BA8F-DD08-DC0C-C8D4-63230C9E647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74198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D09216-E7B5-0522-96CE-247D4330044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213481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Naslov i sadržaj">
    <p:spTree>
      <p:nvGrpSpPr>
        <p:cNvPr id="1" name=""/>
        <p:cNvGrpSpPr/>
        <p:nvPr/>
      </p:nvGrpSpPr>
      <p:grpSpPr>
        <a:xfrm>
          <a:off x="0" y="0"/>
          <a:ext cx="0" cy="0"/>
          <a:chOff x="0" y="0"/>
          <a:chExt cx="0" cy="0"/>
        </a:xfrm>
      </p:grpSpPr>
      <p:sp>
        <p:nvSpPr>
          <p:cNvPr id="1048583" name="Naslov 1"/>
          <p:cNvSpPr>
            <a:spLocks noGrp="1"/>
          </p:cNvSpPr>
          <p:nvPr>
            <p:ph type="title"/>
          </p:nvPr>
        </p:nvSpPr>
        <p:spPr/>
        <p:txBody>
          <a:bodyPr/>
          <a:lstStyle/>
          <a:p>
            <a:r>
              <a:rPr lang="hr-HR"/>
              <a:t>Uredite stil naslova matrice</a:t>
            </a:r>
          </a:p>
        </p:txBody>
      </p:sp>
      <p:sp>
        <p:nvSpPr>
          <p:cNvPr id="1048584" name="Rezervirano mjesto sadržaja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1048585" name="Rezervirano mjesto datuma 3"/>
          <p:cNvSpPr>
            <a:spLocks noGrp="1"/>
          </p:cNvSpPr>
          <p:nvPr>
            <p:ph type="dt" sz="half" idx="10"/>
          </p:nvPr>
        </p:nvSpPr>
        <p:spPr/>
        <p:txBody>
          <a:bodyPr/>
          <a:lstStyle/>
          <a:p>
            <a:endParaRPr lang="hr-HR" altLang="sr-Latn-RS"/>
          </a:p>
        </p:txBody>
      </p:sp>
      <p:sp>
        <p:nvSpPr>
          <p:cNvPr id="1048586" name="Rezervirano mjesto podnožja 4"/>
          <p:cNvSpPr>
            <a:spLocks noGrp="1"/>
          </p:cNvSpPr>
          <p:nvPr>
            <p:ph type="ftr" sz="quarter" idx="11"/>
          </p:nvPr>
        </p:nvSpPr>
        <p:spPr/>
        <p:txBody>
          <a:bodyPr/>
          <a:lstStyle/>
          <a:p>
            <a:endParaRPr lang="hr-HR" altLang="sr-Latn-RS"/>
          </a:p>
        </p:txBody>
      </p:sp>
      <p:sp>
        <p:nvSpPr>
          <p:cNvPr id="1048587" name="Rezervirano mjesto broja slajda 5"/>
          <p:cNvSpPr>
            <a:spLocks noGrp="1"/>
          </p:cNvSpPr>
          <p:nvPr>
            <p:ph type="sldNum" sz="quarter" idx="12"/>
          </p:nvPr>
        </p:nvSpPr>
        <p:spPr/>
        <p:txBody>
          <a:bodyPr/>
          <a:lstStyle/>
          <a:p>
            <a:fld id="{02159505-5E42-4D16-8045-1864B2067493}" type="slidenum">
              <a:rPr lang="hr-HR" altLang="sr-Latn-RS"/>
              <a:t>‹#›</a:t>
            </a:fld>
            <a:endParaRPr lang="hr-HR" altLang="sr-Latn-RS"/>
          </a:p>
        </p:txBody>
      </p:sp>
    </p:spTree>
    <p:extLst>
      <p:ext uri="{BB962C8B-B14F-4D97-AF65-F5344CB8AC3E}">
        <p14:creationId xmlns:p14="http://schemas.microsoft.com/office/powerpoint/2010/main" val="37058048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9418C0-276D-CC58-34A1-DCF814E9C9D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FF9767D-2EDB-7546-BD3D-9DF5EE697E51}"/>
              </a:ext>
            </a:extLst>
          </p:cNvPr>
          <p:cNvSpPr>
            <a:spLocks noGrp="1"/>
          </p:cNvSpPr>
          <p:nvPr>
            <p:ph type="ctrTitle"/>
          </p:nvPr>
        </p:nvSpPr>
        <p:spPr>
          <a:xfrm>
            <a:off x="1524000" y="1122363"/>
            <a:ext cx="9144000" cy="2387600"/>
          </a:xfrm>
        </p:spPr>
        <p:txBody>
          <a:bodyPr anchor="b"/>
          <a:lstStyle>
            <a:lvl1pPr algn="ctr">
              <a:defRPr sz="6000">
                <a:solidFill>
                  <a:srgbClr val="545656"/>
                </a:solidFill>
                <a:latin typeface="Utopia Std" panose="02040603060506020204" pitchFamily="18" charset="77"/>
              </a:defRPr>
            </a:lvl1pPr>
          </a:lstStyle>
          <a:p>
            <a:r>
              <a:rPr lang="en-GB"/>
              <a:t>Click to edit Master title style</a:t>
            </a:r>
            <a:endParaRPr lang="hr-HR" dirty="0"/>
          </a:p>
        </p:txBody>
      </p:sp>
      <p:sp>
        <p:nvSpPr>
          <p:cNvPr id="3" name="Subtitle 2">
            <a:extLst>
              <a:ext uri="{FF2B5EF4-FFF2-40B4-BE49-F238E27FC236}">
                <a16:creationId xmlns:a16="http://schemas.microsoft.com/office/drawing/2014/main" id="{DC42F98A-7563-B049-92AA-0F175D7F7E13}"/>
              </a:ext>
            </a:extLst>
          </p:cNvPr>
          <p:cNvSpPr>
            <a:spLocks noGrp="1"/>
          </p:cNvSpPr>
          <p:nvPr>
            <p:ph type="subTitle" idx="1"/>
          </p:nvPr>
        </p:nvSpPr>
        <p:spPr>
          <a:xfrm>
            <a:off x="1524000" y="3602038"/>
            <a:ext cx="9144000" cy="1655762"/>
          </a:xfrm>
        </p:spPr>
        <p:txBody>
          <a:bodyPr/>
          <a:lstStyle>
            <a:lvl1pPr marL="0" indent="0" algn="ctr">
              <a:buNone/>
              <a:defRPr sz="2400">
                <a:solidFill>
                  <a:srgbClr val="789BB4"/>
                </a:solidFill>
                <a:latin typeface="Raleway" panose="020B05030301010600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hr-HR" dirty="0"/>
          </a:p>
        </p:txBody>
      </p:sp>
      <p:sp>
        <p:nvSpPr>
          <p:cNvPr id="4" name="Date Placeholder 3">
            <a:extLst>
              <a:ext uri="{FF2B5EF4-FFF2-40B4-BE49-F238E27FC236}">
                <a16:creationId xmlns:a16="http://schemas.microsoft.com/office/drawing/2014/main" id="{B0F257A3-4002-7B44-AB85-5028730B4342}"/>
              </a:ext>
            </a:extLst>
          </p:cNvPr>
          <p:cNvSpPr>
            <a:spLocks noGrp="1"/>
          </p:cNvSpPr>
          <p:nvPr>
            <p:ph type="dt" sz="half" idx="10"/>
          </p:nvPr>
        </p:nvSpPr>
        <p:spPr>
          <a:xfrm>
            <a:off x="838200" y="6418494"/>
            <a:ext cx="2743200" cy="365125"/>
          </a:xfrm>
        </p:spPr>
        <p:txBody>
          <a:bodyPr/>
          <a:lstStyle>
            <a:lvl1pPr>
              <a:defRPr>
                <a:latin typeface="Raleway" panose="020B0503030101060003" pitchFamily="34" charset="77"/>
              </a:defRPr>
            </a:lvl1pPr>
          </a:lstStyle>
          <a:p>
            <a:endParaRPr lang="hr-HR" dirty="0"/>
          </a:p>
        </p:txBody>
      </p:sp>
    </p:spTree>
    <p:extLst>
      <p:ext uri="{BB962C8B-B14F-4D97-AF65-F5344CB8AC3E}">
        <p14:creationId xmlns:p14="http://schemas.microsoft.com/office/powerpoint/2010/main" val="528956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E432D8-C093-0CFD-45DD-17FFA0423EB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FF9767D-2EDB-7546-BD3D-9DF5EE697E51}"/>
              </a:ext>
            </a:extLst>
          </p:cNvPr>
          <p:cNvSpPr>
            <a:spLocks noGrp="1"/>
          </p:cNvSpPr>
          <p:nvPr>
            <p:ph type="ctrTitle"/>
          </p:nvPr>
        </p:nvSpPr>
        <p:spPr>
          <a:xfrm>
            <a:off x="1524000" y="1122363"/>
            <a:ext cx="9144000" cy="2387600"/>
          </a:xfrm>
        </p:spPr>
        <p:txBody>
          <a:bodyPr anchor="b"/>
          <a:lstStyle>
            <a:lvl1pPr algn="ctr">
              <a:defRPr sz="6000">
                <a:solidFill>
                  <a:srgbClr val="545656"/>
                </a:solidFill>
                <a:latin typeface="Utopia Std" panose="02040603060506020204" pitchFamily="18" charset="77"/>
              </a:defRPr>
            </a:lvl1pPr>
          </a:lstStyle>
          <a:p>
            <a:r>
              <a:rPr lang="en-GB"/>
              <a:t>Click to edit Master title style</a:t>
            </a:r>
            <a:endParaRPr lang="hr-HR" dirty="0"/>
          </a:p>
        </p:txBody>
      </p:sp>
      <p:sp>
        <p:nvSpPr>
          <p:cNvPr id="3" name="Subtitle 2">
            <a:extLst>
              <a:ext uri="{FF2B5EF4-FFF2-40B4-BE49-F238E27FC236}">
                <a16:creationId xmlns:a16="http://schemas.microsoft.com/office/drawing/2014/main" id="{DC42F98A-7563-B049-92AA-0F175D7F7E13}"/>
              </a:ext>
            </a:extLst>
          </p:cNvPr>
          <p:cNvSpPr>
            <a:spLocks noGrp="1"/>
          </p:cNvSpPr>
          <p:nvPr>
            <p:ph type="subTitle" idx="1"/>
          </p:nvPr>
        </p:nvSpPr>
        <p:spPr>
          <a:xfrm>
            <a:off x="1524000" y="3602038"/>
            <a:ext cx="9144000" cy="1655762"/>
          </a:xfrm>
        </p:spPr>
        <p:txBody>
          <a:bodyPr/>
          <a:lstStyle>
            <a:lvl1pPr marL="0" indent="0" algn="ctr">
              <a:buNone/>
              <a:defRPr sz="2400">
                <a:solidFill>
                  <a:srgbClr val="789BB4"/>
                </a:solidFill>
                <a:latin typeface="Raleway" panose="020B05030301010600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hr-HR" dirty="0"/>
          </a:p>
        </p:txBody>
      </p:sp>
      <p:sp>
        <p:nvSpPr>
          <p:cNvPr id="4" name="Date Placeholder 3">
            <a:extLst>
              <a:ext uri="{FF2B5EF4-FFF2-40B4-BE49-F238E27FC236}">
                <a16:creationId xmlns:a16="http://schemas.microsoft.com/office/drawing/2014/main" id="{B0F257A3-4002-7B44-AB85-5028730B4342}"/>
              </a:ext>
            </a:extLst>
          </p:cNvPr>
          <p:cNvSpPr>
            <a:spLocks noGrp="1"/>
          </p:cNvSpPr>
          <p:nvPr>
            <p:ph type="dt" sz="half" idx="10"/>
          </p:nvPr>
        </p:nvSpPr>
        <p:spPr>
          <a:xfrm>
            <a:off x="838200" y="6418494"/>
            <a:ext cx="2743200" cy="365125"/>
          </a:xfrm>
        </p:spPr>
        <p:txBody>
          <a:bodyPr/>
          <a:lstStyle>
            <a:lvl1pPr>
              <a:defRPr>
                <a:latin typeface="Raleway" panose="020B0503030101060003" pitchFamily="34" charset="77"/>
              </a:defRPr>
            </a:lvl1pPr>
          </a:lstStyle>
          <a:p>
            <a:endParaRPr lang="hr-HR" dirty="0"/>
          </a:p>
        </p:txBody>
      </p:sp>
    </p:spTree>
    <p:extLst>
      <p:ext uri="{BB962C8B-B14F-4D97-AF65-F5344CB8AC3E}">
        <p14:creationId xmlns:p14="http://schemas.microsoft.com/office/powerpoint/2010/main" val="27733417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4318481-BE51-79FF-1479-1FCF9BC9A73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FF9767D-2EDB-7546-BD3D-9DF5EE697E51}"/>
              </a:ext>
            </a:extLst>
          </p:cNvPr>
          <p:cNvSpPr>
            <a:spLocks noGrp="1"/>
          </p:cNvSpPr>
          <p:nvPr>
            <p:ph type="ctrTitle"/>
          </p:nvPr>
        </p:nvSpPr>
        <p:spPr>
          <a:xfrm>
            <a:off x="1524000" y="1772603"/>
            <a:ext cx="9144000" cy="2387600"/>
          </a:xfrm>
        </p:spPr>
        <p:txBody>
          <a:bodyPr anchor="b"/>
          <a:lstStyle>
            <a:lvl1pPr algn="ctr">
              <a:defRPr sz="6000">
                <a:solidFill>
                  <a:srgbClr val="545656"/>
                </a:solidFill>
                <a:latin typeface="Utopia Std" panose="02040603060506020204" pitchFamily="18" charset="77"/>
              </a:defRPr>
            </a:lvl1pPr>
          </a:lstStyle>
          <a:p>
            <a:r>
              <a:rPr lang="en-GB" dirty="0"/>
              <a:t>Click to edit Master title style</a:t>
            </a:r>
            <a:endParaRPr lang="hr-HR" dirty="0"/>
          </a:p>
        </p:txBody>
      </p:sp>
      <p:sp>
        <p:nvSpPr>
          <p:cNvPr id="3" name="Subtitle 2">
            <a:extLst>
              <a:ext uri="{FF2B5EF4-FFF2-40B4-BE49-F238E27FC236}">
                <a16:creationId xmlns:a16="http://schemas.microsoft.com/office/drawing/2014/main" id="{DC42F98A-7563-B049-92AA-0F175D7F7E13}"/>
              </a:ext>
            </a:extLst>
          </p:cNvPr>
          <p:cNvSpPr>
            <a:spLocks noGrp="1"/>
          </p:cNvSpPr>
          <p:nvPr>
            <p:ph type="subTitle" idx="1"/>
          </p:nvPr>
        </p:nvSpPr>
        <p:spPr>
          <a:xfrm>
            <a:off x="1524000" y="4252278"/>
            <a:ext cx="9144000" cy="1655762"/>
          </a:xfrm>
        </p:spPr>
        <p:txBody>
          <a:bodyPr/>
          <a:lstStyle>
            <a:lvl1pPr marL="0" indent="0" algn="ctr">
              <a:buNone/>
              <a:defRPr sz="2400">
                <a:solidFill>
                  <a:srgbClr val="789BB4"/>
                </a:solidFill>
                <a:latin typeface="Raleway" panose="020B05030301010600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hr-HR" dirty="0"/>
          </a:p>
        </p:txBody>
      </p:sp>
      <p:sp>
        <p:nvSpPr>
          <p:cNvPr id="4" name="Date Placeholder 3">
            <a:extLst>
              <a:ext uri="{FF2B5EF4-FFF2-40B4-BE49-F238E27FC236}">
                <a16:creationId xmlns:a16="http://schemas.microsoft.com/office/drawing/2014/main" id="{B0F257A3-4002-7B44-AB85-5028730B4342}"/>
              </a:ext>
            </a:extLst>
          </p:cNvPr>
          <p:cNvSpPr>
            <a:spLocks noGrp="1"/>
          </p:cNvSpPr>
          <p:nvPr>
            <p:ph type="dt" sz="half" idx="10"/>
          </p:nvPr>
        </p:nvSpPr>
        <p:spPr>
          <a:xfrm>
            <a:off x="838200" y="6418494"/>
            <a:ext cx="2743200" cy="365125"/>
          </a:xfrm>
        </p:spPr>
        <p:txBody>
          <a:bodyPr/>
          <a:lstStyle>
            <a:lvl1pPr>
              <a:defRPr>
                <a:latin typeface="Raleway" panose="020B0503030101060003" pitchFamily="34" charset="77"/>
              </a:defRPr>
            </a:lvl1pPr>
          </a:lstStyle>
          <a:p>
            <a:endParaRPr lang="hr-HR" dirty="0"/>
          </a:p>
        </p:txBody>
      </p:sp>
    </p:spTree>
    <p:extLst>
      <p:ext uri="{BB962C8B-B14F-4D97-AF65-F5344CB8AC3E}">
        <p14:creationId xmlns:p14="http://schemas.microsoft.com/office/powerpoint/2010/main" val="13164481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EE57EB-131A-A3ED-F8EB-1A9F98560EE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72B7E441-8ECE-F248-B152-A3060D1F57C3}"/>
              </a:ext>
            </a:extLst>
          </p:cNvPr>
          <p:cNvSpPr>
            <a:spLocks noGrp="1"/>
          </p:cNvSpPr>
          <p:nvPr>
            <p:ph type="title"/>
          </p:nvPr>
        </p:nvSpPr>
        <p:spPr>
          <a:xfrm>
            <a:off x="838200" y="365125"/>
            <a:ext cx="10515600" cy="1325563"/>
          </a:xfrm>
        </p:spPr>
        <p:txBody>
          <a:bodyPr/>
          <a:lstStyle/>
          <a:p>
            <a:r>
              <a:rPr lang="en-GB"/>
              <a:t>Click to edit Master title style</a:t>
            </a:r>
            <a:endParaRPr lang="hr-HR" dirty="0"/>
          </a:p>
        </p:txBody>
      </p:sp>
      <p:sp>
        <p:nvSpPr>
          <p:cNvPr id="9" name="Content Placeholder 2">
            <a:extLst>
              <a:ext uri="{FF2B5EF4-FFF2-40B4-BE49-F238E27FC236}">
                <a16:creationId xmlns:a16="http://schemas.microsoft.com/office/drawing/2014/main" id="{D83D695E-A017-9543-964C-3189DAC2D0A1}"/>
              </a:ext>
            </a:extLst>
          </p:cNvPr>
          <p:cNvSpPr>
            <a:spLocks noGrp="1"/>
          </p:cNvSpPr>
          <p:nvPr>
            <p:ph idx="1"/>
          </p:nvPr>
        </p:nvSpPr>
        <p:spPr>
          <a:xfrm>
            <a:off x="838200" y="1825625"/>
            <a:ext cx="10515600" cy="4351338"/>
          </a:xfrm>
        </p:spPr>
        <p:txBody>
          <a:bodyPr/>
          <a:lstStyle>
            <a:lvl1pPr>
              <a:defRPr>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dirty="0"/>
          </a:p>
        </p:txBody>
      </p:sp>
      <p:sp>
        <p:nvSpPr>
          <p:cNvPr id="3" name="Slide Number Placeholder 4">
            <a:extLst>
              <a:ext uri="{FF2B5EF4-FFF2-40B4-BE49-F238E27FC236}">
                <a16:creationId xmlns:a16="http://schemas.microsoft.com/office/drawing/2014/main" id="{6C669B41-8FFD-0B1B-AA7C-DD6F9AEDDEC4}"/>
              </a:ext>
            </a:extLst>
          </p:cNvPr>
          <p:cNvSpPr>
            <a:spLocks noGrp="1"/>
          </p:cNvSpPr>
          <p:nvPr>
            <p:ph type="sldNum" sz="quarter" idx="12"/>
          </p:nvPr>
        </p:nvSpPr>
        <p:spPr>
          <a:xfrm>
            <a:off x="4955193" y="5765279"/>
            <a:ext cx="2743200" cy="365125"/>
          </a:xfrm>
        </p:spPr>
        <p:txBody>
          <a:bodyPr/>
          <a:lstStyle>
            <a:lvl1pPr>
              <a:defRPr>
                <a:latin typeface="Raleway" panose="020B0503030101060003" pitchFamily="34" charset="77"/>
              </a:defRPr>
            </a:lvl1pPr>
          </a:lstStyle>
          <a:p>
            <a:fld id="{0D802447-848F-5548-9F32-0A05C11AEE14}" type="slidenum">
              <a:rPr lang="hr-HR" smtClean="0"/>
              <a:pPr/>
              <a:t>‹#›</a:t>
            </a:fld>
            <a:endParaRPr lang="hr-HR" dirty="0"/>
          </a:p>
        </p:txBody>
      </p:sp>
    </p:spTree>
    <p:extLst>
      <p:ext uri="{BB962C8B-B14F-4D97-AF65-F5344CB8AC3E}">
        <p14:creationId xmlns:p14="http://schemas.microsoft.com/office/powerpoint/2010/main" val="3249213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8D364-4166-3336-26BA-1E971DDCEC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E37D5FC8-41B1-5742-B4D8-A1210777531B}"/>
              </a:ext>
            </a:extLst>
          </p:cNvPr>
          <p:cNvSpPr>
            <a:spLocks noGrp="1"/>
          </p:cNvSpPr>
          <p:nvPr>
            <p:ph type="title"/>
          </p:nvPr>
        </p:nvSpPr>
        <p:spPr>
          <a:xfrm>
            <a:off x="838200" y="365125"/>
            <a:ext cx="10515600" cy="1325563"/>
          </a:xfrm>
        </p:spPr>
        <p:txBody>
          <a:bodyPr/>
          <a:lstStyle/>
          <a:p>
            <a:r>
              <a:rPr lang="en-GB"/>
              <a:t>Click to edit Master title style</a:t>
            </a:r>
            <a:endParaRPr lang="hr-HR" dirty="0"/>
          </a:p>
        </p:txBody>
      </p:sp>
      <p:sp>
        <p:nvSpPr>
          <p:cNvPr id="9" name="Content Placeholder 2">
            <a:extLst>
              <a:ext uri="{FF2B5EF4-FFF2-40B4-BE49-F238E27FC236}">
                <a16:creationId xmlns:a16="http://schemas.microsoft.com/office/drawing/2014/main" id="{8456A960-92BC-014C-8156-11E7E0318FE7}"/>
              </a:ext>
            </a:extLst>
          </p:cNvPr>
          <p:cNvSpPr>
            <a:spLocks noGrp="1"/>
          </p:cNvSpPr>
          <p:nvPr>
            <p:ph idx="1"/>
          </p:nvPr>
        </p:nvSpPr>
        <p:spPr>
          <a:xfrm>
            <a:off x="838200" y="1825625"/>
            <a:ext cx="10515600" cy="4351338"/>
          </a:xfrm>
        </p:spPr>
        <p:txBody>
          <a:bodyPr/>
          <a:lstStyle>
            <a:lvl1pPr>
              <a:defRPr>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dirty="0"/>
          </a:p>
        </p:txBody>
      </p:sp>
      <p:sp>
        <p:nvSpPr>
          <p:cNvPr id="4" name="Slide Number Placeholder 5">
            <a:extLst>
              <a:ext uri="{FF2B5EF4-FFF2-40B4-BE49-F238E27FC236}">
                <a16:creationId xmlns:a16="http://schemas.microsoft.com/office/drawing/2014/main" id="{46C4AFB9-5D20-A0BB-2A1C-97A728CE830E}"/>
              </a:ext>
            </a:extLst>
          </p:cNvPr>
          <p:cNvSpPr>
            <a:spLocks noGrp="1"/>
          </p:cNvSpPr>
          <p:nvPr>
            <p:ph type="sldNum" sz="quarter" idx="12"/>
          </p:nvPr>
        </p:nvSpPr>
        <p:spPr>
          <a:xfrm>
            <a:off x="8896135" y="6356350"/>
            <a:ext cx="3017520" cy="365125"/>
          </a:xfrm>
        </p:spPr>
        <p:txBody>
          <a:bodyPr/>
          <a:lstStyle>
            <a:lvl1pPr>
              <a:defRPr>
                <a:latin typeface="Raleway" panose="020B0503030101060003" pitchFamily="34" charset="77"/>
              </a:defRPr>
            </a:lvl1pPr>
          </a:lstStyle>
          <a:p>
            <a:fld id="{0D802447-848F-5548-9F32-0A05C11AEE14}" type="slidenum">
              <a:rPr lang="hr-HR" smtClean="0"/>
              <a:pPr/>
              <a:t>‹#›</a:t>
            </a:fld>
            <a:endParaRPr lang="hr-HR" dirty="0"/>
          </a:p>
        </p:txBody>
      </p:sp>
    </p:spTree>
    <p:extLst>
      <p:ext uri="{BB962C8B-B14F-4D97-AF65-F5344CB8AC3E}">
        <p14:creationId xmlns:p14="http://schemas.microsoft.com/office/powerpoint/2010/main" val="855659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7D5FC8-41B1-5742-B4D8-A1210777531B}"/>
              </a:ext>
            </a:extLst>
          </p:cNvPr>
          <p:cNvSpPr>
            <a:spLocks noGrp="1"/>
          </p:cNvSpPr>
          <p:nvPr>
            <p:ph type="title"/>
          </p:nvPr>
        </p:nvSpPr>
        <p:spPr>
          <a:xfrm>
            <a:off x="838200" y="365125"/>
            <a:ext cx="10515600" cy="1325563"/>
          </a:xfrm>
        </p:spPr>
        <p:txBody>
          <a:bodyPr/>
          <a:lstStyle/>
          <a:p>
            <a:r>
              <a:rPr lang="en-GB"/>
              <a:t>Click to edit Master title style</a:t>
            </a:r>
            <a:endParaRPr lang="hr-HR"/>
          </a:p>
        </p:txBody>
      </p:sp>
      <p:sp>
        <p:nvSpPr>
          <p:cNvPr id="9" name="Content Placeholder 2">
            <a:extLst>
              <a:ext uri="{FF2B5EF4-FFF2-40B4-BE49-F238E27FC236}">
                <a16:creationId xmlns:a16="http://schemas.microsoft.com/office/drawing/2014/main" id="{8456A960-92BC-014C-8156-11E7E0318FE7}"/>
              </a:ext>
            </a:extLst>
          </p:cNvPr>
          <p:cNvSpPr>
            <a:spLocks noGrp="1"/>
          </p:cNvSpPr>
          <p:nvPr>
            <p:ph idx="1"/>
          </p:nvPr>
        </p:nvSpPr>
        <p:spPr>
          <a:xfrm>
            <a:off x="838200" y="1825625"/>
            <a:ext cx="10515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a:p>
        </p:txBody>
      </p:sp>
      <p:pic>
        <p:nvPicPr>
          <p:cNvPr id="2" name="Picture 1">
            <a:extLst>
              <a:ext uri="{FF2B5EF4-FFF2-40B4-BE49-F238E27FC236}">
                <a16:creationId xmlns:a16="http://schemas.microsoft.com/office/drawing/2014/main" id="{CEF68F93-1303-6377-FF74-363EB6143CC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lide Number Placeholder 4">
            <a:extLst>
              <a:ext uri="{FF2B5EF4-FFF2-40B4-BE49-F238E27FC236}">
                <a16:creationId xmlns:a16="http://schemas.microsoft.com/office/drawing/2014/main" id="{15ADBDE7-313D-9CA0-ECCE-8B823C708910}"/>
              </a:ext>
            </a:extLst>
          </p:cNvPr>
          <p:cNvSpPr>
            <a:spLocks noGrp="1"/>
          </p:cNvSpPr>
          <p:nvPr>
            <p:ph type="sldNum" sz="quarter" idx="12"/>
          </p:nvPr>
        </p:nvSpPr>
        <p:spPr>
          <a:xfrm>
            <a:off x="4955193" y="5765279"/>
            <a:ext cx="2743200" cy="365125"/>
          </a:xfrm>
        </p:spPr>
        <p:txBody>
          <a:bodyPr/>
          <a:lstStyle>
            <a:lvl1pPr>
              <a:defRPr>
                <a:latin typeface="Raleway" panose="020B0503030101060003" pitchFamily="34" charset="77"/>
              </a:defRPr>
            </a:lvl1pPr>
          </a:lstStyle>
          <a:p>
            <a:fld id="{0D802447-848F-5548-9F32-0A05C11AEE14}" type="slidenum">
              <a:rPr lang="hr-HR" smtClean="0"/>
              <a:pPr/>
              <a:t>‹#›</a:t>
            </a:fld>
            <a:endParaRPr lang="hr-HR" dirty="0"/>
          </a:p>
        </p:txBody>
      </p:sp>
    </p:spTree>
    <p:extLst>
      <p:ext uri="{BB962C8B-B14F-4D97-AF65-F5344CB8AC3E}">
        <p14:creationId xmlns:p14="http://schemas.microsoft.com/office/powerpoint/2010/main" val="3433432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54758F-0B21-6544-3833-5B5E58E6B9A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271AF5C3-B8D2-8D4E-9567-B83ED7B3E89A}"/>
              </a:ext>
            </a:extLst>
          </p:cNvPr>
          <p:cNvSpPr>
            <a:spLocks noGrp="1"/>
          </p:cNvSpPr>
          <p:nvPr>
            <p:ph type="title"/>
          </p:nvPr>
        </p:nvSpPr>
        <p:spPr>
          <a:xfrm>
            <a:off x="839788" y="365125"/>
            <a:ext cx="10515600" cy="1325563"/>
          </a:xfrm>
        </p:spPr>
        <p:txBody>
          <a:bodyPr/>
          <a:lstStyle/>
          <a:p>
            <a:r>
              <a:rPr lang="en-GB"/>
              <a:t>Click to edit Master title style</a:t>
            </a:r>
            <a:endParaRPr lang="hr-HR" dirty="0"/>
          </a:p>
        </p:txBody>
      </p:sp>
      <p:sp>
        <p:nvSpPr>
          <p:cNvPr id="10" name="Text Placeholder 2">
            <a:extLst>
              <a:ext uri="{FF2B5EF4-FFF2-40B4-BE49-F238E27FC236}">
                <a16:creationId xmlns:a16="http://schemas.microsoft.com/office/drawing/2014/main" id="{EEBEE3F3-702B-7449-8FAF-68A71540DA4B}"/>
              </a:ext>
            </a:extLst>
          </p:cNvPr>
          <p:cNvSpPr>
            <a:spLocks noGrp="1"/>
          </p:cNvSpPr>
          <p:nvPr>
            <p:ph type="body" idx="1"/>
          </p:nvPr>
        </p:nvSpPr>
        <p:spPr>
          <a:xfrm>
            <a:off x="839788" y="1681163"/>
            <a:ext cx="5157787" cy="823912"/>
          </a:xfrm>
        </p:spPr>
        <p:txBody>
          <a:bodyPr anchor="b"/>
          <a:lstStyle>
            <a:lvl1pPr marL="0" indent="0">
              <a:buNone/>
              <a:defRPr sz="2400" b="1">
                <a:latin typeface="Raleway" panose="020B05030301010600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1" name="Content Placeholder 3">
            <a:extLst>
              <a:ext uri="{FF2B5EF4-FFF2-40B4-BE49-F238E27FC236}">
                <a16:creationId xmlns:a16="http://schemas.microsoft.com/office/drawing/2014/main" id="{01587BD9-25C6-AE43-8F09-89DDE2292EA4}"/>
              </a:ext>
            </a:extLst>
          </p:cNvPr>
          <p:cNvSpPr>
            <a:spLocks noGrp="1"/>
          </p:cNvSpPr>
          <p:nvPr>
            <p:ph sz="half" idx="2"/>
          </p:nvPr>
        </p:nvSpPr>
        <p:spPr>
          <a:xfrm>
            <a:off x="839788" y="2505075"/>
            <a:ext cx="5157787" cy="3684588"/>
          </a:xfrm>
        </p:spPr>
        <p:txBody>
          <a:bodyPr/>
          <a:lstStyle>
            <a:lvl1pPr>
              <a:defRPr>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dirty="0"/>
          </a:p>
        </p:txBody>
      </p:sp>
      <p:sp>
        <p:nvSpPr>
          <p:cNvPr id="12" name="Text Placeholder 4">
            <a:extLst>
              <a:ext uri="{FF2B5EF4-FFF2-40B4-BE49-F238E27FC236}">
                <a16:creationId xmlns:a16="http://schemas.microsoft.com/office/drawing/2014/main" id="{D4401956-1AF4-7D45-BD81-F3C53EC70F07}"/>
              </a:ext>
            </a:extLst>
          </p:cNvPr>
          <p:cNvSpPr>
            <a:spLocks noGrp="1"/>
          </p:cNvSpPr>
          <p:nvPr>
            <p:ph type="body" sz="quarter" idx="3"/>
          </p:nvPr>
        </p:nvSpPr>
        <p:spPr>
          <a:xfrm>
            <a:off x="6172200" y="1681163"/>
            <a:ext cx="5183188" cy="823912"/>
          </a:xfrm>
        </p:spPr>
        <p:txBody>
          <a:bodyPr anchor="b"/>
          <a:lstStyle>
            <a:lvl1pPr marL="0" indent="0">
              <a:buNone/>
              <a:defRPr sz="2400" b="1">
                <a:latin typeface="Raleway" panose="020B05030301010600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3" name="Content Placeholder 5">
            <a:extLst>
              <a:ext uri="{FF2B5EF4-FFF2-40B4-BE49-F238E27FC236}">
                <a16:creationId xmlns:a16="http://schemas.microsoft.com/office/drawing/2014/main" id="{DB4BD0FE-5F29-FC4B-B9F9-00C9E9AB9AC9}"/>
              </a:ext>
            </a:extLst>
          </p:cNvPr>
          <p:cNvSpPr>
            <a:spLocks noGrp="1"/>
          </p:cNvSpPr>
          <p:nvPr>
            <p:ph sz="quarter" idx="4"/>
          </p:nvPr>
        </p:nvSpPr>
        <p:spPr>
          <a:xfrm>
            <a:off x="6172200" y="2505075"/>
            <a:ext cx="5183188" cy="3684588"/>
          </a:xfrm>
        </p:spPr>
        <p:txBody>
          <a:bodyPr/>
          <a:lstStyle>
            <a:lvl1pPr>
              <a:defRPr>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dirty="0"/>
          </a:p>
        </p:txBody>
      </p:sp>
      <p:sp>
        <p:nvSpPr>
          <p:cNvPr id="2" name="Slide Number Placeholder 4">
            <a:extLst>
              <a:ext uri="{FF2B5EF4-FFF2-40B4-BE49-F238E27FC236}">
                <a16:creationId xmlns:a16="http://schemas.microsoft.com/office/drawing/2014/main" id="{119310AA-3F34-571E-B7E3-56CECFE80F73}"/>
              </a:ext>
            </a:extLst>
          </p:cNvPr>
          <p:cNvSpPr>
            <a:spLocks noGrp="1"/>
          </p:cNvSpPr>
          <p:nvPr>
            <p:ph type="sldNum" sz="quarter" idx="12"/>
          </p:nvPr>
        </p:nvSpPr>
        <p:spPr>
          <a:xfrm>
            <a:off x="4955193" y="5765279"/>
            <a:ext cx="2743200" cy="365125"/>
          </a:xfrm>
        </p:spPr>
        <p:txBody>
          <a:bodyPr/>
          <a:lstStyle>
            <a:lvl1pPr>
              <a:defRPr>
                <a:latin typeface="Raleway" panose="020B0503030101060003" pitchFamily="34" charset="77"/>
              </a:defRPr>
            </a:lvl1pPr>
          </a:lstStyle>
          <a:p>
            <a:fld id="{0D802447-848F-5548-9F32-0A05C11AEE14}" type="slidenum">
              <a:rPr lang="hr-HR" smtClean="0"/>
              <a:pPr/>
              <a:t>‹#›</a:t>
            </a:fld>
            <a:endParaRPr lang="hr-HR" dirty="0"/>
          </a:p>
        </p:txBody>
      </p:sp>
    </p:spTree>
    <p:extLst>
      <p:ext uri="{BB962C8B-B14F-4D97-AF65-F5344CB8AC3E}">
        <p14:creationId xmlns:p14="http://schemas.microsoft.com/office/powerpoint/2010/main" val="3156589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0A059F-FA66-EEBA-AF0C-5CBB9CB2AD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7663E144-B8C7-3940-AE76-965A12FAA588}"/>
              </a:ext>
            </a:extLst>
          </p:cNvPr>
          <p:cNvSpPr>
            <a:spLocks noGrp="1"/>
          </p:cNvSpPr>
          <p:nvPr>
            <p:ph type="title"/>
          </p:nvPr>
        </p:nvSpPr>
        <p:spPr>
          <a:xfrm>
            <a:off x="839788" y="365125"/>
            <a:ext cx="10515600" cy="1325563"/>
          </a:xfrm>
        </p:spPr>
        <p:txBody>
          <a:bodyPr/>
          <a:lstStyle>
            <a:lvl1pPr>
              <a:defRPr>
                <a:latin typeface="Utopia Std" panose="02040603060506020204" pitchFamily="18" charset="77"/>
              </a:defRPr>
            </a:lvl1pPr>
          </a:lstStyle>
          <a:p>
            <a:r>
              <a:rPr lang="en-GB"/>
              <a:t>Click to edit Master title style</a:t>
            </a:r>
            <a:endParaRPr lang="hr-HR" dirty="0"/>
          </a:p>
        </p:txBody>
      </p:sp>
      <p:sp>
        <p:nvSpPr>
          <p:cNvPr id="17" name="Text Placeholder 2">
            <a:extLst>
              <a:ext uri="{FF2B5EF4-FFF2-40B4-BE49-F238E27FC236}">
                <a16:creationId xmlns:a16="http://schemas.microsoft.com/office/drawing/2014/main" id="{B6E2F8B2-2E42-D344-BEA5-09AC73D8F7F7}"/>
              </a:ext>
            </a:extLst>
          </p:cNvPr>
          <p:cNvSpPr>
            <a:spLocks noGrp="1"/>
          </p:cNvSpPr>
          <p:nvPr>
            <p:ph type="body" idx="1"/>
          </p:nvPr>
        </p:nvSpPr>
        <p:spPr>
          <a:xfrm>
            <a:off x="839788" y="1681163"/>
            <a:ext cx="5157787" cy="823912"/>
          </a:xfrm>
        </p:spPr>
        <p:txBody>
          <a:bodyPr anchor="b"/>
          <a:lstStyle>
            <a:lvl1pPr marL="0" indent="0">
              <a:buNone/>
              <a:defRPr sz="2400" b="1">
                <a:latin typeface="Raleway" panose="020B05030301010600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8" name="Content Placeholder 3">
            <a:extLst>
              <a:ext uri="{FF2B5EF4-FFF2-40B4-BE49-F238E27FC236}">
                <a16:creationId xmlns:a16="http://schemas.microsoft.com/office/drawing/2014/main" id="{FEFFE7EF-350F-834F-8996-AD8E0CB1E1D8}"/>
              </a:ext>
            </a:extLst>
          </p:cNvPr>
          <p:cNvSpPr>
            <a:spLocks noGrp="1"/>
          </p:cNvSpPr>
          <p:nvPr>
            <p:ph sz="half" idx="2"/>
          </p:nvPr>
        </p:nvSpPr>
        <p:spPr>
          <a:xfrm>
            <a:off x="839788" y="2505075"/>
            <a:ext cx="5157787" cy="3684588"/>
          </a:xfrm>
        </p:spPr>
        <p:txBody>
          <a:bodyPr/>
          <a:lstStyle>
            <a:lvl1pPr>
              <a:defRPr>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dirty="0"/>
          </a:p>
        </p:txBody>
      </p:sp>
      <p:sp>
        <p:nvSpPr>
          <p:cNvPr id="19" name="Text Placeholder 4">
            <a:extLst>
              <a:ext uri="{FF2B5EF4-FFF2-40B4-BE49-F238E27FC236}">
                <a16:creationId xmlns:a16="http://schemas.microsoft.com/office/drawing/2014/main" id="{E6323FA2-8163-9F40-A159-EC1D208F7C7D}"/>
              </a:ext>
            </a:extLst>
          </p:cNvPr>
          <p:cNvSpPr>
            <a:spLocks noGrp="1"/>
          </p:cNvSpPr>
          <p:nvPr>
            <p:ph type="body" sz="quarter" idx="3"/>
          </p:nvPr>
        </p:nvSpPr>
        <p:spPr>
          <a:xfrm>
            <a:off x="6172200" y="1681163"/>
            <a:ext cx="5183188" cy="823912"/>
          </a:xfrm>
        </p:spPr>
        <p:txBody>
          <a:bodyPr anchor="b"/>
          <a:lstStyle>
            <a:lvl1pPr marL="0" indent="0">
              <a:buNone/>
              <a:defRPr sz="2400" b="1">
                <a:latin typeface="Raleway" panose="020B05030301010600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Content Placeholder 5">
            <a:extLst>
              <a:ext uri="{FF2B5EF4-FFF2-40B4-BE49-F238E27FC236}">
                <a16:creationId xmlns:a16="http://schemas.microsoft.com/office/drawing/2014/main" id="{ACD1813F-F74B-3A4F-8FFD-E51DC33E8650}"/>
              </a:ext>
            </a:extLst>
          </p:cNvPr>
          <p:cNvSpPr>
            <a:spLocks noGrp="1"/>
          </p:cNvSpPr>
          <p:nvPr>
            <p:ph sz="quarter" idx="4"/>
          </p:nvPr>
        </p:nvSpPr>
        <p:spPr>
          <a:xfrm>
            <a:off x="6172200" y="2505075"/>
            <a:ext cx="5183188" cy="3684588"/>
          </a:xfrm>
        </p:spPr>
        <p:txBody>
          <a:bodyPr/>
          <a:lstStyle>
            <a:lvl1pPr>
              <a:defRPr>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dirty="0"/>
          </a:p>
        </p:txBody>
      </p:sp>
    </p:spTree>
    <p:extLst>
      <p:ext uri="{BB962C8B-B14F-4D97-AF65-F5344CB8AC3E}">
        <p14:creationId xmlns:p14="http://schemas.microsoft.com/office/powerpoint/2010/main" val="1062287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40A3-240E-4E0F-84B4-0819FCE3009A}"/>
              </a:ext>
            </a:extLst>
          </p:cNvPr>
          <p:cNvSpPr>
            <a:spLocks noGrp="1"/>
          </p:cNvSpPr>
          <p:nvPr>
            <p:ph type="title"/>
          </p:nvPr>
        </p:nvSpPr>
        <p:spPr/>
        <p:txBody>
          <a:bodyPr/>
          <a:lstStyle/>
          <a:p>
            <a:r>
              <a:rPr lang="en-US" dirty="0"/>
              <a:t>Click to edit Master title style</a:t>
            </a:r>
            <a:endParaRPr lang="hr-HR" dirty="0"/>
          </a:p>
        </p:txBody>
      </p:sp>
      <p:sp>
        <p:nvSpPr>
          <p:cNvPr id="3" name="Content Placeholder 2">
            <a:extLst>
              <a:ext uri="{FF2B5EF4-FFF2-40B4-BE49-F238E27FC236}">
                <a16:creationId xmlns:a16="http://schemas.microsoft.com/office/drawing/2014/main" id="{275E7CF1-4B02-4010-8539-5071322B26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0ED4E668-640D-492F-A55E-75974AEC665C}"/>
              </a:ext>
            </a:extLst>
          </p:cNvPr>
          <p:cNvSpPr>
            <a:spLocks noGrp="1"/>
          </p:cNvSpPr>
          <p:nvPr>
            <p:ph type="dt" sz="half" idx="10"/>
          </p:nvPr>
        </p:nvSpPr>
        <p:spPr/>
        <p:txBody>
          <a:bodyPr/>
          <a:lstStyle/>
          <a:p>
            <a:endParaRPr lang="hr-HR"/>
          </a:p>
        </p:txBody>
      </p:sp>
      <p:sp>
        <p:nvSpPr>
          <p:cNvPr id="5" name="Footer Placeholder 4">
            <a:extLst>
              <a:ext uri="{FF2B5EF4-FFF2-40B4-BE49-F238E27FC236}">
                <a16:creationId xmlns:a16="http://schemas.microsoft.com/office/drawing/2014/main" id="{A820D675-D17D-4158-A481-023EF5A240C5}"/>
              </a:ext>
            </a:extLst>
          </p:cNvPr>
          <p:cNvSpPr>
            <a:spLocks noGrp="1"/>
          </p:cNvSpPr>
          <p:nvPr>
            <p:ph type="ftr" sz="quarter" idx="11"/>
          </p:nvPr>
        </p:nvSpPr>
        <p:spPr/>
        <p:txBody>
          <a:bodyPr/>
          <a:lstStyle>
            <a:lvl1pPr>
              <a:defRPr>
                <a:latin typeface="Raleway"/>
              </a:defRPr>
            </a:lvl1pPr>
          </a:lstStyle>
          <a:p>
            <a:endParaRPr lang="hr-HR"/>
          </a:p>
        </p:txBody>
      </p:sp>
      <p:sp>
        <p:nvSpPr>
          <p:cNvPr id="6" name="Slide Number Placeholder 5">
            <a:extLst>
              <a:ext uri="{FF2B5EF4-FFF2-40B4-BE49-F238E27FC236}">
                <a16:creationId xmlns:a16="http://schemas.microsoft.com/office/drawing/2014/main" id="{80482FFF-307D-40E6-90C0-D390599EE5BB}"/>
              </a:ext>
            </a:extLst>
          </p:cNvPr>
          <p:cNvSpPr>
            <a:spLocks noGrp="1"/>
          </p:cNvSpPr>
          <p:nvPr>
            <p:ph type="sldNum" sz="quarter" idx="12"/>
          </p:nvPr>
        </p:nvSpPr>
        <p:spPr/>
        <p:txBody>
          <a:bodyPr/>
          <a:lstStyle/>
          <a:p>
            <a:fld id="{3576D77D-2B9F-4828-B7A4-0FB8B72A1313}" type="slidenum">
              <a:rPr lang="hr-HR" smtClean="0"/>
              <a:t>‹#›</a:t>
            </a:fld>
            <a:endParaRPr lang="hr-HR"/>
          </a:p>
        </p:txBody>
      </p:sp>
    </p:spTree>
    <p:extLst>
      <p:ext uri="{BB962C8B-B14F-4D97-AF65-F5344CB8AC3E}">
        <p14:creationId xmlns:p14="http://schemas.microsoft.com/office/powerpoint/2010/main" val="276282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A04CD-E11D-41E6-9269-14153C59CE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id="{7A80D1A1-038B-4DBA-8D53-A439AE0E0E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a:extLst>
              <a:ext uri="{FF2B5EF4-FFF2-40B4-BE49-F238E27FC236}">
                <a16:creationId xmlns:a16="http://schemas.microsoft.com/office/drawing/2014/main" id="{D3FB1F00-184B-4A8E-9634-38A855B19D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98EC18-448F-4F50-97CE-A53F589179DD}"/>
              </a:ext>
            </a:extLst>
          </p:cNvPr>
          <p:cNvSpPr>
            <a:spLocks noGrp="1"/>
          </p:cNvSpPr>
          <p:nvPr>
            <p:ph type="dt" sz="half" idx="10"/>
          </p:nvPr>
        </p:nvSpPr>
        <p:spPr/>
        <p:txBody>
          <a:bodyPr/>
          <a:lstStyle/>
          <a:p>
            <a:endParaRPr lang="hr-HR"/>
          </a:p>
        </p:txBody>
      </p:sp>
      <p:sp>
        <p:nvSpPr>
          <p:cNvPr id="6" name="Footer Placeholder 5">
            <a:extLst>
              <a:ext uri="{FF2B5EF4-FFF2-40B4-BE49-F238E27FC236}">
                <a16:creationId xmlns:a16="http://schemas.microsoft.com/office/drawing/2014/main" id="{74F2D8E9-2CD0-4EFE-A11C-1110E7A2B8E8}"/>
              </a:ext>
            </a:extLst>
          </p:cNvPr>
          <p:cNvSpPr>
            <a:spLocks noGrp="1"/>
          </p:cNvSpPr>
          <p:nvPr>
            <p:ph type="ftr" sz="quarter" idx="11"/>
          </p:nvPr>
        </p:nvSpPr>
        <p:spPr/>
        <p:txBody>
          <a:bodyPr/>
          <a:lstStyle>
            <a:lvl1pPr>
              <a:defRPr>
                <a:latin typeface="Raleway"/>
              </a:defRPr>
            </a:lvl1pPr>
          </a:lstStyle>
          <a:p>
            <a:endParaRPr lang="hr-HR"/>
          </a:p>
        </p:txBody>
      </p:sp>
      <p:sp>
        <p:nvSpPr>
          <p:cNvPr id="7" name="Slide Number Placeholder 6">
            <a:extLst>
              <a:ext uri="{FF2B5EF4-FFF2-40B4-BE49-F238E27FC236}">
                <a16:creationId xmlns:a16="http://schemas.microsoft.com/office/drawing/2014/main" id="{A81791E8-4988-43B2-BB80-A626544046E4}"/>
              </a:ext>
            </a:extLst>
          </p:cNvPr>
          <p:cNvSpPr>
            <a:spLocks noGrp="1"/>
          </p:cNvSpPr>
          <p:nvPr>
            <p:ph type="sldNum" sz="quarter" idx="12"/>
          </p:nvPr>
        </p:nvSpPr>
        <p:spPr/>
        <p:txBody>
          <a:bodyPr/>
          <a:lstStyle/>
          <a:p>
            <a:fld id="{3576D77D-2B9F-4828-B7A4-0FB8B72A1313}" type="slidenum">
              <a:rPr lang="hr-HR" smtClean="0"/>
              <a:t>‹#›</a:t>
            </a:fld>
            <a:endParaRPr lang="hr-HR"/>
          </a:p>
        </p:txBody>
      </p:sp>
    </p:spTree>
    <p:extLst>
      <p:ext uri="{BB962C8B-B14F-4D97-AF65-F5344CB8AC3E}">
        <p14:creationId xmlns:p14="http://schemas.microsoft.com/office/powerpoint/2010/main" val="41449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itle and Vertical Text">
    <p:spTree>
      <p:nvGrpSpPr>
        <p:cNvPr id="1" name=""/>
        <p:cNvGrpSpPr/>
        <p:nvPr/>
      </p:nvGrpSpPr>
      <p:grpSpPr>
        <a:xfrm>
          <a:off x="0" y="0"/>
          <a:ext cx="0" cy="0"/>
          <a:chOff x="0" y="0"/>
          <a:chExt cx="0" cy="0"/>
        </a:xfrm>
      </p:grpSpPr>
      <p:pic>
        <p:nvPicPr>
          <p:cNvPr id="4" name="Picture 2" descr="C:\Documents and Settings\Domagoj\My Documents\TEB prezentacija\Novi vizualni identitet\prave boje\zuta traka.tif"/>
          <p:cNvPicPr>
            <a:picLocks noChangeArrowheads="1"/>
          </p:cNvPicPr>
          <p:nvPr/>
        </p:nvPicPr>
        <p:blipFill>
          <a:blip r:embed="rId2" cstate="print"/>
          <a:srcRect/>
          <a:stretch>
            <a:fillRect/>
          </a:stretch>
        </p:blipFill>
        <p:spPr bwMode="auto">
          <a:xfrm>
            <a:off x="508000" y="1073151"/>
            <a:ext cx="11093451" cy="47625"/>
          </a:xfrm>
          <a:prstGeom prst="rect">
            <a:avLst/>
          </a:prstGeom>
          <a:noFill/>
          <a:ln w="9525">
            <a:noFill/>
            <a:miter lim="800000"/>
            <a:headEnd/>
            <a:tailEnd/>
          </a:ln>
        </p:spPr>
      </p:pic>
      <p:sp>
        <p:nvSpPr>
          <p:cNvPr id="5" name="Rectangle 7"/>
          <p:cNvSpPr/>
          <p:nvPr/>
        </p:nvSpPr>
        <p:spPr>
          <a:xfrm>
            <a:off x="0" y="6524626"/>
            <a:ext cx="12192000" cy="333375"/>
          </a:xfrm>
          <a:prstGeom prst="rect">
            <a:avLst/>
          </a:prstGeom>
          <a:solidFill>
            <a:srgbClr val="00458E"/>
          </a:solidFill>
          <a:ln w="381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hr-HR" sz="1800" dirty="0">
              <a:latin typeface="Raleway"/>
            </a:endParaRPr>
          </a:p>
        </p:txBody>
      </p:sp>
      <p:pic>
        <p:nvPicPr>
          <p:cNvPr id="6" name="Picture 2" descr="C:\Documents and Settings\Domagoj\My Documents\TEB prezentacija\Novi vizualni identitet\prave boje\wwwteb sivo.tif"/>
          <p:cNvPicPr>
            <a:picLocks noChangeAspect="1" noChangeArrowheads="1"/>
          </p:cNvPicPr>
          <p:nvPr/>
        </p:nvPicPr>
        <p:blipFill>
          <a:blip r:embed="rId3" cstate="print"/>
          <a:srcRect/>
          <a:stretch>
            <a:fillRect/>
          </a:stretch>
        </p:blipFill>
        <p:spPr bwMode="auto">
          <a:xfrm>
            <a:off x="148167" y="6584950"/>
            <a:ext cx="1530351" cy="204788"/>
          </a:xfrm>
          <a:prstGeom prst="rect">
            <a:avLst/>
          </a:prstGeom>
          <a:noFill/>
          <a:ln w="9525">
            <a:noFill/>
            <a:miter lim="800000"/>
            <a:headEnd/>
            <a:tailEnd/>
          </a:ln>
        </p:spPr>
      </p:pic>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Title 1"/>
          <p:cNvSpPr>
            <a:spLocks noGrp="1"/>
          </p:cNvSpPr>
          <p:nvPr>
            <p:ph type="title"/>
          </p:nvPr>
        </p:nvSpPr>
        <p:spPr>
          <a:xfrm>
            <a:off x="571461" y="188640"/>
            <a:ext cx="10972800" cy="792088"/>
          </a:xfrm>
        </p:spPr>
        <p:txBody>
          <a:bodyPr/>
          <a:lstStyle>
            <a:lvl1pPr>
              <a:defRPr sz="3600">
                <a:solidFill>
                  <a:schemeClr val="tx1">
                    <a:lumMod val="75000"/>
                    <a:lumOff val="25000"/>
                  </a:schemeClr>
                </a:solidFill>
              </a:defRPr>
            </a:lvl1pPr>
          </a:lstStyle>
          <a:p>
            <a:r>
              <a:rPr lang="en-US"/>
              <a:t>Click to edit Master title style</a:t>
            </a:r>
            <a:endParaRPr lang="hr-HR" dirty="0"/>
          </a:p>
        </p:txBody>
      </p:sp>
      <p:sp>
        <p:nvSpPr>
          <p:cNvPr id="8" name="Slide Number Placeholder 11"/>
          <p:cNvSpPr>
            <a:spLocks noGrp="1"/>
          </p:cNvSpPr>
          <p:nvPr>
            <p:ph type="sldNum" sz="quarter" idx="10"/>
          </p:nvPr>
        </p:nvSpPr>
        <p:spPr>
          <a:xfrm>
            <a:off x="11239501" y="6556375"/>
            <a:ext cx="952500" cy="260350"/>
          </a:xfrm>
        </p:spPr>
        <p:txBody>
          <a:bodyPr/>
          <a:lstStyle>
            <a:lvl1pPr algn="r">
              <a:defRPr sz="1100" b="1">
                <a:solidFill>
                  <a:schemeClr val="bg1">
                    <a:lumMod val="95000"/>
                  </a:schemeClr>
                </a:solidFill>
              </a:defRPr>
            </a:lvl1pPr>
          </a:lstStyle>
          <a:p>
            <a:pPr>
              <a:defRPr/>
            </a:pPr>
            <a:fld id="{B95949CF-AC82-4527-A6C7-379CA3019D89}" type="slidenum">
              <a:rPr lang="hr-HR"/>
              <a:pPr>
                <a:defRPr/>
              </a:pPr>
              <a:t>‹#›</a:t>
            </a:fld>
            <a:endParaRPr lang="hr-HR"/>
          </a:p>
        </p:txBody>
      </p:sp>
    </p:spTree>
    <p:extLst>
      <p:ext uri="{BB962C8B-B14F-4D97-AF65-F5344CB8AC3E}">
        <p14:creationId xmlns:p14="http://schemas.microsoft.com/office/powerpoint/2010/main" val="21564980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51149-CE4B-4B73-9063-4A6D4FF15EE7}"/>
              </a:ext>
            </a:extLst>
          </p:cNvPr>
          <p:cNvSpPr>
            <a:spLocks noGrp="1"/>
          </p:cNvSpPr>
          <p:nvPr>
            <p:ph type="title"/>
          </p:nvPr>
        </p:nvSpPr>
        <p:spPr>
          <a:xfrm>
            <a:off x="839788" y="365125"/>
            <a:ext cx="10515600" cy="1325563"/>
          </a:xfrm>
        </p:spPr>
        <p:txBody>
          <a:bodyPr/>
          <a:lstStyle/>
          <a:p>
            <a:r>
              <a:rPr lang="en-US"/>
              <a:t>Click to edit Master title style</a:t>
            </a:r>
            <a:endParaRPr lang="hr-HR"/>
          </a:p>
        </p:txBody>
      </p:sp>
      <p:sp>
        <p:nvSpPr>
          <p:cNvPr id="3" name="Text Placeholder 2">
            <a:extLst>
              <a:ext uri="{FF2B5EF4-FFF2-40B4-BE49-F238E27FC236}">
                <a16:creationId xmlns:a16="http://schemas.microsoft.com/office/drawing/2014/main" id="{A29BBBF4-01B7-4872-8BD7-7CE9DFCDB5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32EFE7-B6E4-4C89-B145-29225EA8D4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a:extLst>
              <a:ext uri="{FF2B5EF4-FFF2-40B4-BE49-F238E27FC236}">
                <a16:creationId xmlns:a16="http://schemas.microsoft.com/office/drawing/2014/main" id="{4A75C4C0-4A61-422D-A53D-7B47F4818D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35D653-434D-424C-BC08-52DFD2D17C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a:extLst>
              <a:ext uri="{FF2B5EF4-FFF2-40B4-BE49-F238E27FC236}">
                <a16:creationId xmlns:a16="http://schemas.microsoft.com/office/drawing/2014/main" id="{43C42F26-3865-4541-83E6-35512F3BAC9C}"/>
              </a:ext>
            </a:extLst>
          </p:cNvPr>
          <p:cNvSpPr>
            <a:spLocks noGrp="1"/>
          </p:cNvSpPr>
          <p:nvPr>
            <p:ph type="dt" sz="half" idx="10"/>
          </p:nvPr>
        </p:nvSpPr>
        <p:spPr/>
        <p:txBody>
          <a:bodyPr/>
          <a:lstStyle/>
          <a:p>
            <a:endParaRPr lang="hr-HR"/>
          </a:p>
        </p:txBody>
      </p:sp>
      <p:sp>
        <p:nvSpPr>
          <p:cNvPr id="8" name="Footer Placeholder 7">
            <a:extLst>
              <a:ext uri="{FF2B5EF4-FFF2-40B4-BE49-F238E27FC236}">
                <a16:creationId xmlns:a16="http://schemas.microsoft.com/office/drawing/2014/main" id="{531AB960-1084-4428-8CC2-A4D4F6E82135}"/>
              </a:ext>
            </a:extLst>
          </p:cNvPr>
          <p:cNvSpPr>
            <a:spLocks noGrp="1"/>
          </p:cNvSpPr>
          <p:nvPr>
            <p:ph type="ftr" sz="quarter" idx="11"/>
          </p:nvPr>
        </p:nvSpPr>
        <p:spPr/>
        <p:txBody>
          <a:bodyPr/>
          <a:lstStyle>
            <a:lvl1pPr>
              <a:defRPr>
                <a:latin typeface="Raleway"/>
              </a:defRPr>
            </a:lvl1pPr>
          </a:lstStyle>
          <a:p>
            <a:endParaRPr lang="hr-HR"/>
          </a:p>
        </p:txBody>
      </p:sp>
      <p:sp>
        <p:nvSpPr>
          <p:cNvPr id="9" name="Slide Number Placeholder 8">
            <a:extLst>
              <a:ext uri="{FF2B5EF4-FFF2-40B4-BE49-F238E27FC236}">
                <a16:creationId xmlns:a16="http://schemas.microsoft.com/office/drawing/2014/main" id="{877077ED-ABDC-45D1-8D34-FBE287398B9C}"/>
              </a:ext>
            </a:extLst>
          </p:cNvPr>
          <p:cNvSpPr>
            <a:spLocks noGrp="1"/>
          </p:cNvSpPr>
          <p:nvPr>
            <p:ph type="sldNum" sz="quarter" idx="12"/>
          </p:nvPr>
        </p:nvSpPr>
        <p:spPr/>
        <p:txBody>
          <a:bodyPr/>
          <a:lstStyle/>
          <a:p>
            <a:fld id="{3576D77D-2B9F-4828-B7A4-0FB8B72A1313}" type="slidenum">
              <a:rPr lang="hr-HR" smtClean="0"/>
              <a:t>‹#›</a:t>
            </a:fld>
            <a:endParaRPr lang="hr-HR"/>
          </a:p>
        </p:txBody>
      </p:sp>
    </p:spTree>
    <p:extLst>
      <p:ext uri="{BB962C8B-B14F-4D97-AF65-F5344CB8AC3E}">
        <p14:creationId xmlns:p14="http://schemas.microsoft.com/office/powerpoint/2010/main" val="2431993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0BCD8E-C5ED-7254-246A-6E3722FD52C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21434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Samo naslov">
    <p:spTree>
      <p:nvGrpSpPr>
        <p:cNvPr id="1" name=""/>
        <p:cNvGrpSpPr/>
        <p:nvPr/>
      </p:nvGrpSpPr>
      <p:grpSpPr>
        <a:xfrm>
          <a:off x="0" y="0"/>
          <a:ext cx="0" cy="0"/>
          <a:chOff x="0" y="0"/>
          <a:chExt cx="0" cy="0"/>
        </a:xfrm>
      </p:grpSpPr>
      <p:sp>
        <p:nvSpPr>
          <p:cNvPr id="1048758" name="Naslov 1"/>
          <p:cNvSpPr>
            <a:spLocks noGrp="1"/>
          </p:cNvSpPr>
          <p:nvPr>
            <p:ph type="title"/>
          </p:nvPr>
        </p:nvSpPr>
        <p:spPr/>
        <p:txBody>
          <a:bodyPr/>
          <a:lstStyle/>
          <a:p>
            <a:r>
              <a:rPr lang="hr-HR"/>
              <a:t>Uredite stil naslova matrice</a:t>
            </a:r>
          </a:p>
        </p:txBody>
      </p:sp>
      <p:sp>
        <p:nvSpPr>
          <p:cNvPr id="1048759" name="Rezervirano mjesto datuma 2"/>
          <p:cNvSpPr>
            <a:spLocks noGrp="1"/>
          </p:cNvSpPr>
          <p:nvPr>
            <p:ph type="dt" sz="half" idx="10"/>
          </p:nvPr>
        </p:nvSpPr>
        <p:spPr/>
        <p:txBody>
          <a:bodyPr/>
          <a:lstStyle/>
          <a:p>
            <a:endParaRPr lang="hr-HR" altLang="sr-Latn-RS"/>
          </a:p>
        </p:txBody>
      </p:sp>
      <p:sp>
        <p:nvSpPr>
          <p:cNvPr id="1048760" name="Rezervirano mjesto podnožja 3"/>
          <p:cNvSpPr>
            <a:spLocks noGrp="1"/>
          </p:cNvSpPr>
          <p:nvPr>
            <p:ph type="ftr" sz="quarter" idx="11"/>
          </p:nvPr>
        </p:nvSpPr>
        <p:spPr/>
        <p:txBody>
          <a:bodyPr/>
          <a:lstStyle/>
          <a:p>
            <a:endParaRPr lang="hr-HR" altLang="sr-Latn-RS"/>
          </a:p>
        </p:txBody>
      </p:sp>
      <p:sp>
        <p:nvSpPr>
          <p:cNvPr id="1048761" name="Rezervirano mjesto broja slajda 4"/>
          <p:cNvSpPr>
            <a:spLocks noGrp="1"/>
          </p:cNvSpPr>
          <p:nvPr>
            <p:ph type="sldNum" sz="quarter" idx="12"/>
          </p:nvPr>
        </p:nvSpPr>
        <p:spPr/>
        <p:txBody>
          <a:bodyPr/>
          <a:lstStyle/>
          <a:p>
            <a:fld id="{896080D8-D4A6-478F-AF72-F19021A43ED7}" type="slidenum">
              <a:rPr lang="hr-HR" altLang="sr-Latn-RS"/>
              <a:t>‹#›</a:t>
            </a:fld>
            <a:endParaRPr lang="hr-HR" altLang="sr-Latn-RS"/>
          </a:p>
        </p:txBody>
      </p:sp>
    </p:spTree>
    <p:extLst>
      <p:ext uri="{BB962C8B-B14F-4D97-AF65-F5344CB8AC3E}">
        <p14:creationId xmlns:p14="http://schemas.microsoft.com/office/powerpoint/2010/main" val="48769092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2.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647797"/>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72" r:id="rId3"/>
    <p:sldLayoutId id="2147483674" r:id="rId4"/>
    <p:sldLayoutId id="2147483675" r:id="rId5"/>
    <p:sldLayoutId id="2147483669" r:id="rId6"/>
    <p:sldLayoutId id="2147483687" r:id="rId7"/>
    <p:sldLayoutId id="2147483689" r:id="rId8"/>
    <p:sldLayoutId id="2147483690" r:id="rId9"/>
    <p:sldLayoutId id="2147483692" r:id="rId10"/>
    <p:sldLayoutId id="2147483677" r:id="rId11"/>
    <p:sldLayoutId id="2147483678" r:id="rId12"/>
    <p:sldLayoutId id="2147483682" r:id="rId13"/>
    <p:sldLayoutId id="2147483683" r:id="rId14"/>
    <p:sldLayoutId id="2147483679" r:id="rId15"/>
    <p:sldLayoutId id="2147483680" r:id="rId16"/>
    <p:sldLayoutId id="2147483681" r:id="rId17"/>
    <p:sldLayoutId id="2147483684" r:id="rId18"/>
    <p:sldLayoutId id="2147483685" r:id="rId19"/>
    <p:sldLayoutId id="2147483673" r:id="rId20"/>
    <p:sldLayoutId id="2147483686" r:id="rId21"/>
    <p:sldLayoutId id="2147483700"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3B34B3-6537-534B-997F-4556381AD8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hr-HR" dirty="0"/>
          </a:p>
        </p:txBody>
      </p:sp>
      <p:sp>
        <p:nvSpPr>
          <p:cNvPr id="3" name="Text Placeholder 2">
            <a:extLst>
              <a:ext uri="{FF2B5EF4-FFF2-40B4-BE49-F238E27FC236}">
                <a16:creationId xmlns:a16="http://schemas.microsoft.com/office/drawing/2014/main" id="{E24509B6-AB20-0044-A1AB-2954DDA8CD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hr-HR" dirty="0"/>
          </a:p>
        </p:txBody>
      </p:sp>
      <p:sp>
        <p:nvSpPr>
          <p:cNvPr id="4" name="Date Placeholder 3">
            <a:extLst>
              <a:ext uri="{FF2B5EF4-FFF2-40B4-BE49-F238E27FC236}">
                <a16:creationId xmlns:a16="http://schemas.microsoft.com/office/drawing/2014/main" id="{8F622FA8-E3FF-9246-85F4-5DF70D87B2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545656"/>
                </a:solidFill>
                <a:latin typeface="Raleway" panose="020B0503030101060003" pitchFamily="34" charset="77"/>
              </a:defRPr>
            </a:lvl1pPr>
          </a:lstStyle>
          <a:p>
            <a:endParaRPr lang="hr-HR" dirty="0"/>
          </a:p>
        </p:txBody>
      </p:sp>
      <p:sp>
        <p:nvSpPr>
          <p:cNvPr id="6" name="Slide Number Placeholder 5">
            <a:extLst>
              <a:ext uri="{FF2B5EF4-FFF2-40B4-BE49-F238E27FC236}">
                <a16:creationId xmlns:a16="http://schemas.microsoft.com/office/drawing/2014/main" id="{85AE5118-05C3-2348-A86A-5BC9FFCCC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545656"/>
                </a:solidFill>
                <a:latin typeface=""/>
              </a:defRPr>
            </a:lvl1pPr>
          </a:lstStyle>
          <a:p>
            <a:fld id="{0D802447-848F-5548-9F32-0A05C11AEE14}" type="slidenum">
              <a:rPr lang="hr-HR" smtClean="0"/>
              <a:pPr/>
              <a:t>‹#›</a:t>
            </a:fld>
            <a:endParaRPr lang="hr-HR" dirty="0"/>
          </a:p>
        </p:txBody>
      </p:sp>
    </p:spTree>
    <p:extLst>
      <p:ext uri="{BB962C8B-B14F-4D97-AF65-F5344CB8AC3E}">
        <p14:creationId xmlns:p14="http://schemas.microsoft.com/office/powerpoint/2010/main" val="1971391380"/>
      </p:ext>
    </p:extLst>
  </p:cSld>
  <p:clrMap bg1="lt1" tx1="dk1" bg2="lt2" tx2="dk2" accent1="accent1" accent2="accent2" accent3="accent3" accent4="accent4" accent5="accent5" accent6="accent6" hlink="hlink" folHlink="folHlink"/>
  <p:sldLayoutIdLst>
    <p:sldLayoutId id="2147483657" r:id="rId1"/>
    <p:sldLayoutId id="2147483665" r:id="rId2"/>
    <p:sldLayoutId id="2147483666" r:id="rId3"/>
    <p:sldLayoutId id="2147483658" r:id="rId4"/>
    <p:sldLayoutId id="2147483659" r:id="rId5"/>
    <p:sldLayoutId id="2147483660" r:id="rId6"/>
    <p:sldLayoutId id="2147483661" r:id="rId7"/>
    <p:sldLayoutId id="2147483664" r:id="rId8"/>
    <p:sldLayoutId id="2147483693" r:id="rId9"/>
    <p:sldLayoutId id="2147483695" r:id="rId10"/>
    <p:sldLayoutId id="2147483696" r:id="rId11"/>
    <p:sldLayoutId id="2147483697" r:id="rId12"/>
    <p:sldLayoutId id="2147483698" r:id="rId13"/>
    <p:sldLayoutId id="2147483699" r:id="rId14"/>
  </p:sldLayoutIdLst>
  <p:hf hdr="0" ftr="0" dt="0"/>
  <p:txStyles>
    <p:titleStyle>
      <a:lvl1pPr algn="l" defTabSz="914400" rtl="0" eaLnBrk="1" latinLnBrk="0" hangingPunct="1">
        <a:lnSpc>
          <a:spcPct val="90000"/>
        </a:lnSpc>
        <a:spcBef>
          <a:spcPct val="0"/>
        </a:spcBef>
        <a:buNone/>
        <a:defRPr sz="4400" kern="1200">
          <a:solidFill>
            <a:srgbClr val="789BB4"/>
          </a:solidFill>
          <a:latin typeface="Utopia Std" panose="020406030605060202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45656"/>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45656"/>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45656"/>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45656"/>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45656"/>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image" Target="../media/image22.tmp"/><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8.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32.tmp"/><Relationship Id="rId2" Type="http://schemas.openxmlformats.org/officeDocument/2006/relationships/diagramData" Target="../diagrams/data6.xml"/><Relationship Id="rId1" Type="http://schemas.openxmlformats.org/officeDocument/2006/relationships/slideLayout" Target="../slideLayouts/slideLayout26.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3.png"/><Relationship Id="rId2" Type="http://schemas.openxmlformats.org/officeDocument/2006/relationships/diagramData" Target="../diagrams/data8.xml"/><Relationship Id="rId1" Type="http://schemas.openxmlformats.org/officeDocument/2006/relationships/slideLayout" Target="../slideLayouts/slideLayout2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hyperlink" Target="https://euro-edukacija.hnb.hr/" TargetMode="Externa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mailto:hrncc@hnb.hr" TargetMode="Externa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40.png"/><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41.png"/><Relationship Id="rId1" Type="http://schemas.openxmlformats.org/officeDocument/2006/relationships/slideLayout" Target="../slideLayouts/slideLayout26.xml"/><Relationship Id="rId6" Type="http://schemas.openxmlformats.org/officeDocument/2006/relationships/image" Target="../media/image43.png"/><Relationship Id="rId5" Type="http://schemas.openxmlformats.org/officeDocument/2006/relationships/image" Target="../media/image30.svg"/><Relationship Id="rId4" Type="http://schemas.openxmlformats.org/officeDocument/2006/relationships/image" Target="../media/image42.png"/><Relationship Id="rId9" Type="http://schemas.openxmlformats.org/officeDocument/2006/relationships/image" Target="../media/image34.sv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hyperlink" Target="mailto:euro@mingor.hr" TargetMode="External"/><Relationship Id="rId2" Type="http://schemas.openxmlformats.org/officeDocument/2006/relationships/hyperlink" Target="mailto:upiti.euro@mfin.hr" TargetMode="External"/><Relationship Id="rId1" Type="http://schemas.openxmlformats.org/officeDocument/2006/relationships/slideLayout" Target="../slideLayouts/slideLayout26.xml"/><Relationship Id="rId5" Type="http://schemas.openxmlformats.org/officeDocument/2006/relationships/hyperlink" Target="https://euro.hr/" TargetMode="External"/><Relationship Id="rId4" Type="http://schemas.openxmlformats.org/officeDocument/2006/relationships/hyperlink" Target="https://mingor.gov.hr/UserDocsImages/Trgovina/Srpanj%202022_Euro_Smjernice%20za%20prilagodbu%20gospodarstva.pdf"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38585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122363"/>
            <a:ext cx="9144000" cy="2206053"/>
          </a:xfrm>
        </p:spPr>
        <p:txBody>
          <a:bodyPr>
            <a:normAutofit fontScale="90000"/>
          </a:bodyPr>
          <a:lstStyle/>
          <a:p>
            <a:r>
              <a:rPr lang="hr-HR" sz="6200" b="1" dirty="0"/>
              <a:t>Operativne pripreme u procesu uvođenja eura kao službene valute u Republici </a:t>
            </a:r>
            <a:r>
              <a:rPr lang="hr-HR" sz="6200" b="1" dirty="0" smtClean="0"/>
              <a:t>Hrvatskoj</a:t>
            </a:r>
            <a:endParaRPr lang="hr-HR" b="1" dirty="0"/>
          </a:p>
        </p:txBody>
      </p:sp>
      <p:sp>
        <p:nvSpPr>
          <p:cNvPr id="5" name="Subtitle 4"/>
          <p:cNvSpPr>
            <a:spLocks noGrp="1"/>
          </p:cNvSpPr>
          <p:nvPr>
            <p:ph type="subTitle" idx="1"/>
          </p:nvPr>
        </p:nvSpPr>
        <p:spPr>
          <a:xfrm>
            <a:off x="1051560" y="3904488"/>
            <a:ext cx="9820656" cy="2240280"/>
          </a:xfrm>
        </p:spPr>
        <p:txBody>
          <a:bodyPr>
            <a:normAutofit/>
          </a:bodyPr>
          <a:lstStyle/>
          <a:p>
            <a:r>
              <a:rPr lang="hr-HR" sz="3700" dirty="0" smtClean="0"/>
              <a:t>Ana Zorić </a:t>
            </a:r>
          </a:p>
          <a:p>
            <a:r>
              <a:rPr lang="hr-HR" sz="2600" dirty="0" smtClean="0"/>
              <a:t>ravnateljica </a:t>
            </a:r>
            <a:r>
              <a:rPr lang="hr-HR" sz="2600" dirty="0"/>
              <a:t>Uprave za gospodarstvo i financijski sustav, Ministarstvo </a:t>
            </a:r>
            <a:r>
              <a:rPr lang="hr-HR" sz="2600" dirty="0" smtClean="0"/>
              <a:t>financija</a:t>
            </a:r>
            <a:endParaRPr lang="hr-HR" sz="3600" dirty="0" smtClean="0"/>
          </a:p>
          <a:p>
            <a:r>
              <a:rPr lang="hr-HR" sz="3000" dirty="0" smtClean="0"/>
              <a:t>Zadar, 16. rujna 2022. godine</a:t>
            </a:r>
            <a:endParaRPr lang="hr-HR" sz="3000" dirty="0"/>
          </a:p>
        </p:txBody>
      </p:sp>
    </p:spTree>
    <p:extLst>
      <p:ext uri="{BB962C8B-B14F-4D97-AF65-F5344CB8AC3E}">
        <p14:creationId xmlns:p14="http://schemas.microsoft.com/office/powerpoint/2010/main" val="404444194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dirty="0">
                <a:cs typeface="Calibri" panose="020F0502020204030204" pitchFamily="34" charset="0"/>
              </a:rPr>
              <a:t>Najvažnije aktivnosti u prethodnom </a:t>
            </a:r>
            <a:r>
              <a:rPr lang="hr-HR" dirty="0" smtClean="0">
                <a:cs typeface="Calibri" panose="020F0502020204030204" pitchFamily="34" charset="0"/>
              </a:rPr>
              <a:t>razdoblju </a:t>
            </a:r>
            <a:r>
              <a:rPr lang="hr-HR" b="0" kern="1200" dirty="0">
                <a:solidFill>
                  <a:srgbClr val="000000"/>
                </a:solidFill>
                <a:cs typeface="Calibri" panose="020F0502020204030204" pitchFamily="34" charset="0"/>
              </a:rPr>
              <a:t/>
            </a:r>
            <a:br>
              <a:rPr lang="hr-HR" b="0" kern="1200" dirty="0">
                <a:solidFill>
                  <a:srgbClr val="000000"/>
                </a:solidFill>
                <a:cs typeface="Calibri" panose="020F0502020204030204" pitchFamily="34" charset="0"/>
              </a:rPr>
            </a:br>
            <a:endParaRPr lang="hr-HR" dirty="0">
              <a:cs typeface="Calibri" panose="020F0502020204030204" pitchFamily="34" charset="0"/>
            </a:endParaRP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1024403358"/>
              </p:ext>
            </p:extLst>
          </p:nvPr>
        </p:nvGraphicFramePr>
        <p:xfrm>
          <a:off x="1200510" y="143743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zervirano mjesto broja slajda 5"/>
          <p:cNvSpPr>
            <a:spLocks noGrp="1"/>
          </p:cNvSpPr>
          <p:nvPr>
            <p:ph type="sldNum" sz="quarter" idx="12"/>
          </p:nvPr>
        </p:nvSpPr>
        <p:spPr/>
        <p:txBody>
          <a:bodyPr/>
          <a:lstStyle/>
          <a:p>
            <a:fld id="{0D802447-848F-5548-9F32-0A05C11AEE14}" type="slidenum">
              <a:rPr lang="hr-HR" smtClean="0"/>
              <a:pPr/>
              <a:t>3</a:t>
            </a:fld>
            <a:endParaRPr lang="hr-HR" dirty="0"/>
          </a:p>
        </p:txBody>
      </p:sp>
    </p:spTree>
    <p:extLst>
      <p:ext uri="{BB962C8B-B14F-4D97-AF65-F5344CB8AC3E}">
        <p14:creationId xmlns:p14="http://schemas.microsoft.com/office/powerpoint/2010/main" val="412970098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a:extLst>
              <a:ext uri="{FF2B5EF4-FFF2-40B4-BE49-F238E27FC236}">
                <a16:creationId xmlns:a16="http://schemas.microsoft.com/office/drawing/2014/main" id="{46605D00-7BA1-40E0-AE38-9901C7CB15DC}"/>
              </a:ext>
            </a:extLst>
          </p:cNvPr>
          <p:cNvSpPr txBox="1">
            <a:spLocks/>
          </p:cNvSpPr>
          <p:nvPr/>
        </p:nvSpPr>
        <p:spPr>
          <a:xfrm>
            <a:off x="1227561" y="475834"/>
            <a:ext cx="2838605" cy="1137684"/>
          </a:xfrm>
          <a:prstGeom prst="rect">
            <a:avLst/>
          </a:prstGeom>
          <a:solidFill>
            <a:srgbClr val="0070C0"/>
          </a:solidFill>
        </p:spPr>
        <p:txBody>
          <a:bodyPr vert="horz" lIns="68580" tIns="34290" rIns="68580" bIns="34290" rtlCol="0" anchor="ctr">
            <a:normAutofit fontScale="97500"/>
          </a:bodyPr>
          <a:lstStyle>
            <a:defPPr>
              <a:defRPr lang="en-US"/>
            </a:defPPr>
            <a:lvl1pPr algn="ctr">
              <a:spcBef>
                <a:spcPct val="0"/>
              </a:spcBef>
              <a:buNone/>
              <a:defRPr sz="2800" b="1">
                <a:solidFill>
                  <a:schemeClr val="bg1"/>
                </a:solidFill>
                <a:ea typeface="+mj-ea"/>
                <a:cs typeface="+mj-cs"/>
              </a:defRPr>
            </a:lvl1pPr>
          </a:lstStyle>
          <a:p>
            <a:r>
              <a:rPr lang="pl-PL" sz="2000" dirty="0">
                <a:latin typeface="Raleway" panose="020B0503030101060003"/>
              </a:rPr>
              <a:t>Zakon o uvođenju eura kao službene valute</a:t>
            </a:r>
          </a:p>
        </p:txBody>
      </p:sp>
      <p:sp>
        <p:nvSpPr>
          <p:cNvPr id="5" name="Title 10">
            <a:extLst>
              <a:ext uri="{FF2B5EF4-FFF2-40B4-BE49-F238E27FC236}">
                <a16:creationId xmlns:a16="http://schemas.microsoft.com/office/drawing/2014/main" id="{C5B5AA6F-8DCB-4AB2-8197-64798F8AA6F3}"/>
              </a:ext>
            </a:extLst>
          </p:cNvPr>
          <p:cNvSpPr txBox="1">
            <a:spLocks/>
          </p:cNvSpPr>
          <p:nvPr/>
        </p:nvSpPr>
        <p:spPr>
          <a:xfrm>
            <a:off x="4539466" y="475834"/>
            <a:ext cx="2984292" cy="1137684"/>
          </a:xfrm>
          <a:prstGeom prst="rect">
            <a:avLst/>
          </a:prstGeom>
          <a:solidFill>
            <a:srgbClr val="0070C0"/>
          </a:solidFill>
        </p:spPr>
        <p:txBody>
          <a:bodyPr vert="horz" lIns="68580" tIns="34290" rIns="68580" bIns="34290" rtlCol="0" anchor="ctr">
            <a:normAutofit fontScale="97500"/>
          </a:bodyPr>
          <a:lstStyle>
            <a:defPPr>
              <a:defRPr lang="en-US"/>
            </a:defPPr>
            <a:lvl1pPr algn="ctr">
              <a:spcBef>
                <a:spcPct val="0"/>
              </a:spcBef>
              <a:buNone/>
              <a:defRPr sz="2800" b="1">
                <a:solidFill>
                  <a:schemeClr val="bg1"/>
                </a:solidFill>
                <a:ea typeface="+mj-ea"/>
                <a:cs typeface="+mj-cs"/>
              </a:defRPr>
            </a:lvl1pPr>
          </a:lstStyle>
          <a:p>
            <a:r>
              <a:rPr lang="pl-PL" sz="2100" dirty="0">
                <a:latin typeface="Raleway" panose="020B0503030101060003"/>
              </a:rPr>
              <a:t>Smjernice za prilagodbu </a:t>
            </a:r>
            <a:r>
              <a:rPr lang="pl-PL" sz="1800" dirty="0">
                <a:latin typeface="Raleway"/>
              </a:rPr>
              <a:t>gospodarstva</a:t>
            </a:r>
            <a:r>
              <a:rPr lang="pl-PL" sz="2100" dirty="0">
                <a:latin typeface="Raleway"/>
              </a:rPr>
              <a:t> u procesu zamjene kune eurom</a:t>
            </a:r>
          </a:p>
        </p:txBody>
      </p:sp>
      <p:sp>
        <p:nvSpPr>
          <p:cNvPr id="6" name="Title 10">
            <a:extLst>
              <a:ext uri="{FF2B5EF4-FFF2-40B4-BE49-F238E27FC236}">
                <a16:creationId xmlns:a16="http://schemas.microsoft.com/office/drawing/2014/main" id="{53E0A029-53CE-4FA0-A5A2-8BDA2391848C}"/>
              </a:ext>
            </a:extLst>
          </p:cNvPr>
          <p:cNvSpPr txBox="1">
            <a:spLocks/>
          </p:cNvSpPr>
          <p:nvPr/>
        </p:nvSpPr>
        <p:spPr>
          <a:xfrm>
            <a:off x="7795964" y="475834"/>
            <a:ext cx="3151274" cy="1137684"/>
          </a:xfrm>
          <a:prstGeom prst="rect">
            <a:avLst/>
          </a:prstGeom>
          <a:solidFill>
            <a:srgbClr val="0070C0"/>
          </a:solidFill>
        </p:spPr>
        <p:txBody>
          <a:bodyPr vert="horz" lIns="68580" tIns="34290" rIns="68580" bIns="34290" rtlCol="0" anchor="ctr">
            <a:normAutofit fontScale="90000"/>
          </a:bodyPr>
          <a:lstStyle>
            <a:defPPr>
              <a:defRPr lang="en-US"/>
            </a:defPPr>
            <a:lvl1pPr algn="ctr">
              <a:spcBef>
                <a:spcPct val="0"/>
              </a:spcBef>
              <a:buNone/>
              <a:defRPr sz="2800" b="1">
                <a:solidFill>
                  <a:schemeClr val="bg1"/>
                </a:solidFill>
                <a:ea typeface="+mj-ea"/>
                <a:cs typeface="+mj-cs"/>
              </a:defRPr>
            </a:lvl1pPr>
          </a:lstStyle>
          <a:p>
            <a:r>
              <a:rPr lang="pl-PL" sz="2000" dirty="0">
                <a:latin typeface="Raleway" panose="020B0503030101060003"/>
              </a:rPr>
              <a:t>Uputa o procesu prilagodbe poslovnih procesa subjekata opće države</a:t>
            </a:r>
          </a:p>
        </p:txBody>
      </p:sp>
      <p:pic>
        <p:nvPicPr>
          <p:cNvPr id="7" name="Slika 6"/>
          <p:cNvPicPr>
            <a:picLocks noChangeAspect="1"/>
          </p:cNvPicPr>
          <p:nvPr/>
        </p:nvPicPr>
        <p:blipFill rotWithShape="1">
          <a:blip r:embed="rId2"/>
          <a:srcRect l="33070" t="18694" r="33947" b="5361"/>
          <a:stretch/>
        </p:blipFill>
        <p:spPr>
          <a:xfrm>
            <a:off x="7579913" y="1828799"/>
            <a:ext cx="3367325" cy="44320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Slika 7"/>
          <p:cNvPicPr>
            <a:picLocks noChangeAspect="1"/>
          </p:cNvPicPr>
          <p:nvPr/>
        </p:nvPicPr>
        <p:blipFill rotWithShape="1">
          <a:blip r:embed="rId3"/>
          <a:srcRect l="11930" t="9024" r="12631" b="9571"/>
          <a:stretch/>
        </p:blipFill>
        <p:spPr>
          <a:xfrm>
            <a:off x="1106740" y="1828799"/>
            <a:ext cx="3080249" cy="43614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Rezervirano mjesto sadržaja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5070" y="1828799"/>
            <a:ext cx="3071281" cy="44320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92041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pt-BR" sz="4000" dirty="0">
                <a:cs typeface="Calibri" panose="020F0502020204030204" pitchFamily="34" charset="0"/>
              </a:rPr>
              <a:t>Načela na kojima se temelji uvođenje eura</a:t>
            </a:r>
            <a:r>
              <a:rPr lang="hr-HR" sz="4000" dirty="0" smtClean="0">
                <a:cs typeface="Calibri" panose="020F0502020204030204" pitchFamily="34" charset="0"/>
              </a:rPr>
              <a:t/>
            </a:r>
            <a:br>
              <a:rPr lang="hr-HR" sz="4000" dirty="0" smtClean="0">
                <a:cs typeface="Calibri" panose="020F0502020204030204" pitchFamily="34" charset="0"/>
              </a:rPr>
            </a:br>
            <a:endParaRPr lang="hr-HR" sz="1800" dirty="0">
              <a:cs typeface="Calibri" panose="020F0502020204030204" pitchFamily="34" charset="0"/>
            </a:endParaRP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826263485"/>
              </p:ext>
            </p:extLst>
          </p:nvPr>
        </p:nvGraphicFramePr>
        <p:xfrm>
          <a:off x="2219145" y="1825625"/>
          <a:ext cx="7753709"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zervirano mjesto broja slajda 10"/>
          <p:cNvSpPr>
            <a:spLocks noGrp="1"/>
          </p:cNvSpPr>
          <p:nvPr>
            <p:ph type="sldNum" sz="quarter" idx="12"/>
          </p:nvPr>
        </p:nvSpPr>
        <p:spPr/>
        <p:txBody>
          <a:bodyPr/>
          <a:lstStyle/>
          <a:p>
            <a:fld id="{0D802447-848F-5548-9F32-0A05C11AEE14}" type="slidenum">
              <a:rPr lang="hr-HR" smtClean="0"/>
              <a:pPr/>
              <a:t>5</a:t>
            </a:fld>
            <a:endParaRPr lang="hr-HR" dirty="0"/>
          </a:p>
        </p:txBody>
      </p:sp>
    </p:spTree>
    <p:extLst>
      <p:ext uri="{BB962C8B-B14F-4D97-AF65-F5344CB8AC3E}">
        <p14:creationId xmlns:p14="http://schemas.microsoft.com/office/powerpoint/2010/main" val="217328128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slov 1"/>
          <p:cNvSpPr>
            <a:spLocks noGrp="1" noChangeArrowheads="1"/>
          </p:cNvSpPr>
          <p:nvPr>
            <p:ph type="title"/>
          </p:nvPr>
        </p:nvSpPr>
        <p:spPr/>
        <p:txBody>
          <a:bodyPr>
            <a:normAutofit/>
          </a:bodyPr>
          <a:lstStyle/>
          <a:p>
            <a:r>
              <a:rPr lang="hr-HR" altLang="sr-Latn-RS" sz="4000" dirty="0">
                <a:cs typeface="Calibri Light" panose="020F0302020204030204" pitchFamily="34" charset="0"/>
              </a:rPr>
              <a:t>Opća pravila u vezi uvođenja eura </a:t>
            </a:r>
          </a:p>
        </p:txBody>
      </p:sp>
      <p:sp>
        <p:nvSpPr>
          <p:cNvPr id="23555" name="Rezervirano mjesto sadržaja 2">
            <a:extLst/>
          </p:cNvPr>
          <p:cNvSpPr>
            <a:spLocks noGrp="1"/>
          </p:cNvSpPr>
          <p:nvPr>
            <p:ph idx="1"/>
          </p:nvPr>
        </p:nvSpPr>
        <p:spPr/>
        <p:txBody>
          <a:bodyPr>
            <a:normAutofit/>
          </a:bodyPr>
          <a:lstStyle/>
          <a:p>
            <a:pPr algn="just">
              <a:defRPr/>
            </a:pPr>
            <a:r>
              <a:rPr lang="hr-HR" altLang="sr-Latn-RS" sz="2400" b="1" dirty="0">
                <a:cs typeface="Calibri Light" panose="020F0302020204030204" pitchFamily="34" charset="0"/>
              </a:rPr>
              <a:t>Opće pravilo: </a:t>
            </a:r>
            <a:r>
              <a:rPr lang="hr-HR" altLang="sr-Latn-RS" sz="2400" dirty="0">
                <a:cs typeface="Calibri Light" panose="020F0302020204030204" pitchFamily="34" charset="0"/>
              </a:rPr>
              <a:t>Iznosi navedeni u kuni u pravnim instrumentima smatraju se iznosima u euru uz primjenu fiksnog tečaja konverzije i sukladno pravilima za preračunavanje i zaokruživanje iz ovoga Zakona. </a:t>
            </a:r>
          </a:p>
          <a:p>
            <a:pPr algn="just">
              <a:defRPr/>
            </a:pPr>
            <a:endParaRPr lang="hr-HR" altLang="sr-Latn-RS" sz="2400" dirty="0">
              <a:cs typeface="Calibri Light" panose="020F0302020204030204" pitchFamily="34" charset="0"/>
            </a:endParaRPr>
          </a:p>
          <a:p>
            <a:pPr lvl="1" algn="just">
              <a:defRPr/>
            </a:pPr>
            <a:r>
              <a:rPr lang="hr-HR" altLang="sr-Latn-RS" sz="2000" dirty="0">
                <a:cs typeface="Calibri Light" panose="020F0302020204030204" pitchFamily="34" charset="0"/>
              </a:rPr>
              <a:t>pojam </a:t>
            </a:r>
            <a:r>
              <a:rPr lang="hr-HR" altLang="sr-Latn-RS" sz="2000" b="1" dirty="0">
                <a:solidFill>
                  <a:srgbClr val="FF0000"/>
                </a:solidFill>
                <a:cs typeface="Calibri Light" panose="020F0302020204030204" pitchFamily="34" charset="0"/>
              </a:rPr>
              <a:t>„pravni instrument“ </a:t>
            </a:r>
            <a:r>
              <a:rPr lang="hr-HR" altLang="sr-Latn-RS" sz="2000" dirty="0">
                <a:cs typeface="Calibri Light" panose="020F0302020204030204" pitchFamily="34" charset="0"/>
              </a:rPr>
              <a:t>preuzet iz Uredbe Vijeća (EZ) br. 1103/97 od 17. lipnja 1997. o određenim odredbama koje se odnose na uvođenje eura (SL, posebno izdanje 2004., poglavlje 10., svezak 1., str. 81.), kako je izmijenjena i dopunjena Uredbom Vijeća (EZ) br. 2595/2000 od 27. studenoga 2000. (SL, posebno izdanje 2004., poglavlje 10., svezak 1., str. 261.) prema kojoj navedeni pojam </a:t>
            </a:r>
            <a:r>
              <a:rPr lang="hr-HR" altLang="sr-Latn-RS" sz="2000" dirty="0" err="1">
                <a:cs typeface="Calibri Light" panose="020F0302020204030204" pitchFamily="34" charset="0"/>
              </a:rPr>
              <a:t>podrazumjeva</a:t>
            </a:r>
            <a:r>
              <a:rPr lang="hr-HR" altLang="sr-Latn-RS" sz="2000" dirty="0">
                <a:cs typeface="Calibri Light" panose="020F0302020204030204" pitchFamily="34" charset="0"/>
              </a:rPr>
              <a:t> zakonske odredbe, upravne akte, sudske odluke, ugovore, unilateralne pravne akte, instrumente plaćanja osim novčanica i kovanica, te ostale instrumente s pravnim učinkom. </a:t>
            </a:r>
          </a:p>
          <a:p>
            <a:pPr marL="0" indent="0" algn="just">
              <a:spcBef>
                <a:spcPct val="0"/>
              </a:spcBef>
              <a:buNone/>
              <a:defRPr/>
            </a:pPr>
            <a:endParaRPr lang="hr-HR" dirty="0">
              <a:cs typeface="Calibri Light" panose="020F0302020204030204" pitchFamily="34" charset="0"/>
            </a:endParaRPr>
          </a:p>
        </p:txBody>
      </p:sp>
      <p:sp>
        <p:nvSpPr>
          <p:cNvPr id="5" name="Rezervirano mjesto broja slajda 4"/>
          <p:cNvSpPr>
            <a:spLocks noGrp="1"/>
          </p:cNvSpPr>
          <p:nvPr>
            <p:ph type="sldNum" sz="quarter" idx="12"/>
          </p:nvPr>
        </p:nvSpPr>
        <p:spPr/>
        <p:txBody>
          <a:bodyPr/>
          <a:lstStyle/>
          <a:p>
            <a:fld id="{0D802447-848F-5548-9F32-0A05C11AEE14}" type="slidenum">
              <a:rPr lang="hr-HR" smtClean="0"/>
              <a:pPr/>
              <a:t>6</a:t>
            </a:fld>
            <a:endParaRPr lang="hr-HR" dirty="0"/>
          </a:p>
        </p:txBody>
      </p:sp>
    </p:spTree>
    <p:extLst>
      <p:ext uri="{BB962C8B-B14F-4D97-AF65-F5344CB8AC3E}">
        <p14:creationId xmlns:p14="http://schemas.microsoft.com/office/powerpoint/2010/main" val="297293676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slov 1"/>
          <p:cNvSpPr>
            <a:spLocks noGrp="1" noChangeArrowheads="1"/>
          </p:cNvSpPr>
          <p:nvPr>
            <p:ph type="title"/>
          </p:nvPr>
        </p:nvSpPr>
        <p:spPr>
          <a:xfrm>
            <a:off x="838200" y="365125"/>
            <a:ext cx="11247408" cy="1325563"/>
          </a:xfrm>
        </p:spPr>
        <p:txBody>
          <a:bodyPr>
            <a:normAutofit/>
          </a:bodyPr>
          <a:lstStyle/>
          <a:p>
            <a:r>
              <a:rPr lang="hr-HR" altLang="sr-Latn-RS" sz="4000" dirty="0">
                <a:cs typeface="Calibri Light" panose="020F0302020204030204" pitchFamily="34" charset="0"/>
              </a:rPr>
              <a:t>Opća pravila o primjeni eura u Republici Hrvatskoj</a:t>
            </a:r>
          </a:p>
        </p:txBody>
      </p:sp>
      <p:sp>
        <p:nvSpPr>
          <p:cNvPr id="23555" name="Rezervirano mjesto sadržaja 2">
            <a:extLst/>
          </p:cNvPr>
          <p:cNvSpPr>
            <a:spLocks noGrp="1"/>
          </p:cNvSpPr>
          <p:nvPr>
            <p:ph idx="1"/>
          </p:nvPr>
        </p:nvSpPr>
        <p:spPr/>
        <p:txBody>
          <a:bodyPr>
            <a:normAutofit fontScale="92500" lnSpcReduction="20000"/>
          </a:bodyPr>
          <a:lstStyle/>
          <a:p>
            <a:pPr algn="just">
              <a:defRPr/>
            </a:pPr>
            <a:r>
              <a:rPr lang="hr-HR" altLang="sr-Latn-RS" sz="2400" b="1" dirty="0">
                <a:cs typeface="Calibri Light" panose="020F0302020204030204" pitchFamily="34" charset="0"/>
              </a:rPr>
              <a:t>Odredba stupa na snagu s danom uvođenja eura!</a:t>
            </a:r>
          </a:p>
          <a:p>
            <a:pPr algn="just">
              <a:defRPr/>
            </a:pPr>
            <a:r>
              <a:rPr lang="hr-HR" altLang="sr-Latn-RS" sz="2400" dirty="0">
                <a:cs typeface="Calibri Light" panose="020F0302020204030204" pitchFamily="34" charset="0"/>
              </a:rPr>
              <a:t>Euro je službena novčana jedinica i zakonsko sredstvo plaćanja u Republici Hrvatskoj. </a:t>
            </a:r>
          </a:p>
          <a:p>
            <a:pPr algn="just">
              <a:defRPr/>
            </a:pPr>
            <a:r>
              <a:rPr lang="hr-HR" altLang="sr-Latn-RS" sz="2400" b="1" dirty="0">
                <a:cs typeface="Calibri Light" panose="020F0302020204030204" pitchFamily="34" charset="0"/>
              </a:rPr>
              <a:t>Iznosi navedeni u kuni u pravnim instrumentima smatraju se iznosima u euru uz primjenu fiksnog tečaja konverzije i sukladno pravilima za preračunavanje i zaokruživanje. </a:t>
            </a:r>
          </a:p>
          <a:p>
            <a:pPr algn="just">
              <a:defRPr/>
            </a:pPr>
            <a:r>
              <a:rPr lang="hr-HR" altLang="sr-Latn-RS" sz="2400" dirty="0">
                <a:cs typeface="Calibri Light" panose="020F0302020204030204" pitchFamily="34" charset="0"/>
              </a:rPr>
              <a:t>Pozivanje na kunu bez navođenja iznosa u pravnim instrumentima smatra se pozivanjem na euro.  </a:t>
            </a:r>
          </a:p>
          <a:p>
            <a:pPr algn="just">
              <a:defRPr/>
            </a:pPr>
            <a:r>
              <a:rPr lang="hr-HR" altLang="sr-Latn-RS" sz="2400" dirty="0">
                <a:cs typeface="Calibri Light" panose="020F0302020204030204" pitchFamily="34" charset="0"/>
              </a:rPr>
              <a:t>Vrijednosti i iznosi na potvrdi, uvjerenju, izvatku i drugim javnim ispravama o činjenicama o kojima tijelo javne vlasti i drugi vode službenu evidenciju, za razdoblja prije uvođenja eura, iskazuju se u kuni.</a:t>
            </a:r>
          </a:p>
          <a:p>
            <a:pPr algn="just">
              <a:defRPr/>
            </a:pPr>
            <a:r>
              <a:rPr lang="hr-HR" altLang="sr-Latn-RS" sz="2400" dirty="0">
                <a:cs typeface="Calibri Light" panose="020F0302020204030204" pitchFamily="34" charset="0"/>
              </a:rPr>
              <a:t>Iznosi navedeni u pravnim instrumentima u euru koji se do dana uvođenja eura preračunavaju u kunsku protuvrijednost prema srednjem tečaju Hrvatske narodne banke ili  drugom tečaju banke smatraju se iznosima u euru. </a:t>
            </a:r>
          </a:p>
          <a:p>
            <a:pPr algn="just">
              <a:defRPr/>
            </a:pPr>
            <a:endParaRPr lang="hr-HR" altLang="sr-Latn-RS" sz="2400" b="1" dirty="0">
              <a:cs typeface="Calibri Light" panose="020F0302020204030204" pitchFamily="34" charset="0"/>
            </a:endParaRPr>
          </a:p>
          <a:p>
            <a:pPr marL="0" indent="0" algn="just">
              <a:buNone/>
              <a:defRPr/>
            </a:pPr>
            <a:endParaRPr lang="hr-HR" dirty="0">
              <a:cs typeface="Calibri Light" panose="020F0302020204030204" pitchFamily="34" charset="0"/>
            </a:endParaRPr>
          </a:p>
        </p:txBody>
      </p:sp>
      <p:sp>
        <p:nvSpPr>
          <p:cNvPr id="5" name="Rezervirano mjesto broja slajda 4"/>
          <p:cNvSpPr>
            <a:spLocks noGrp="1"/>
          </p:cNvSpPr>
          <p:nvPr>
            <p:ph type="sldNum" sz="quarter" idx="12"/>
          </p:nvPr>
        </p:nvSpPr>
        <p:spPr/>
        <p:txBody>
          <a:bodyPr/>
          <a:lstStyle/>
          <a:p>
            <a:fld id="{0D802447-848F-5548-9F32-0A05C11AEE14}" type="slidenum">
              <a:rPr lang="hr-HR" smtClean="0"/>
              <a:pPr/>
              <a:t>7</a:t>
            </a:fld>
            <a:endParaRPr lang="hr-HR" dirty="0"/>
          </a:p>
        </p:txBody>
      </p:sp>
    </p:spTree>
    <p:extLst>
      <p:ext uri="{BB962C8B-B14F-4D97-AF65-F5344CB8AC3E}">
        <p14:creationId xmlns:p14="http://schemas.microsoft.com/office/powerpoint/2010/main" val="419979028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slov 1"/>
          <p:cNvSpPr>
            <a:spLocks noGrp="1" noChangeArrowheads="1"/>
          </p:cNvSpPr>
          <p:nvPr>
            <p:ph type="title"/>
          </p:nvPr>
        </p:nvSpPr>
        <p:spPr/>
        <p:txBody>
          <a:bodyPr>
            <a:normAutofit/>
          </a:bodyPr>
          <a:lstStyle/>
          <a:p>
            <a:r>
              <a:rPr lang="hr-HR" altLang="sr-Latn-RS" sz="4000" dirty="0">
                <a:cs typeface="Calibri Light" panose="020F0302020204030204" pitchFamily="34" charset="0"/>
              </a:rPr>
              <a:t>Opća pravila za preračunavanje i zaokruživanje</a:t>
            </a:r>
          </a:p>
        </p:txBody>
      </p:sp>
      <p:sp>
        <p:nvSpPr>
          <p:cNvPr id="23555" name="Rezervirano mjesto sadržaja 2">
            <a:extLst/>
          </p:cNvPr>
          <p:cNvSpPr>
            <a:spLocks noGrp="1"/>
          </p:cNvSpPr>
          <p:nvPr>
            <p:ph idx="1"/>
          </p:nvPr>
        </p:nvSpPr>
        <p:spPr/>
        <p:txBody>
          <a:bodyPr>
            <a:normAutofit fontScale="85000" lnSpcReduction="20000"/>
          </a:bodyPr>
          <a:lstStyle/>
          <a:p>
            <a:pPr algn="just">
              <a:defRPr/>
            </a:pPr>
            <a:r>
              <a:rPr lang="hr-HR" altLang="sr-Latn-RS" sz="2400" dirty="0">
                <a:cs typeface="Calibri Light" panose="020F0302020204030204" pitchFamily="34" charset="0"/>
              </a:rPr>
              <a:t>Novčani iznosi koji se moraju platiti ili obračunati preračunavaju se uz primjenu fiksnog tečaja konverzije sukladno pravilima za preračunavanje i zaokruživanje iz članaka 4. i 5. Uredbe (EZ) br. 1103/97. </a:t>
            </a:r>
          </a:p>
          <a:p>
            <a:pPr algn="just">
              <a:defRPr/>
            </a:pPr>
            <a:endParaRPr lang="hr-HR" altLang="sr-Latn-RS" sz="2400" dirty="0">
              <a:cs typeface="Calibri Light" panose="020F0302020204030204" pitchFamily="34" charset="0"/>
            </a:endParaRPr>
          </a:p>
          <a:p>
            <a:pPr algn="just">
              <a:defRPr/>
            </a:pPr>
            <a:r>
              <a:rPr lang="hr-HR" altLang="sr-Latn-RS" sz="2400" dirty="0">
                <a:cs typeface="Calibri Light" panose="020F0302020204030204" pitchFamily="34" charset="0"/>
              </a:rPr>
              <a:t>Preračunavanje se izvršava primjenom punoga brojčanog iznosa </a:t>
            </a:r>
            <a:r>
              <a:rPr lang="hr-HR" altLang="sr-Latn-RS" sz="2400" b="1" dirty="0">
                <a:solidFill>
                  <a:srgbClr val="FF0000"/>
                </a:solidFill>
                <a:cs typeface="Calibri Light" panose="020F0302020204030204" pitchFamily="34" charset="0"/>
              </a:rPr>
              <a:t>fiksnog tečaja konverzije </a:t>
            </a:r>
            <a:r>
              <a:rPr lang="hr-HR" altLang="sr-Latn-RS" sz="2400" dirty="0">
                <a:cs typeface="Calibri Light" panose="020F0302020204030204" pitchFamily="34" charset="0"/>
              </a:rPr>
              <a:t>te zaokruživanjem dobivenog iznosa u skladu s matematičkim pravilima zaokruživanja, pri čemu se dobiveni rezultat zaokružuje sukladno pravilima za preračunavanje i zaokruživanje iz članaka 4. i 5. Uredbe (EZ) br. 1103/97, i to na dvije decimale, a na temelju treće decimale. </a:t>
            </a:r>
            <a:endParaRPr lang="hr-HR" altLang="sr-Latn-RS" sz="2400" dirty="0" smtClean="0">
              <a:cs typeface="Calibri Light" panose="020F0302020204030204" pitchFamily="34" charset="0"/>
            </a:endParaRPr>
          </a:p>
          <a:p>
            <a:pPr marL="0" indent="0" algn="just">
              <a:buNone/>
              <a:defRPr/>
            </a:pPr>
            <a:endParaRPr lang="hr-HR" altLang="sr-Latn-RS" sz="2400" dirty="0">
              <a:cs typeface="Calibri Light" panose="020F0302020204030204" pitchFamily="34" charset="0"/>
            </a:endParaRPr>
          </a:p>
          <a:p>
            <a:pPr algn="just">
              <a:defRPr/>
            </a:pPr>
            <a:r>
              <a:rPr lang="hr-HR" sz="2400" b="1" kern="0" dirty="0">
                <a:solidFill>
                  <a:schemeClr val="accent2">
                    <a:lumMod val="50000"/>
                  </a:schemeClr>
                </a:solidFill>
                <a:latin typeface="Raleway" pitchFamily="2" charset="0"/>
                <a:cs typeface="Calibri" panose="020F0502020204030204" pitchFamily="34" charset="0"/>
              </a:rPr>
              <a:t>Fiksni tečaj konverzije 1 euro = 7,53450 kuna</a:t>
            </a:r>
          </a:p>
          <a:p>
            <a:pPr marL="0" indent="0" algn="just">
              <a:buNone/>
              <a:defRPr/>
            </a:pPr>
            <a:endParaRPr lang="hr-HR" sz="2400" b="1" dirty="0" smtClean="0">
              <a:solidFill>
                <a:srgbClr val="FF0000"/>
              </a:solidFill>
              <a:cs typeface="Calibri Light" panose="020F0302020204030204" pitchFamily="34" charset="0"/>
            </a:endParaRPr>
          </a:p>
          <a:p>
            <a:pPr algn="just">
              <a:defRPr/>
            </a:pPr>
            <a:r>
              <a:rPr lang="hr-HR" sz="2400" b="1" dirty="0" smtClean="0">
                <a:solidFill>
                  <a:srgbClr val="FF0000"/>
                </a:solidFill>
                <a:cs typeface="Calibri Light" panose="020F0302020204030204" pitchFamily="34" charset="0"/>
              </a:rPr>
              <a:t>Matematičko </a:t>
            </a:r>
            <a:r>
              <a:rPr lang="hr-HR" sz="2400" b="1" dirty="0">
                <a:solidFill>
                  <a:srgbClr val="FF0000"/>
                </a:solidFill>
                <a:cs typeface="Calibri Light" panose="020F0302020204030204" pitchFamily="34" charset="0"/>
              </a:rPr>
              <a:t>pravilo </a:t>
            </a:r>
            <a:r>
              <a:rPr lang="hr-HR" sz="2400" dirty="0">
                <a:cs typeface="Calibri Light" panose="020F0302020204030204" pitchFamily="34" charset="0"/>
              </a:rPr>
              <a:t>zaokruživanja:</a:t>
            </a:r>
          </a:p>
          <a:p>
            <a:pPr lvl="2" algn="just">
              <a:defRPr/>
            </a:pPr>
            <a:r>
              <a:rPr lang="hr-HR" dirty="0">
                <a:cs typeface="Calibri Light" panose="020F0302020204030204" pitchFamily="34" charset="0"/>
              </a:rPr>
              <a:t>ako je treća decimala manja od pet, druga decimala ostaje nepromijenjena </a:t>
            </a:r>
          </a:p>
          <a:p>
            <a:pPr lvl="2" algn="just">
              <a:defRPr/>
            </a:pPr>
            <a:r>
              <a:rPr lang="hr-HR" dirty="0">
                <a:cs typeface="Calibri Light" panose="020F0302020204030204" pitchFamily="34" charset="0"/>
              </a:rPr>
              <a:t>ako je treća decimala jednaka ili veća od pet, druga decimala povećava se za jedan</a:t>
            </a:r>
          </a:p>
          <a:p>
            <a:pPr marL="0" indent="0" algn="just">
              <a:spcBef>
                <a:spcPct val="0"/>
              </a:spcBef>
              <a:buNone/>
              <a:defRPr/>
            </a:pPr>
            <a:endParaRPr lang="hr-HR" dirty="0">
              <a:cs typeface="Calibri Light" panose="020F0302020204030204" pitchFamily="34" charset="0"/>
            </a:endParaRP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8</a:t>
            </a:fld>
            <a:endParaRPr lang="hr-HR" dirty="0"/>
          </a:p>
        </p:txBody>
      </p:sp>
    </p:spTree>
    <p:extLst>
      <p:ext uri="{BB962C8B-B14F-4D97-AF65-F5344CB8AC3E}">
        <p14:creationId xmlns:p14="http://schemas.microsoft.com/office/powerpoint/2010/main" val="24624097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Preračunavanje</a:t>
            </a:r>
            <a:endParaRPr lang="hr-HR" sz="4000" dirty="0"/>
          </a:p>
        </p:txBody>
      </p:sp>
      <p:graphicFrame>
        <p:nvGraphicFramePr>
          <p:cNvPr id="7" name="Content Placeholder 6"/>
          <p:cNvGraphicFramePr>
            <a:graphicFrameLocks noGrp="1"/>
          </p:cNvGraphicFramePr>
          <p:nvPr>
            <p:ph idx="1"/>
            <p:extLst/>
          </p:nvPr>
        </p:nvGraphicFramePr>
        <p:xfrm>
          <a:off x="6326793" y="1746572"/>
          <a:ext cx="5357862" cy="2995807"/>
        </p:xfrm>
        <a:graphic>
          <a:graphicData uri="http://schemas.openxmlformats.org/drawingml/2006/table">
            <a:tbl>
              <a:tblPr firstRow="1" firstCol="1" bandRow="1">
                <a:tableStyleId>{5C22544A-7EE6-4342-B048-85BDC9FD1C3A}</a:tableStyleId>
              </a:tblPr>
              <a:tblGrid>
                <a:gridCol w="1785560">
                  <a:extLst>
                    <a:ext uri="{9D8B030D-6E8A-4147-A177-3AD203B41FA5}">
                      <a16:colId xmlns:a16="http://schemas.microsoft.com/office/drawing/2014/main" val="894172265"/>
                    </a:ext>
                  </a:extLst>
                </a:gridCol>
                <a:gridCol w="1786151">
                  <a:extLst>
                    <a:ext uri="{9D8B030D-6E8A-4147-A177-3AD203B41FA5}">
                      <a16:colId xmlns:a16="http://schemas.microsoft.com/office/drawing/2014/main" val="407792682"/>
                    </a:ext>
                  </a:extLst>
                </a:gridCol>
                <a:gridCol w="1786151">
                  <a:extLst>
                    <a:ext uri="{9D8B030D-6E8A-4147-A177-3AD203B41FA5}">
                      <a16:colId xmlns:a16="http://schemas.microsoft.com/office/drawing/2014/main" val="3287337979"/>
                    </a:ext>
                  </a:extLst>
                </a:gridCol>
              </a:tblGrid>
              <a:tr h="599161">
                <a:tc>
                  <a:txBody>
                    <a:bodyPr/>
                    <a:lstStyle/>
                    <a:p>
                      <a:pPr algn="ctr">
                        <a:spcAft>
                          <a:spcPts val="0"/>
                        </a:spcAft>
                      </a:pPr>
                      <a:r>
                        <a:rPr lang="hr-HR" sz="1200" dirty="0">
                          <a:effectLst/>
                          <a:latin typeface="Raleway"/>
                        </a:rPr>
                        <a:t>Cijena u </a:t>
                      </a:r>
                      <a:endParaRPr lang="en-GB" sz="1100" dirty="0">
                        <a:effectLst/>
                      </a:endParaRPr>
                    </a:p>
                    <a:p>
                      <a:pPr algn="ctr">
                        <a:spcAft>
                          <a:spcPts val="0"/>
                        </a:spcAft>
                      </a:pPr>
                      <a:r>
                        <a:rPr lang="hr-HR" sz="1200" dirty="0">
                          <a:effectLst/>
                        </a:rPr>
                        <a:t>kunama</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hr-HR" sz="1200" dirty="0">
                          <a:effectLst/>
                          <a:latin typeface="Raleway"/>
                        </a:rPr>
                        <a:t>Cijena u eurima prije zaokruživanja</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hr-HR" sz="1200" dirty="0">
                          <a:effectLst/>
                          <a:latin typeface="Raleway"/>
                        </a:rPr>
                        <a:t>Cijena u eurima nakon zaokruživanja</a:t>
                      </a:r>
                      <a:endParaRPr lang="en-GB" sz="1100" dirty="0">
                        <a:effectLst/>
                      </a:endParaRPr>
                    </a:p>
                    <a:p>
                      <a:pPr algn="ctr">
                        <a:spcAft>
                          <a:spcPts val="0"/>
                        </a:spcAft>
                      </a:pPr>
                      <a:r>
                        <a:rPr lang="hr-HR" sz="1200" dirty="0">
                          <a:effectLst/>
                        </a:rPr>
                        <a:t> </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extLst>
                  <a:ext uri="{0D108BD9-81ED-4DB2-BD59-A6C34878D82A}">
                    <a16:rowId xmlns:a16="http://schemas.microsoft.com/office/drawing/2014/main" val="1200525132"/>
                  </a:ext>
                </a:extLst>
              </a:tr>
              <a:tr h="399441">
                <a:tc>
                  <a:txBody>
                    <a:bodyPr/>
                    <a:lstStyle/>
                    <a:p>
                      <a:pPr algn="ctr">
                        <a:spcAft>
                          <a:spcPts val="0"/>
                        </a:spcAft>
                      </a:pPr>
                      <a:r>
                        <a:rPr lang="en-US" sz="1200" dirty="0">
                          <a:effectLst/>
                          <a:latin typeface="Raleway"/>
                        </a:rPr>
                        <a:t>69,99 </a:t>
                      </a:r>
                      <a:r>
                        <a:rPr lang="en-US" sz="1200" dirty="0" err="1">
                          <a:effectLst/>
                        </a:rPr>
                        <a:t>kn</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en-US" sz="1200" b="0" dirty="0">
                          <a:solidFill>
                            <a:schemeClr val="tx1"/>
                          </a:solidFill>
                          <a:effectLst/>
                          <a:latin typeface="Raleway"/>
                        </a:rPr>
                        <a:t>9,289269360 EUR</a:t>
                      </a:r>
                      <a:endParaRPr lang="en-GB"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en-US" sz="1200" b="0" dirty="0">
                          <a:solidFill>
                            <a:schemeClr val="tx1"/>
                          </a:solidFill>
                          <a:effectLst/>
                          <a:latin typeface="Raleway"/>
                        </a:rPr>
                        <a:t>9,29 EUR</a:t>
                      </a:r>
                      <a:endParaRPr lang="en-GB" sz="1100" b="0" dirty="0">
                        <a:solidFill>
                          <a:schemeClr val="tx1"/>
                        </a:solidFill>
                        <a:effectLst/>
                      </a:endParaRPr>
                    </a:p>
                    <a:p>
                      <a:pPr algn="ctr">
                        <a:spcAft>
                          <a:spcPts val="0"/>
                        </a:spcAft>
                      </a:pPr>
                      <a:r>
                        <a:rPr lang="en-US" sz="1200" b="0" dirty="0">
                          <a:solidFill>
                            <a:schemeClr val="tx1"/>
                          </a:solidFill>
                          <a:effectLst/>
                        </a:rPr>
                        <a:t> </a:t>
                      </a:r>
                      <a:endParaRPr lang="en-GB"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extLst>
                  <a:ext uri="{0D108BD9-81ED-4DB2-BD59-A6C34878D82A}">
                    <a16:rowId xmlns:a16="http://schemas.microsoft.com/office/drawing/2014/main" val="3599749488"/>
                  </a:ext>
                </a:extLst>
              </a:tr>
              <a:tr h="399441">
                <a:tc>
                  <a:txBody>
                    <a:bodyPr/>
                    <a:lstStyle/>
                    <a:p>
                      <a:pPr algn="ctr">
                        <a:spcAft>
                          <a:spcPts val="0"/>
                        </a:spcAft>
                      </a:pPr>
                      <a:r>
                        <a:rPr lang="en-US" sz="1200" dirty="0" smtClean="0">
                          <a:effectLst/>
                          <a:latin typeface="Raleway"/>
                        </a:rPr>
                        <a:t>189,99 </a:t>
                      </a:r>
                      <a:r>
                        <a:rPr lang="en-US" sz="1200" dirty="0" err="1">
                          <a:effectLst/>
                        </a:rPr>
                        <a:t>kn</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en-US" sz="1200" b="0" dirty="0">
                          <a:solidFill>
                            <a:schemeClr val="tx1"/>
                          </a:solidFill>
                          <a:effectLst/>
                          <a:latin typeface="Raleway"/>
                        </a:rPr>
                        <a:t>25,2016006370 EUR</a:t>
                      </a:r>
                      <a:endParaRPr lang="en-GB"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en-US" sz="1200" b="0" dirty="0">
                          <a:solidFill>
                            <a:schemeClr val="tx1"/>
                          </a:solidFill>
                          <a:effectLst/>
                          <a:latin typeface="Raleway"/>
                        </a:rPr>
                        <a:t>25,20 EUR</a:t>
                      </a:r>
                      <a:endParaRPr lang="en-GB" sz="1100" b="0" dirty="0">
                        <a:solidFill>
                          <a:schemeClr val="tx1"/>
                        </a:solidFill>
                        <a:effectLst/>
                      </a:endParaRPr>
                    </a:p>
                    <a:p>
                      <a:pPr algn="ctr">
                        <a:spcAft>
                          <a:spcPts val="0"/>
                        </a:spcAft>
                      </a:pPr>
                      <a:r>
                        <a:rPr lang="en-US" sz="1200" b="0" dirty="0">
                          <a:solidFill>
                            <a:schemeClr val="tx1"/>
                          </a:solidFill>
                          <a:effectLst/>
                        </a:rPr>
                        <a:t> </a:t>
                      </a:r>
                      <a:endParaRPr lang="en-GB"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extLst>
                  <a:ext uri="{0D108BD9-81ED-4DB2-BD59-A6C34878D82A}">
                    <a16:rowId xmlns:a16="http://schemas.microsoft.com/office/drawing/2014/main" val="312031750"/>
                  </a:ext>
                </a:extLst>
              </a:tr>
              <a:tr h="399441">
                <a:tc>
                  <a:txBody>
                    <a:bodyPr/>
                    <a:lstStyle/>
                    <a:p>
                      <a:pPr algn="ctr">
                        <a:spcAft>
                          <a:spcPts val="0"/>
                        </a:spcAft>
                      </a:pPr>
                      <a:r>
                        <a:rPr lang="en-US" sz="1200" b="1" kern="1200" dirty="0">
                          <a:solidFill>
                            <a:schemeClr val="lt1"/>
                          </a:solidFill>
                          <a:effectLst/>
                          <a:latin typeface="Raleway"/>
                          <a:ea typeface="+mn-ea"/>
                          <a:cs typeface="+mn-cs"/>
                        </a:rPr>
                        <a:t>10 </a:t>
                      </a:r>
                      <a:r>
                        <a:rPr lang="en-US" sz="1200" b="1" kern="1200" dirty="0" err="1">
                          <a:solidFill>
                            <a:schemeClr val="lt1"/>
                          </a:solidFill>
                          <a:effectLst/>
                          <a:latin typeface="Raleway"/>
                          <a:ea typeface="+mn-ea"/>
                          <a:cs typeface="+mn-cs"/>
                        </a:rPr>
                        <a:t>kn</a:t>
                      </a:r>
                      <a:endParaRPr lang="en-GB" sz="1200" b="1" kern="1200" dirty="0">
                        <a:solidFill>
                          <a:schemeClr val="lt1"/>
                        </a:solidFill>
                        <a:effectLst/>
                        <a:latin typeface="Raleway"/>
                        <a:ea typeface="+mn-ea"/>
                        <a:cs typeface="+mn-cs"/>
                      </a:endParaRPr>
                    </a:p>
                  </a:txBody>
                  <a:tcPr marL="125317" marR="125317" marT="0" marB="0"/>
                </a:tc>
                <a:tc>
                  <a:txBody>
                    <a:bodyPr/>
                    <a:lstStyle/>
                    <a:p>
                      <a:pPr algn="ctr">
                        <a:spcAft>
                          <a:spcPts val="0"/>
                        </a:spcAft>
                      </a:pPr>
                      <a:r>
                        <a:rPr lang="en-US" sz="1200" b="0" kern="1200" dirty="0">
                          <a:solidFill>
                            <a:schemeClr val="tx1"/>
                          </a:solidFill>
                          <a:effectLst/>
                          <a:latin typeface="Raleway"/>
                          <a:ea typeface="+mn-ea"/>
                          <a:cs typeface="+mn-cs"/>
                        </a:rPr>
                        <a:t>1,327228084 EUR</a:t>
                      </a:r>
                      <a:endParaRPr lang="en-GB" sz="1200" b="0" kern="1200" dirty="0">
                        <a:solidFill>
                          <a:schemeClr val="tx1"/>
                        </a:solidFill>
                        <a:effectLst/>
                        <a:latin typeface="Raleway"/>
                        <a:ea typeface="+mn-ea"/>
                        <a:cs typeface="+mn-cs"/>
                      </a:endParaRPr>
                    </a:p>
                  </a:txBody>
                  <a:tcPr marL="125317" marR="125317" marT="0" marB="0"/>
                </a:tc>
                <a:tc>
                  <a:txBody>
                    <a:bodyPr/>
                    <a:lstStyle/>
                    <a:p>
                      <a:pPr algn="ctr">
                        <a:spcAft>
                          <a:spcPts val="0"/>
                        </a:spcAft>
                      </a:pPr>
                      <a:r>
                        <a:rPr lang="en-US" sz="1200" b="0" kern="1200" dirty="0">
                          <a:solidFill>
                            <a:schemeClr val="tx1"/>
                          </a:solidFill>
                          <a:effectLst/>
                          <a:latin typeface="Raleway"/>
                          <a:ea typeface="+mn-ea"/>
                          <a:cs typeface="+mn-cs"/>
                        </a:rPr>
                        <a:t>1,33 EUR</a:t>
                      </a:r>
                      <a:endParaRPr lang="en-GB" sz="1200" b="0" kern="1200" dirty="0">
                        <a:solidFill>
                          <a:schemeClr val="tx1"/>
                        </a:solidFill>
                        <a:effectLst/>
                        <a:latin typeface="Raleway"/>
                        <a:ea typeface="+mn-ea"/>
                        <a:cs typeface="+mn-cs"/>
                      </a:endParaRPr>
                    </a:p>
                    <a:p>
                      <a:pPr algn="ctr">
                        <a:spcAft>
                          <a:spcPts val="0"/>
                        </a:spcAft>
                      </a:pPr>
                      <a:r>
                        <a:rPr lang="en-US" sz="1200" b="0" kern="1200" dirty="0">
                          <a:solidFill>
                            <a:schemeClr val="tx1"/>
                          </a:solidFill>
                          <a:effectLst/>
                          <a:latin typeface="Raleway"/>
                          <a:ea typeface="+mn-ea"/>
                          <a:cs typeface="+mn-cs"/>
                        </a:rPr>
                        <a:t> </a:t>
                      </a:r>
                      <a:endParaRPr lang="en-GB" sz="1200" b="0" kern="1200" dirty="0">
                        <a:solidFill>
                          <a:schemeClr val="tx1"/>
                        </a:solidFill>
                        <a:effectLst/>
                        <a:latin typeface="Raleway"/>
                        <a:ea typeface="+mn-ea"/>
                        <a:cs typeface="+mn-cs"/>
                      </a:endParaRPr>
                    </a:p>
                  </a:txBody>
                  <a:tcPr marL="125317" marR="125317" marT="0" marB="0"/>
                </a:tc>
                <a:extLst>
                  <a:ext uri="{0D108BD9-81ED-4DB2-BD59-A6C34878D82A}">
                    <a16:rowId xmlns:a16="http://schemas.microsoft.com/office/drawing/2014/main" val="1016996133"/>
                  </a:ext>
                </a:extLst>
              </a:tr>
              <a:tr h="399441">
                <a:tc>
                  <a:txBody>
                    <a:bodyPr/>
                    <a:lstStyle/>
                    <a:p>
                      <a:pPr algn="ctr">
                        <a:spcAft>
                          <a:spcPts val="0"/>
                        </a:spcAft>
                      </a:pPr>
                      <a:r>
                        <a:rPr lang="en-GB" sz="1200" b="1" kern="1200" dirty="0" smtClean="0">
                          <a:solidFill>
                            <a:schemeClr val="lt1"/>
                          </a:solidFill>
                          <a:effectLst/>
                          <a:latin typeface="Raleway"/>
                          <a:ea typeface="+mn-ea"/>
                          <a:cs typeface="+mn-cs"/>
                        </a:rPr>
                        <a:t>6 </a:t>
                      </a:r>
                      <a:r>
                        <a:rPr lang="en-GB" sz="1200" b="1" kern="1200" dirty="0" err="1" smtClean="0">
                          <a:solidFill>
                            <a:schemeClr val="lt1"/>
                          </a:solidFill>
                          <a:effectLst/>
                          <a:latin typeface="Raleway"/>
                          <a:ea typeface="+mn-ea"/>
                          <a:cs typeface="+mn-cs"/>
                        </a:rPr>
                        <a:t>kn</a:t>
                      </a:r>
                      <a:endParaRPr lang="en-GB" sz="1200" b="1" kern="1200" dirty="0">
                        <a:solidFill>
                          <a:schemeClr val="lt1"/>
                        </a:solidFill>
                        <a:effectLst/>
                        <a:latin typeface="Raleway"/>
                        <a:ea typeface="+mn-ea"/>
                        <a:cs typeface="+mn-cs"/>
                      </a:endParaRPr>
                    </a:p>
                  </a:txBody>
                  <a:tcPr marL="125317" marR="125317" marT="0" marB="0"/>
                </a:tc>
                <a:tc>
                  <a:txBody>
                    <a:bodyPr/>
                    <a:lstStyle/>
                    <a:p>
                      <a:pPr algn="ctr">
                        <a:spcAft>
                          <a:spcPts val="0"/>
                        </a:spcAft>
                      </a:pPr>
                      <a:r>
                        <a:rPr lang="en-GB" sz="1200" b="0" kern="1200" dirty="0" smtClean="0">
                          <a:solidFill>
                            <a:schemeClr val="tx1"/>
                          </a:solidFill>
                          <a:effectLst/>
                          <a:latin typeface="Raleway"/>
                          <a:ea typeface="+mn-ea"/>
                          <a:cs typeface="+mn-cs"/>
                        </a:rPr>
                        <a:t>0,79633685 EUR</a:t>
                      </a:r>
                      <a:endParaRPr lang="en-GB" sz="1200" b="0" kern="1200" dirty="0">
                        <a:solidFill>
                          <a:schemeClr val="tx1"/>
                        </a:solidFill>
                        <a:effectLst/>
                        <a:latin typeface="Raleway"/>
                        <a:ea typeface="+mn-ea"/>
                        <a:cs typeface="+mn-cs"/>
                      </a:endParaRPr>
                    </a:p>
                  </a:txBody>
                  <a:tcPr marL="125317" marR="125317" marT="0" marB="0"/>
                </a:tc>
                <a:tc>
                  <a:txBody>
                    <a:bodyPr/>
                    <a:lstStyle/>
                    <a:p>
                      <a:pPr algn="ctr">
                        <a:spcAft>
                          <a:spcPts val="0"/>
                        </a:spcAft>
                      </a:pPr>
                      <a:r>
                        <a:rPr lang="en-GB" sz="1200" b="0" kern="1200" dirty="0" smtClean="0">
                          <a:solidFill>
                            <a:schemeClr val="tx1"/>
                          </a:solidFill>
                          <a:effectLst/>
                          <a:latin typeface="Raleway"/>
                          <a:ea typeface="+mn-ea"/>
                          <a:cs typeface="+mn-cs"/>
                        </a:rPr>
                        <a:t>0,80 EUR</a:t>
                      </a:r>
                      <a:endParaRPr lang="en-GB" sz="1200" b="0" kern="1200" dirty="0">
                        <a:solidFill>
                          <a:schemeClr val="tx1"/>
                        </a:solidFill>
                        <a:effectLst/>
                        <a:latin typeface="Raleway"/>
                        <a:ea typeface="+mn-ea"/>
                        <a:cs typeface="+mn-cs"/>
                      </a:endParaRPr>
                    </a:p>
                  </a:txBody>
                  <a:tcPr marL="125317" marR="125317" marT="0" marB="0"/>
                </a:tc>
                <a:extLst>
                  <a:ext uri="{0D108BD9-81ED-4DB2-BD59-A6C34878D82A}">
                    <a16:rowId xmlns:a16="http://schemas.microsoft.com/office/drawing/2014/main" val="1049573497"/>
                  </a:ext>
                </a:extLst>
              </a:tr>
              <a:tr h="399441">
                <a:tc>
                  <a:txBody>
                    <a:bodyPr/>
                    <a:lstStyle/>
                    <a:p>
                      <a:pPr algn="ctr">
                        <a:spcAft>
                          <a:spcPts val="0"/>
                        </a:spcAft>
                      </a:pPr>
                      <a:r>
                        <a:rPr lang="en-US" sz="1200" b="1" kern="1200" dirty="0">
                          <a:solidFill>
                            <a:schemeClr val="lt1"/>
                          </a:solidFill>
                          <a:effectLst/>
                          <a:latin typeface="Raleway"/>
                          <a:ea typeface="+mn-ea"/>
                          <a:cs typeface="+mn-cs"/>
                        </a:rPr>
                        <a:t>0,03 </a:t>
                      </a:r>
                      <a:r>
                        <a:rPr lang="en-US" sz="1200" b="1" kern="1200" dirty="0" err="1">
                          <a:solidFill>
                            <a:schemeClr val="lt1"/>
                          </a:solidFill>
                          <a:effectLst/>
                          <a:latin typeface="Raleway"/>
                          <a:ea typeface="+mn-ea"/>
                          <a:cs typeface="+mn-cs"/>
                        </a:rPr>
                        <a:t>kn</a:t>
                      </a:r>
                      <a:endParaRPr lang="en-GB" sz="1200" b="1" kern="1200" dirty="0">
                        <a:solidFill>
                          <a:schemeClr val="lt1"/>
                        </a:solidFill>
                        <a:effectLst/>
                        <a:latin typeface="Raleway"/>
                        <a:ea typeface="+mn-ea"/>
                        <a:cs typeface="+mn-cs"/>
                      </a:endParaRPr>
                    </a:p>
                  </a:txBody>
                  <a:tcPr marL="125317" marR="125317" marT="0" marB="0"/>
                </a:tc>
                <a:tc>
                  <a:txBody>
                    <a:bodyPr/>
                    <a:lstStyle/>
                    <a:p>
                      <a:pPr algn="ctr">
                        <a:spcAft>
                          <a:spcPts val="0"/>
                        </a:spcAft>
                      </a:pPr>
                      <a:r>
                        <a:rPr lang="en-US" sz="1200" b="0" kern="1200" dirty="0">
                          <a:solidFill>
                            <a:schemeClr val="tx1"/>
                          </a:solidFill>
                          <a:effectLst/>
                          <a:latin typeface="Raleway"/>
                          <a:ea typeface="+mn-ea"/>
                          <a:cs typeface="+mn-cs"/>
                        </a:rPr>
                        <a:t>0,00398168 EUR</a:t>
                      </a:r>
                      <a:endParaRPr lang="en-GB" sz="1200" b="0" kern="1200" dirty="0">
                        <a:solidFill>
                          <a:schemeClr val="tx1"/>
                        </a:solidFill>
                        <a:effectLst/>
                        <a:latin typeface="Raleway"/>
                        <a:ea typeface="+mn-ea"/>
                        <a:cs typeface="+mn-cs"/>
                      </a:endParaRPr>
                    </a:p>
                    <a:p>
                      <a:pPr algn="ctr">
                        <a:spcAft>
                          <a:spcPts val="0"/>
                        </a:spcAft>
                      </a:pPr>
                      <a:r>
                        <a:rPr lang="en-US" sz="1200" b="0" kern="1200" dirty="0">
                          <a:solidFill>
                            <a:schemeClr val="tx1"/>
                          </a:solidFill>
                          <a:effectLst/>
                          <a:latin typeface="Raleway"/>
                          <a:ea typeface="+mn-ea"/>
                          <a:cs typeface="+mn-cs"/>
                        </a:rPr>
                        <a:t> </a:t>
                      </a:r>
                      <a:endParaRPr lang="en-GB" sz="1200" b="0" kern="1200" dirty="0">
                        <a:solidFill>
                          <a:schemeClr val="tx1"/>
                        </a:solidFill>
                        <a:effectLst/>
                        <a:latin typeface="Raleway"/>
                        <a:ea typeface="+mn-ea"/>
                        <a:cs typeface="+mn-cs"/>
                      </a:endParaRPr>
                    </a:p>
                  </a:txBody>
                  <a:tcPr marL="125317" marR="125317" marT="0" marB="0"/>
                </a:tc>
                <a:tc>
                  <a:txBody>
                    <a:bodyPr/>
                    <a:lstStyle/>
                    <a:p>
                      <a:pPr algn="ctr">
                        <a:spcAft>
                          <a:spcPts val="0"/>
                        </a:spcAft>
                      </a:pPr>
                      <a:r>
                        <a:rPr lang="en-US" sz="1200" b="0" kern="1200" dirty="0">
                          <a:solidFill>
                            <a:schemeClr val="tx1"/>
                          </a:solidFill>
                          <a:effectLst/>
                          <a:latin typeface="Raleway"/>
                          <a:ea typeface="+mn-ea"/>
                          <a:cs typeface="+mn-cs"/>
                        </a:rPr>
                        <a:t>0,00 EUR</a:t>
                      </a:r>
                      <a:endParaRPr lang="en-GB" sz="1200" b="0" kern="1200" dirty="0">
                        <a:solidFill>
                          <a:schemeClr val="tx1"/>
                        </a:solidFill>
                        <a:effectLst/>
                        <a:latin typeface="Raleway"/>
                        <a:ea typeface="+mn-ea"/>
                        <a:cs typeface="+mn-cs"/>
                      </a:endParaRPr>
                    </a:p>
                  </a:txBody>
                  <a:tcPr marL="125317" marR="125317" marT="0" marB="0"/>
                </a:tc>
                <a:extLst>
                  <a:ext uri="{0D108BD9-81ED-4DB2-BD59-A6C34878D82A}">
                    <a16:rowId xmlns:a16="http://schemas.microsoft.com/office/drawing/2014/main" val="1235862362"/>
                  </a:ext>
                </a:extLst>
              </a:tr>
              <a:tr h="399441">
                <a:tc>
                  <a:txBody>
                    <a:bodyPr/>
                    <a:lstStyle/>
                    <a:p>
                      <a:pPr algn="ctr">
                        <a:spcAft>
                          <a:spcPts val="0"/>
                        </a:spcAft>
                      </a:pPr>
                      <a:r>
                        <a:rPr lang="en-US" sz="1200" dirty="0">
                          <a:effectLst/>
                          <a:latin typeface="Raleway"/>
                        </a:rPr>
                        <a:t>0,04 </a:t>
                      </a:r>
                      <a:r>
                        <a:rPr lang="en-US" sz="1200" dirty="0" err="1">
                          <a:effectLst/>
                          <a:latin typeface="Raleway"/>
                        </a:rPr>
                        <a:t>kn</a:t>
                      </a:r>
                      <a:endParaRPr lang="en-GB" sz="1100" dirty="0">
                        <a:effectLst/>
                      </a:endParaRPr>
                    </a:p>
                    <a:p>
                      <a:pPr algn="ctr">
                        <a:spcAft>
                          <a:spcPts val="0"/>
                        </a:spcAft>
                      </a:pPr>
                      <a:r>
                        <a:rPr lang="en-US" sz="1200" dirty="0">
                          <a:effectLst/>
                        </a:rPr>
                        <a:t> </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en-US" sz="1200" b="0" dirty="0">
                          <a:solidFill>
                            <a:schemeClr val="tx1"/>
                          </a:solidFill>
                          <a:effectLst/>
                          <a:latin typeface="Raleway"/>
                        </a:rPr>
                        <a:t>0,00530891 EUR </a:t>
                      </a:r>
                      <a:endParaRPr lang="en-GB"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tc>
                  <a:txBody>
                    <a:bodyPr/>
                    <a:lstStyle/>
                    <a:p>
                      <a:pPr algn="ctr">
                        <a:spcAft>
                          <a:spcPts val="0"/>
                        </a:spcAft>
                      </a:pPr>
                      <a:r>
                        <a:rPr lang="en-US" sz="1200" b="0" dirty="0">
                          <a:solidFill>
                            <a:schemeClr val="tx1"/>
                          </a:solidFill>
                          <a:effectLst/>
                          <a:latin typeface="Raleway"/>
                        </a:rPr>
                        <a:t>0,01 EUR</a:t>
                      </a:r>
                      <a:endParaRPr lang="en-GB"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25317" marR="125317" marT="0" marB="0"/>
                </a:tc>
                <a:extLst>
                  <a:ext uri="{0D108BD9-81ED-4DB2-BD59-A6C34878D82A}">
                    <a16:rowId xmlns:a16="http://schemas.microsoft.com/office/drawing/2014/main" val="3643545521"/>
                  </a:ext>
                </a:extLst>
              </a:tr>
            </a:tbl>
          </a:graphicData>
        </a:graphic>
      </p:graphicFrame>
      <p:sp>
        <p:nvSpPr>
          <p:cNvPr id="5" name="Rectangle 4"/>
          <p:cNvSpPr/>
          <p:nvPr/>
        </p:nvSpPr>
        <p:spPr>
          <a:xfrm>
            <a:off x="348349" y="1837509"/>
            <a:ext cx="5517613" cy="1754326"/>
          </a:xfrm>
          <a:prstGeom prst="rect">
            <a:avLst/>
          </a:prstGeom>
        </p:spPr>
        <p:txBody>
          <a:bodyPr wrap="square">
            <a:spAutoFit/>
          </a:bodyPr>
          <a:lstStyle/>
          <a:p>
            <a:pPr marL="285750" indent="-285750">
              <a:buFont typeface="Arial" panose="020B0604020202020204" pitchFamily="34" charset="0"/>
              <a:buChar char="•"/>
            </a:pPr>
            <a:endParaRPr lang="hr-HR" dirty="0" smtClean="0">
              <a:latin typeface="Raleway"/>
            </a:endParaRPr>
          </a:p>
          <a:p>
            <a:pPr marL="285750" indent="-285750">
              <a:buFont typeface="Arial" panose="020B0604020202020204" pitchFamily="34" charset="0"/>
              <a:buChar char="•"/>
            </a:pPr>
            <a:r>
              <a:rPr lang="hr-HR" dirty="0">
                <a:latin typeface="Raleway"/>
              </a:rPr>
              <a:t>P</a:t>
            </a:r>
            <a:r>
              <a:rPr lang="hr-HR" dirty="0" smtClean="0">
                <a:latin typeface="Raleway"/>
              </a:rPr>
              <a:t>reračunavanje cijena primjenom skraćene verzije fiksnog tečaja konverzije </a:t>
            </a:r>
            <a:r>
              <a:rPr lang="hr-HR" b="1" dirty="0" smtClean="0">
                <a:effectLst>
                  <a:outerShdw blurRad="38100" dist="38100" dir="2700000" algn="tl">
                    <a:srgbClr val="000000">
                      <a:alpha val="43137"/>
                    </a:srgbClr>
                  </a:outerShdw>
                </a:effectLst>
                <a:latin typeface="Raleway"/>
              </a:rPr>
              <a:t>– </a:t>
            </a:r>
            <a:r>
              <a:rPr lang="hr-HR" b="1" dirty="0" smtClean="0">
                <a:latin typeface="Raleway"/>
              </a:rPr>
              <a:t>NIJE DOPUŠTENO</a:t>
            </a:r>
          </a:p>
          <a:p>
            <a:pPr marL="285750" indent="-285750">
              <a:buFont typeface="Arial" panose="020B0604020202020204" pitchFamily="34" charset="0"/>
              <a:buChar char="•"/>
            </a:pPr>
            <a:endParaRPr lang="hr-HR" dirty="0" smtClean="0">
              <a:latin typeface="Raleway"/>
            </a:endParaRPr>
          </a:p>
          <a:p>
            <a:pPr marL="285750" indent="-285750">
              <a:buFont typeface="Arial" panose="020B0604020202020204" pitchFamily="34" charset="0"/>
              <a:buChar char="•"/>
            </a:pPr>
            <a:r>
              <a:rPr lang="hr-HR" dirty="0">
                <a:latin typeface="Raleway"/>
              </a:rPr>
              <a:t>N</a:t>
            </a:r>
            <a:r>
              <a:rPr lang="hr-HR" dirty="0" smtClean="0">
                <a:latin typeface="Raleway"/>
              </a:rPr>
              <a:t>akon provedenog preračunavanja dobiveni rezultat zaokružuje se na dvije decimale, u skladu s matematičkim pravilima zaokruživanja</a:t>
            </a: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9</a:t>
            </a:fld>
            <a:endParaRPr lang="hr-HR" dirty="0"/>
          </a:p>
        </p:txBody>
      </p:sp>
    </p:spTree>
    <p:extLst>
      <p:ext uri="{BB962C8B-B14F-4D97-AF65-F5344CB8AC3E}">
        <p14:creationId xmlns:p14="http://schemas.microsoft.com/office/powerpoint/2010/main" val="304192651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slov 1"/>
          <p:cNvSpPr>
            <a:spLocks noGrp="1" noChangeArrowheads="1"/>
          </p:cNvSpPr>
          <p:nvPr>
            <p:ph type="title"/>
          </p:nvPr>
        </p:nvSpPr>
        <p:spPr>
          <a:xfrm>
            <a:off x="838199" y="365125"/>
            <a:ext cx="10979989" cy="1325563"/>
          </a:xfrm>
        </p:spPr>
        <p:txBody>
          <a:bodyPr>
            <a:normAutofit/>
          </a:bodyPr>
          <a:lstStyle/>
          <a:p>
            <a:r>
              <a:rPr lang="pl-PL" altLang="sr-Latn-RS" sz="4000" dirty="0">
                <a:cs typeface="Calibri Light" panose="020F0302020204030204" pitchFamily="34" charset="0"/>
              </a:rPr>
              <a:t>Posebna pravila koja se odnose na zaokruživanje</a:t>
            </a:r>
            <a:endParaRPr lang="hr-HR" altLang="sr-Latn-RS" sz="4000" dirty="0">
              <a:cs typeface="Calibri Light" panose="020F0302020204030204" pitchFamily="34" charset="0"/>
            </a:endParaRPr>
          </a:p>
        </p:txBody>
      </p:sp>
      <p:sp>
        <p:nvSpPr>
          <p:cNvPr id="23555" name="Rezervirano mjesto sadržaja 2">
            <a:extLst/>
          </p:cNvPr>
          <p:cNvSpPr>
            <a:spLocks noGrp="1"/>
          </p:cNvSpPr>
          <p:nvPr>
            <p:ph idx="1"/>
          </p:nvPr>
        </p:nvSpPr>
        <p:spPr/>
        <p:txBody>
          <a:bodyPr>
            <a:normAutofit fontScale="85000" lnSpcReduction="20000"/>
          </a:bodyPr>
          <a:lstStyle/>
          <a:p>
            <a:pPr algn="just">
              <a:defRPr/>
            </a:pPr>
            <a:r>
              <a:rPr lang="hr-HR" altLang="sr-Latn-RS" sz="2400" dirty="0">
                <a:cs typeface="Calibri Light" panose="020F0302020204030204" pitchFamily="34" charset="0"/>
              </a:rPr>
              <a:t>Jedinične cijene iskazane za obračunske jedinice roba i usluga koje se koriste kao množenik za izračun cijene roba i usluga, a koje su iskazane na više od dvije decimale nakon preračunavanja sukladno pravilima za preračunavanje iz članka 4. Uredbe (EZ) br. 1103/97 zaokružuju se i iskazuju s istim brojem decimala kao i prije preračunavanja.</a:t>
            </a:r>
          </a:p>
          <a:p>
            <a:pPr algn="just">
              <a:defRPr/>
            </a:pPr>
            <a:endParaRPr lang="hr-HR" altLang="sr-Latn-RS" sz="2400" dirty="0">
              <a:cs typeface="Calibri Light" panose="020F0302020204030204" pitchFamily="34" charset="0"/>
            </a:endParaRPr>
          </a:p>
          <a:p>
            <a:pPr algn="just">
              <a:defRPr/>
            </a:pPr>
            <a:r>
              <a:rPr lang="hr-HR" altLang="sr-Latn-RS" sz="2400" dirty="0">
                <a:cs typeface="Calibri Light" panose="020F0302020204030204" pitchFamily="34" charset="0"/>
              </a:rPr>
              <a:t>Jedinične cijene niske vrijednosti iskazane za obračunske jedinice roba i usluga koje se koriste kao množenik za izračun cijene roba i usluga te druge cijene niskih vrijednosti, preračunate sukladno pravilima za preračunavanje iz članka 4. Uredbe (EZ) br. 1103/97 zaokružuju se i iskazuju na više od dvije decimale.</a:t>
            </a:r>
          </a:p>
          <a:p>
            <a:pPr algn="just">
              <a:defRPr/>
            </a:pPr>
            <a:endParaRPr lang="hr-HR" altLang="sr-Latn-RS" sz="2400" dirty="0">
              <a:cs typeface="Calibri Light" panose="020F0302020204030204" pitchFamily="34" charset="0"/>
            </a:endParaRPr>
          </a:p>
          <a:p>
            <a:pPr algn="just">
              <a:defRPr/>
            </a:pPr>
            <a:r>
              <a:rPr lang="hr-HR" altLang="sr-Latn-RS" sz="2400" dirty="0">
                <a:cs typeface="Calibri Light" panose="020F0302020204030204" pitchFamily="34" charset="0"/>
              </a:rPr>
              <a:t>Na jedinične cijene roba i usluga koje se ne iskazuju u decimalama ili se iskazuju u jednoj decimali temeljem drugih zakona ili podzakonskih akata, prilikom preračunavanja sukladno članku 14. ovoga Zakona može se primjenjivati sljedeće matematičko pravilo zaokruživanja na dvije decimale od kojih je druga decimala uvijek nula: </a:t>
            </a:r>
          </a:p>
          <a:p>
            <a:pPr lvl="1" algn="just">
              <a:defRPr/>
            </a:pPr>
            <a:r>
              <a:rPr lang="hr-HR" altLang="sr-Latn-RS" sz="2000" dirty="0">
                <a:cs typeface="Calibri Light" panose="020F0302020204030204" pitchFamily="34" charset="0"/>
              </a:rPr>
              <a:t>ako je druga decimala manja od pet, prva decimala ostaje nepromijenjena </a:t>
            </a:r>
          </a:p>
          <a:p>
            <a:pPr lvl="1" algn="just">
              <a:defRPr/>
            </a:pPr>
            <a:r>
              <a:rPr lang="hr-HR" altLang="sr-Latn-RS" sz="2000" dirty="0">
                <a:cs typeface="Calibri Light" panose="020F0302020204030204" pitchFamily="34" charset="0"/>
              </a:rPr>
              <a:t>ako je druga decimala jednaka ili veća od pet, prva decimala povećava se za jedan.</a:t>
            </a:r>
          </a:p>
          <a:p>
            <a:pPr algn="just">
              <a:defRPr/>
            </a:pPr>
            <a:endParaRPr lang="hr-HR" altLang="sr-Latn-RS" sz="2400" dirty="0">
              <a:cs typeface="Calibri Light" panose="020F0302020204030204" pitchFamily="34" charset="0"/>
            </a:endParaRPr>
          </a:p>
          <a:p>
            <a:pPr algn="just">
              <a:spcBef>
                <a:spcPct val="0"/>
              </a:spcBef>
              <a:defRPr/>
            </a:pPr>
            <a:endParaRPr lang="hr-HR" dirty="0">
              <a:cs typeface="Calibri Light" panose="020F0302020204030204" pitchFamily="34" charset="0"/>
            </a:endParaRPr>
          </a:p>
        </p:txBody>
      </p:sp>
      <p:sp>
        <p:nvSpPr>
          <p:cNvPr id="5" name="Rezervirano mjesto broja slajda 4"/>
          <p:cNvSpPr>
            <a:spLocks noGrp="1"/>
          </p:cNvSpPr>
          <p:nvPr>
            <p:ph type="sldNum" sz="quarter" idx="12"/>
          </p:nvPr>
        </p:nvSpPr>
        <p:spPr/>
        <p:txBody>
          <a:bodyPr/>
          <a:lstStyle/>
          <a:p>
            <a:fld id="{0D802447-848F-5548-9F32-0A05C11AEE14}" type="slidenum">
              <a:rPr lang="hr-HR" smtClean="0"/>
              <a:pPr/>
              <a:t>10</a:t>
            </a:fld>
            <a:endParaRPr lang="hr-HR" dirty="0"/>
          </a:p>
        </p:txBody>
      </p:sp>
    </p:spTree>
    <p:extLst>
      <p:ext uri="{BB962C8B-B14F-4D97-AF65-F5344CB8AC3E}">
        <p14:creationId xmlns:p14="http://schemas.microsoft.com/office/powerpoint/2010/main" val="155297179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1283" y="296363"/>
            <a:ext cx="11990717" cy="1206500"/>
          </a:xfrm>
          <a:prstGeom prst="rect">
            <a:avLst/>
          </a:prstGeom>
        </p:spPr>
        <p:txBody>
          <a:bodyPr>
            <a:normAutofit/>
          </a:bodyPr>
          <a:lstStyle/>
          <a:p>
            <a:r>
              <a:rPr lang="hr-HR" sz="4000" dirty="0">
                <a:cs typeface="Calibri Light" panose="020F0302020204030204" pitchFamily="34" charset="0"/>
              </a:rPr>
              <a:t>Smjernice za prilagodbu gospodarstva</a:t>
            </a:r>
            <a:r>
              <a:rPr lang="en-GB" sz="4000" dirty="0">
                <a:cs typeface="Calibri Light" panose="020F0302020204030204" pitchFamily="34" charset="0"/>
              </a:rPr>
              <a:t> </a:t>
            </a:r>
            <a:r>
              <a:rPr lang="hr-HR" sz="4000" dirty="0">
                <a:cs typeface="Calibri Light" panose="020F0302020204030204" pitchFamily="34" charset="0"/>
              </a:rPr>
              <a:t> </a:t>
            </a:r>
            <a:r>
              <a:rPr lang="en-GB" sz="4000" dirty="0">
                <a:cs typeface="Calibri Light" panose="020F0302020204030204" pitchFamily="34" charset="0"/>
              </a:rPr>
              <a:t>u </a:t>
            </a:r>
            <a:r>
              <a:rPr lang="hr-HR" sz="4000" dirty="0">
                <a:cs typeface="Calibri Light" panose="020F0302020204030204" pitchFamily="34" charset="0"/>
              </a:rPr>
              <a:t>procesu zamjene hrvatske kune eurom</a:t>
            </a:r>
          </a:p>
        </p:txBody>
      </p:sp>
      <p:pic>
        <p:nvPicPr>
          <p:cNvPr id="9" name="Content Placeholder 8" descr="Screen Clipping"/>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2447925"/>
            <a:ext cx="3062288" cy="3508375"/>
          </a:xfrm>
          <a:prstGeom prst="rect">
            <a:avLst/>
          </a:prstGeom>
          <a:effectLst>
            <a:innerShdw blurRad="63500" dist="50800" dir="18900000">
              <a:prstClr val="black">
                <a:alpha val="50000"/>
              </a:prstClr>
            </a:innerShdw>
          </a:effectLst>
        </p:spPr>
      </p:pic>
      <p:sp>
        <p:nvSpPr>
          <p:cNvPr id="6" name="Rectangle 5"/>
          <p:cNvSpPr/>
          <p:nvPr/>
        </p:nvSpPr>
        <p:spPr>
          <a:xfrm>
            <a:off x="5965767" y="2009937"/>
            <a:ext cx="6096000" cy="3416320"/>
          </a:xfrm>
          <a:prstGeom prst="rect">
            <a:avLst/>
          </a:prstGeom>
        </p:spPr>
        <p:txBody>
          <a:bodyPr>
            <a:spAutoFit/>
          </a:bodyPr>
          <a:lstStyle/>
          <a:p>
            <a:pPr marL="285750" indent="-285750" algn="just">
              <a:buFont typeface="Arial" panose="020B0604020202020204" pitchFamily="34" charset="0"/>
              <a:buChar char="•"/>
            </a:pPr>
            <a:r>
              <a:rPr lang="hr-HR" dirty="0" smtClean="0">
                <a:latin typeface="Raleway"/>
              </a:rPr>
              <a:t>detaljne i pravovremene informacije za gospodarstvenike o prilagodbama koje ih očekuju, o vremenskom okviru uvođenja eura te adresiranje potencijalnih problema i izazova koji se mogu pojaviti u provedbi planiranih mjera</a:t>
            </a:r>
          </a:p>
          <a:p>
            <a:pPr marL="285750" indent="-285750" algn="just">
              <a:buFont typeface="Arial" panose="020B0604020202020204" pitchFamily="34" charset="0"/>
              <a:buChar char="•"/>
            </a:pPr>
            <a:endParaRPr lang="hr-HR" dirty="0" smtClean="0">
              <a:latin typeface="Raleway"/>
            </a:endParaRPr>
          </a:p>
          <a:p>
            <a:pPr marL="285750" indent="-285750" algn="just">
              <a:buFont typeface="Arial" panose="020B0604020202020204" pitchFamily="34" charset="0"/>
              <a:buChar char="•"/>
            </a:pPr>
            <a:r>
              <a:rPr lang="hr-HR" dirty="0" smtClean="0">
                <a:latin typeface="Raleway"/>
              </a:rPr>
              <a:t>rezultat opsežnih konzultacija s gospodarskim udruženjima, s ciljem utvrđivanja optimalnih rješenja uz razumne troškove za gospodarstvenike i puno poštivanje načela zaštite potrošača</a:t>
            </a:r>
          </a:p>
          <a:p>
            <a:pPr marL="285750" indent="-285750" algn="just">
              <a:buFont typeface="Arial" panose="020B0604020202020204" pitchFamily="34" charset="0"/>
              <a:buChar char="•"/>
            </a:pPr>
            <a:endParaRPr lang="hr-HR" dirty="0" smtClean="0">
              <a:latin typeface="Raleway"/>
            </a:endParaRPr>
          </a:p>
          <a:p>
            <a:pPr marL="285750" indent="-285750" algn="just">
              <a:buFont typeface="Arial" panose="020B0604020202020204" pitchFamily="34" charset="0"/>
              <a:buChar char="•"/>
            </a:pPr>
            <a:r>
              <a:rPr lang="hr-HR" dirty="0" smtClean="0">
                <a:latin typeface="Raleway"/>
              </a:rPr>
              <a:t>dokument ne predstavlja službeno tumačenje pravnih odredbi </a:t>
            </a:r>
            <a:endParaRPr lang="en-GB" dirty="0" smtClean="0">
              <a:latin typeface="Raleway"/>
            </a:endParaRPr>
          </a:p>
          <a:p>
            <a:pPr marL="285750" indent="-285750" algn="just">
              <a:buFont typeface="Arial" panose="020B0604020202020204" pitchFamily="34" charset="0"/>
              <a:buChar char="•"/>
            </a:pPr>
            <a:endParaRPr lang="en-GB" dirty="0" smtClean="0">
              <a:latin typeface="Raleway"/>
            </a:endParaRPr>
          </a:p>
          <a:p>
            <a:pPr marL="285750" indent="-285750" algn="just">
              <a:buFont typeface="Arial" panose="020B0604020202020204" pitchFamily="34" charset="0"/>
              <a:buChar char="•"/>
            </a:pPr>
            <a:r>
              <a:rPr lang="hr-HR" dirty="0" smtClean="0">
                <a:latin typeface="Raleway"/>
              </a:rPr>
              <a:t>25. srpnja – objavljena zadnja verzija</a:t>
            </a:r>
            <a:r>
              <a:rPr lang="en-GB" dirty="0" smtClean="0">
                <a:latin typeface="Raleway"/>
              </a:rPr>
              <a:t>, </a:t>
            </a:r>
            <a:r>
              <a:rPr lang="hr-HR" dirty="0" smtClean="0">
                <a:latin typeface="Raleway"/>
              </a:rPr>
              <a:t>objavljena verzija </a:t>
            </a:r>
            <a:r>
              <a:rPr lang="en-GB" dirty="0" err="1" smtClean="0">
                <a:latin typeface="Raleway"/>
              </a:rPr>
              <a:t>i</a:t>
            </a:r>
            <a:r>
              <a:rPr lang="hr-HR" dirty="0" smtClean="0">
                <a:latin typeface="Raleway"/>
              </a:rPr>
              <a:t> na EN jeziku</a:t>
            </a:r>
          </a:p>
          <a:p>
            <a:pPr marL="285750" indent="-285750">
              <a:buFont typeface="Arial" panose="020B0604020202020204" pitchFamily="34" charset="0"/>
              <a:buChar char="•"/>
            </a:pPr>
            <a:endParaRPr lang="en-GB" dirty="0">
              <a:latin typeface="Raleway"/>
            </a:endParaRP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651" y="2225062"/>
            <a:ext cx="2471954" cy="3280001"/>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17266332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Naslov 1"/>
          <p:cNvSpPr>
            <a:spLocks noGrp="1"/>
          </p:cNvSpPr>
          <p:nvPr>
            <p:ph type="title"/>
          </p:nvPr>
        </p:nvSpPr>
        <p:spPr/>
        <p:txBody>
          <a:bodyPr>
            <a:noAutofit/>
          </a:bodyPr>
          <a:lstStyle/>
          <a:p>
            <a:r>
              <a:rPr lang="pl-PL" sz="4000" dirty="0">
                <a:cs typeface="Calibri" panose="020F0502020204030204" pitchFamily="34" charset="0"/>
              </a:rPr>
              <a:t>Najvažnije</a:t>
            </a:r>
            <a:r>
              <a:rPr lang="pl-PL" sz="4000" dirty="0" smtClean="0">
                <a:cs typeface="Calibri" panose="020F0502020204030204" pitchFamily="34" charset="0"/>
              </a:rPr>
              <a:t> aktivnosti </a:t>
            </a:r>
            <a:r>
              <a:rPr lang="pl-PL" sz="4000" dirty="0">
                <a:cs typeface="Calibri" panose="020F0502020204030204" pitchFamily="34" charset="0"/>
              </a:rPr>
              <a:t>u narednom </a:t>
            </a:r>
            <a:r>
              <a:rPr lang="pl-PL" sz="4000" dirty="0" smtClean="0">
                <a:cs typeface="Calibri" panose="020F0502020204030204" pitchFamily="34" charset="0"/>
              </a:rPr>
              <a:t>razdoblju</a:t>
            </a:r>
            <a:endParaRPr lang="hr-HR" sz="4000" dirty="0">
              <a:cs typeface="Calibri" panose="020F0502020204030204" pitchFamily="34" charset="0"/>
            </a:endParaRPr>
          </a:p>
        </p:txBody>
      </p:sp>
      <p:graphicFrame>
        <p:nvGraphicFramePr>
          <p:cNvPr id="4194306" name="Dijagram 2"/>
          <p:cNvGraphicFramePr>
            <a:graphicFrameLocks/>
          </p:cNvGraphicFramePr>
          <p:nvPr>
            <p:extLst>
              <p:ext uri="{D42A27DB-BD31-4B8C-83A1-F6EECF244321}">
                <p14:modId xmlns:p14="http://schemas.microsoft.com/office/powerpoint/2010/main" val="994599341"/>
              </p:ext>
            </p:extLst>
          </p:nvPr>
        </p:nvGraphicFramePr>
        <p:xfrm>
          <a:off x="2639614" y="980728"/>
          <a:ext cx="7056786"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zervirano mjesto broja slajda 4"/>
          <p:cNvSpPr>
            <a:spLocks noGrp="1"/>
          </p:cNvSpPr>
          <p:nvPr>
            <p:ph type="sldNum" sz="quarter" idx="12"/>
          </p:nvPr>
        </p:nvSpPr>
        <p:spPr/>
        <p:txBody>
          <a:bodyPr/>
          <a:lstStyle/>
          <a:p>
            <a:fld id="{0D802447-848F-5548-9F32-0A05C11AEE14}" type="slidenum">
              <a:rPr lang="hr-HR" smtClean="0"/>
              <a:pPr/>
              <a:t>12</a:t>
            </a:fld>
            <a:endParaRPr lang="hr-HR" dirty="0"/>
          </a:p>
        </p:txBody>
      </p:sp>
    </p:spTree>
    <p:extLst>
      <p:ext uri="{BB962C8B-B14F-4D97-AF65-F5344CB8AC3E}">
        <p14:creationId xmlns:p14="http://schemas.microsoft.com/office/powerpoint/2010/main" val="352629165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prstGeom prst="rect">
            <a:avLst/>
          </a:prstGeom>
        </p:spPr>
        <p:txBody>
          <a:bodyPr>
            <a:normAutofit/>
          </a:bodyPr>
          <a:lstStyle/>
          <a:p>
            <a:r>
              <a:rPr lang="hr-HR" sz="4000" dirty="0">
                <a:latin typeface="Utopia Std"/>
                <a:cs typeface="Calibri Light" panose="020F0302020204030204" pitchFamily="34" charset="0"/>
              </a:rPr>
              <a:t>Dvojno iskazivanje - trajanje</a:t>
            </a:r>
          </a:p>
        </p:txBody>
      </p:sp>
      <p:graphicFrame>
        <p:nvGraphicFramePr>
          <p:cNvPr id="5" name="Rezervirano mjesto sadržaja 4"/>
          <p:cNvGraphicFramePr>
            <a:graphicFrameLocks noGrp="1"/>
          </p:cNvGraphicFramePr>
          <p:nvPr>
            <p:ph idx="1"/>
            <p:extLst>
              <p:ext uri="{D42A27DB-BD31-4B8C-83A1-F6EECF244321}">
                <p14:modId xmlns:p14="http://schemas.microsoft.com/office/powerpoint/2010/main" val="398258332"/>
              </p:ext>
            </p:extLst>
          </p:nvPr>
        </p:nvGraphicFramePr>
        <p:xfrm>
          <a:off x="838200" y="1660468"/>
          <a:ext cx="10515600" cy="1268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ravokutnik 2"/>
          <p:cNvSpPr/>
          <p:nvPr/>
        </p:nvSpPr>
        <p:spPr>
          <a:xfrm>
            <a:off x="650874" y="3174378"/>
            <a:ext cx="8352928" cy="4498667"/>
          </a:xfrm>
          <a:prstGeom prst="rect">
            <a:avLst/>
          </a:prstGeom>
        </p:spPr>
        <p:txBody>
          <a:bodyPr wrap="square">
            <a:spAutoFit/>
          </a:bodyPr>
          <a:lstStyle/>
          <a:p>
            <a:pPr marL="342900" indent="-342900" algn="just" defTabSz="685800">
              <a:spcBef>
                <a:spcPts val="1200"/>
              </a:spcBef>
              <a:buSzPct val="123000"/>
              <a:buFont typeface="Arial" panose="020B0604020202020204" pitchFamily="34" charset="0"/>
              <a:buChar char="•"/>
              <a:defRPr/>
            </a:pPr>
            <a:r>
              <a:rPr lang="hr-HR" sz="1600" dirty="0">
                <a:solidFill>
                  <a:srgbClr val="FF0000"/>
                </a:solidFill>
                <a:latin typeface="Raleway"/>
                <a:cs typeface="Calibri Light" panose="020F0302020204030204" pitchFamily="34" charset="0"/>
              </a:rPr>
              <a:t>Dvojno iskazivanje je iskazivanje cijena robe, usluga i drugih novčanih iskaza vrijednosti  na način da su istovremeno istaknuti u kuni i u euru uz primjenu fiksnog tečaja konverzije i sukladno pravilima za preračunavanje i zaokruživanje iz ovoga Zakona</a:t>
            </a:r>
          </a:p>
          <a:p>
            <a:pPr marL="342900" indent="-342900" algn="just" defTabSz="685800">
              <a:spcBef>
                <a:spcPts val="1200"/>
              </a:spcBef>
              <a:buSzPct val="123000"/>
              <a:buFont typeface="Arial" panose="020B0604020202020204" pitchFamily="34" charset="0"/>
              <a:buChar char="•"/>
              <a:defRPr/>
            </a:pPr>
            <a:r>
              <a:rPr lang="hr-HR" sz="1600" b="1" dirty="0">
                <a:solidFill>
                  <a:srgbClr val="FF0000"/>
                </a:solidFill>
                <a:latin typeface="Raleway"/>
                <a:cs typeface="Calibri Light" panose="020F0302020204030204" pitchFamily="34" charset="0"/>
              </a:rPr>
              <a:t>Dobrovoljno dvojno iskazivanje:  </a:t>
            </a:r>
            <a:r>
              <a:rPr lang="hr-HR" sz="1600" dirty="0" smtClean="0">
                <a:latin typeface="Raleway"/>
                <a:cs typeface="Calibri Light" panose="020F0302020204030204" pitchFamily="34" charset="0"/>
              </a:rPr>
              <a:t>od </a:t>
            </a:r>
            <a:r>
              <a:rPr lang="hr-HR" sz="1600" dirty="0">
                <a:latin typeface="Raleway"/>
                <a:cs typeface="Calibri Light" panose="020F0302020204030204" pitchFamily="34" charset="0"/>
              </a:rPr>
              <a:t>dana </a:t>
            </a:r>
            <a:r>
              <a:rPr lang="hr-HR" sz="1600" dirty="0" smtClean="0">
                <a:latin typeface="Raleway"/>
                <a:cs typeface="Calibri Light" panose="020F0302020204030204" pitchFamily="34" charset="0"/>
              </a:rPr>
              <a:t>kada je bio poznat </a:t>
            </a:r>
            <a:r>
              <a:rPr lang="hr-HR" sz="1600" dirty="0">
                <a:latin typeface="Raleway"/>
                <a:cs typeface="Calibri Light" panose="020F0302020204030204" pitchFamily="34" charset="0"/>
              </a:rPr>
              <a:t>fiksni tečaj </a:t>
            </a:r>
            <a:r>
              <a:rPr lang="hr-HR" sz="1600" dirty="0" smtClean="0">
                <a:latin typeface="Raleway"/>
                <a:cs typeface="Calibri Light" panose="020F0302020204030204" pitchFamily="34" charset="0"/>
              </a:rPr>
              <a:t>konverzije</a:t>
            </a:r>
            <a:endParaRPr lang="hr-HR" sz="1600" dirty="0">
              <a:latin typeface="Raleway"/>
              <a:cs typeface="Calibri Light" panose="020F0302020204030204" pitchFamily="34" charset="0"/>
            </a:endParaRPr>
          </a:p>
          <a:p>
            <a:pPr marL="342900" indent="-342900" algn="just" defTabSz="685800">
              <a:spcBef>
                <a:spcPts val="1200"/>
              </a:spcBef>
              <a:buSzPct val="123000"/>
              <a:buFont typeface="Arial" panose="020B0604020202020204" pitchFamily="34" charset="0"/>
              <a:buChar char="•"/>
              <a:defRPr/>
            </a:pPr>
            <a:r>
              <a:rPr lang="hr-HR" sz="1600" b="1" dirty="0">
                <a:solidFill>
                  <a:srgbClr val="FF0000"/>
                </a:solidFill>
                <a:latin typeface="Raleway"/>
                <a:cs typeface="Calibri Light" panose="020F0302020204030204" pitchFamily="34" charset="0"/>
              </a:rPr>
              <a:t>Obvezno dvojno iskazivanje: </a:t>
            </a:r>
            <a:r>
              <a:rPr lang="hr-HR" sz="1600" dirty="0">
                <a:latin typeface="Raleway"/>
                <a:cs typeface="Calibri Light" panose="020F0302020204030204" pitchFamily="34" charset="0"/>
              </a:rPr>
              <a:t>najkasnije prvog ponedjeljka u mjesecu koji slijedi nakon mjeseca u kojem će proteći 30 dana od dana donošenja uredbe Vijeća EU kojom će biti utvrđen fiksni tečaj konverzije u skladu s člankom 140. stavkom 3. Ugovora o funkcioniranju Europske unije i završava protekom 12 mjeseci od dana uvođenja eura</a:t>
            </a:r>
          </a:p>
          <a:p>
            <a:pPr marL="342900" indent="-342900" algn="just" defTabSz="685800">
              <a:spcBef>
                <a:spcPts val="1200"/>
              </a:spcBef>
              <a:buSzPct val="123000"/>
              <a:buFont typeface="Arial" panose="020B0604020202020204" pitchFamily="34" charset="0"/>
              <a:buChar char="•"/>
              <a:defRPr/>
            </a:pPr>
            <a:r>
              <a:rPr lang="hr-HR" sz="1600" dirty="0">
                <a:latin typeface="Raleway"/>
                <a:cs typeface="Calibri Light" panose="020F0302020204030204" pitchFamily="34" charset="0"/>
              </a:rPr>
              <a:t>Ključna je mjera za sprječavanje neopravdanog povećanja i neispravnog preračunavanja cijena</a:t>
            </a:r>
          </a:p>
          <a:p>
            <a:pPr marL="342900" indent="-342900" algn="just" defTabSz="685800">
              <a:spcBef>
                <a:spcPts val="1200"/>
              </a:spcBef>
              <a:buSzPct val="123000"/>
              <a:buFont typeface="Arial" panose="020B0604020202020204" pitchFamily="34" charset="0"/>
              <a:buChar char="•"/>
              <a:defRPr/>
            </a:pPr>
            <a:r>
              <a:rPr lang="hr-HR" sz="1600" dirty="0">
                <a:latin typeface="Raleway"/>
                <a:cs typeface="Calibri Light" panose="020F0302020204030204" pitchFamily="34" charset="0"/>
              </a:rPr>
              <a:t>Obveza dvojnog iskazivanja odnosi se isključivo na izravan odnos prema potrošačima</a:t>
            </a:r>
          </a:p>
          <a:p>
            <a:pPr algn="just" defTabSz="685800">
              <a:spcBef>
                <a:spcPts val="2200"/>
              </a:spcBef>
              <a:buClr>
                <a:srgbClr val="3783FF"/>
              </a:buClr>
              <a:buSzPct val="123000"/>
              <a:defRPr/>
            </a:pPr>
            <a:endParaRPr lang="hr-HR" sz="2000" dirty="0">
              <a:latin typeface="Raleway"/>
              <a:cs typeface="Calibri Light" panose="020F0302020204030204" pitchFamily="34" charset="0"/>
            </a:endParaRPr>
          </a:p>
        </p:txBody>
      </p:sp>
      <p:sp>
        <p:nvSpPr>
          <p:cNvPr id="8" name="Rezervirano mjesto broja slajda 7"/>
          <p:cNvSpPr>
            <a:spLocks noGrp="1"/>
          </p:cNvSpPr>
          <p:nvPr>
            <p:ph type="sldNum" sz="quarter" idx="12"/>
          </p:nvPr>
        </p:nvSpPr>
        <p:spPr/>
        <p:txBody>
          <a:bodyPr/>
          <a:lstStyle/>
          <a:p>
            <a:fld id="{0D802447-848F-5548-9F32-0A05C11AEE14}" type="slidenum">
              <a:rPr lang="hr-HR" smtClean="0"/>
              <a:pPr/>
              <a:t>13</a:t>
            </a:fld>
            <a:endParaRPr lang="hr-HR" dirty="0"/>
          </a:p>
        </p:txBody>
      </p:sp>
    </p:spTree>
    <p:extLst>
      <p:ext uri="{BB962C8B-B14F-4D97-AF65-F5344CB8AC3E}">
        <p14:creationId xmlns:p14="http://schemas.microsoft.com/office/powerpoint/2010/main" val="3094980060"/>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Dvojno iskazivanje – informiranje potrošača</a:t>
            </a:r>
            <a:endParaRPr lang="en-GB" dirty="0"/>
          </a:p>
        </p:txBody>
      </p:sp>
      <p:sp>
        <p:nvSpPr>
          <p:cNvPr id="3" name="Content Placeholder 2"/>
          <p:cNvSpPr>
            <a:spLocks noGrp="1"/>
          </p:cNvSpPr>
          <p:nvPr>
            <p:ph idx="1"/>
          </p:nvPr>
        </p:nvSpPr>
        <p:spPr/>
        <p:txBody>
          <a:bodyPr>
            <a:normAutofit fontScale="62500" lnSpcReduction="20000"/>
          </a:bodyPr>
          <a:lstStyle/>
          <a:p>
            <a:pPr algn="just"/>
            <a:r>
              <a:rPr lang="hr-HR" sz="3600" dirty="0" smtClean="0"/>
              <a:t>Prilikom dvojnog iskazivanja cijena i drugih novčanih iskaza vrijednosti, cijene i drugi novčani iskazi vrijednosti koji nisu iskazani u službenoj novčanoj jedinici, tj. u službenoj valuti, su informativnog karaktera odnosno usmjereni su na informiranje koliko bi pojedina cijena ili drugi novčani iskaz vrijednosti iznosili u novčanoj jedinici koja je bila ili će biti službena novčana jedinica. </a:t>
            </a:r>
          </a:p>
          <a:p>
            <a:pPr algn="just"/>
            <a:endParaRPr lang="hr-HR" sz="3600" dirty="0" smtClean="0"/>
          </a:p>
          <a:p>
            <a:pPr algn="just"/>
            <a:r>
              <a:rPr lang="hr-HR" sz="3600" dirty="0" smtClean="0"/>
              <a:t>Ako dođe do promjene cijene u kuni u razdoblju od 05.09.2022. – 31.12.2022. cijena u kuni se mijenja te se nova utvrđena cijena preračunava u euro uz primjenu fiksnog tečaja konverzije i u skladu s pravilima za preračunavanje i zaokruživanje</a:t>
            </a:r>
            <a:r>
              <a:rPr lang="en-GB" sz="3600" dirty="0" smtClean="0"/>
              <a:t>.</a:t>
            </a:r>
            <a:endParaRPr lang="hr-HR" sz="3600" dirty="0" smtClean="0"/>
          </a:p>
          <a:p>
            <a:pPr algn="just"/>
            <a:endParaRPr lang="hr-HR" sz="3600" dirty="0" smtClean="0"/>
          </a:p>
          <a:p>
            <a:pPr algn="just"/>
            <a:r>
              <a:rPr lang="hr-HR" sz="3600" dirty="0" smtClean="0"/>
              <a:t>Ako dođe do promjene cijene u euru nakon 01.01.2023. cijena u euru se mijenja te se nova utvrđena cijena preračunava u kune uz primjenu fiksnog tečaja konverzije i u skladu s pravilima za preračunavanje i zaokruživanje.</a:t>
            </a:r>
          </a:p>
          <a:p>
            <a:pPr marL="0" indent="0" algn="ctr">
              <a:buNone/>
            </a:pPr>
            <a:endParaRPr lang="en-GB" dirty="0"/>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14</a:t>
            </a:fld>
            <a:endParaRPr lang="hr-HR" dirty="0"/>
          </a:p>
        </p:txBody>
      </p:sp>
    </p:spTree>
    <p:extLst>
      <p:ext uri="{BB962C8B-B14F-4D97-AF65-F5344CB8AC3E}">
        <p14:creationId xmlns:p14="http://schemas.microsoft.com/office/powerpoint/2010/main" val="139873723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sz="4000" dirty="0">
                <a:latin typeface="Utopia Std"/>
                <a:cs typeface="Calibri Light" panose="020F0302020204030204" pitchFamily="34" charset="0"/>
              </a:rPr>
              <a:t>Obveznici dvojnog iskazivanja </a:t>
            </a:r>
          </a:p>
        </p:txBody>
      </p:sp>
      <p:graphicFrame>
        <p:nvGraphicFramePr>
          <p:cNvPr id="8" name="Rezervirano mjesto sadržaja 7"/>
          <p:cNvGraphicFramePr>
            <a:graphicFrameLocks noGrp="1"/>
          </p:cNvGraphicFramePr>
          <p:nvPr>
            <p:ph idx="1"/>
            <p:extLst/>
          </p:nvPr>
        </p:nvGraphicFramePr>
        <p:xfrm>
          <a:off x="313425" y="1345720"/>
          <a:ext cx="11040375" cy="526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zervirano mjesto broja slajda 5"/>
          <p:cNvSpPr>
            <a:spLocks noGrp="1"/>
          </p:cNvSpPr>
          <p:nvPr>
            <p:ph type="sldNum" sz="quarter" idx="12"/>
          </p:nvPr>
        </p:nvSpPr>
        <p:spPr/>
        <p:txBody>
          <a:bodyPr/>
          <a:lstStyle/>
          <a:p>
            <a:fld id="{0D802447-848F-5548-9F32-0A05C11AEE14}" type="slidenum">
              <a:rPr lang="hr-HR" smtClean="0"/>
              <a:pPr/>
              <a:t>15</a:t>
            </a:fld>
            <a:endParaRPr lang="hr-HR" dirty="0"/>
          </a:p>
        </p:txBody>
      </p:sp>
    </p:spTree>
    <p:extLst>
      <p:ext uri="{BB962C8B-B14F-4D97-AF65-F5344CB8AC3E}">
        <p14:creationId xmlns:p14="http://schemas.microsoft.com/office/powerpoint/2010/main" val="292149042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Naslov 1"/>
          <p:cNvSpPr>
            <a:spLocks noGrp="1" noChangeArrowheads="1"/>
          </p:cNvSpPr>
          <p:nvPr>
            <p:ph type="title"/>
          </p:nvPr>
        </p:nvSpPr>
        <p:spPr>
          <a:xfrm>
            <a:off x="284672" y="365125"/>
            <a:ext cx="11069128" cy="1325563"/>
          </a:xfrm>
        </p:spPr>
        <p:txBody>
          <a:bodyPr>
            <a:noAutofit/>
          </a:bodyPr>
          <a:lstStyle/>
          <a:p>
            <a:r>
              <a:rPr lang="hr-HR" altLang="sr-Latn-RS" sz="4000" dirty="0">
                <a:latin typeface="Utopia Std"/>
                <a:cs typeface="Calibri Light" panose="020F0302020204030204" pitchFamily="34" charset="0"/>
              </a:rPr>
              <a:t>Dvojno iskazivanje – pravila </a:t>
            </a:r>
            <a:r>
              <a:rPr lang="hr-HR" altLang="sr-Latn-RS" sz="4000" dirty="0" smtClean="0">
                <a:latin typeface="Utopia Std"/>
                <a:cs typeface="Calibri Light" panose="020F0302020204030204" pitchFamily="34" charset="0"/>
              </a:rPr>
              <a:t>postupanja</a:t>
            </a:r>
            <a:endParaRPr lang="hr-HR" altLang="sr-Latn-RS" sz="4000" dirty="0">
              <a:latin typeface="Utopia Std"/>
              <a:cs typeface="Calibri Light" panose="020F0302020204030204" pitchFamily="34" charset="0"/>
            </a:endParaRPr>
          </a:p>
        </p:txBody>
      </p:sp>
      <p:sp>
        <p:nvSpPr>
          <p:cNvPr id="29699" name="Rezervirano mjesto sadržaja 2">
            <a:extLst/>
          </p:cNvPr>
          <p:cNvSpPr>
            <a:spLocks noGrp="1"/>
          </p:cNvSpPr>
          <p:nvPr>
            <p:ph idx="1"/>
          </p:nvPr>
        </p:nvSpPr>
        <p:spPr/>
        <p:txBody>
          <a:bodyPr>
            <a:normAutofit fontScale="92500" lnSpcReduction="10000"/>
          </a:bodyPr>
          <a:lstStyle/>
          <a:p>
            <a:pPr algn="just">
              <a:defRPr/>
            </a:pPr>
            <a:r>
              <a:rPr lang="hr-HR" altLang="sr-Latn-RS" sz="2000" dirty="0">
                <a:cs typeface="Calibri Light" panose="020F0302020204030204" pitchFamily="34" charset="0"/>
              </a:rPr>
              <a:t>Poslovni subjekt dužan je tijekom cca </a:t>
            </a:r>
            <a:r>
              <a:rPr lang="hr-HR" altLang="sr-Latn-RS" sz="2000" b="1" dirty="0">
                <a:cs typeface="Calibri Light" panose="020F0302020204030204" pitchFamily="34" charset="0"/>
              </a:rPr>
              <a:t>16 mjeseci </a:t>
            </a:r>
            <a:r>
              <a:rPr lang="hr-HR" altLang="sr-Latn-RS" sz="2000" dirty="0">
                <a:cs typeface="Calibri Light" panose="020F0302020204030204" pitchFamily="34" charset="0"/>
              </a:rPr>
              <a:t>trajanja razdoblja dvojnog iskazivanja </a:t>
            </a:r>
            <a:r>
              <a:rPr lang="hr-HR" altLang="sr-Latn-RS" sz="2000" b="1" dirty="0">
                <a:solidFill>
                  <a:srgbClr val="FF0000"/>
                </a:solidFill>
                <a:cs typeface="Calibri Light" panose="020F0302020204030204" pitchFamily="34" charset="0"/>
              </a:rPr>
              <a:t>cijenu i druge novčane iskaze vrijednosti, kao i fiksni tečaj konverzije iskazivati na jasan, čitljiv, vidljiv i lako uočljiv način u euru i </a:t>
            </a:r>
            <a:r>
              <a:rPr lang="hr-HR" altLang="sr-Latn-RS" sz="2000" b="1" dirty="0" smtClean="0">
                <a:solidFill>
                  <a:srgbClr val="FF0000"/>
                </a:solidFill>
                <a:cs typeface="Calibri Light" panose="020F0302020204030204" pitchFamily="34" charset="0"/>
              </a:rPr>
              <a:t>kuni</a:t>
            </a:r>
          </a:p>
          <a:p>
            <a:pPr marL="0" indent="0" algn="just">
              <a:buNone/>
              <a:defRPr/>
            </a:pPr>
            <a:endParaRPr lang="hr-HR" altLang="sr-Latn-RS" sz="2000" b="1" dirty="0">
              <a:solidFill>
                <a:srgbClr val="FF0000"/>
              </a:solidFill>
              <a:cs typeface="Calibri Light" panose="020F0302020204030204" pitchFamily="34" charset="0"/>
            </a:endParaRPr>
          </a:p>
          <a:p>
            <a:pPr algn="just">
              <a:defRPr/>
            </a:pPr>
            <a:endParaRPr lang="hr-HR" altLang="sr-Latn-RS" sz="2000" dirty="0" smtClean="0">
              <a:cs typeface="Calibri Light" panose="020F0302020204030204" pitchFamily="34" charset="0"/>
            </a:endParaRPr>
          </a:p>
          <a:p>
            <a:pPr algn="just">
              <a:defRPr/>
            </a:pPr>
            <a:r>
              <a:rPr lang="hr-HR" altLang="sr-Latn-RS" sz="2000" dirty="0" smtClean="0">
                <a:cs typeface="Calibri Light" panose="020F0302020204030204" pitchFamily="34" charset="0"/>
              </a:rPr>
              <a:t>Dvojno </a:t>
            </a:r>
            <a:r>
              <a:rPr lang="hr-HR" altLang="sr-Latn-RS" sz="2000" dirty="0">
                <a:cs typeface="Calibri Light" panose="020F0302020204030204" pitchFamily="34" charset="0"/>
              </a:rPr>
              <a:t>iskazivanje: </a:t>
            </a:r>
            <a:endParaRPr lang="hr-HR" altLang="sr-Latn-RS" sz="2000" b="1" dirty="0">
              <a:cs typeface="Calibri Light" panose="020F0302020204030204" pitchFamily="34" charset="0"/>
            </a:endParaRPr>
          </a:p>
          <a:p>
            <a:pPr lvl="1">
              <a:spcBef>
                <a:spcPts val="600"/>
              </a:spcBef>
              <a:defRPr/>
            </a:pPr>
            <a:r>
              <a:rPr lang="hr-HR" altLang="sr-Latn-RS" sz="1800" dirty="0">
                <a:cs typeface="Calibri Light" panose="020F0302020204030204" pitchFamily="34" charset="0"/>
              </a:rPr>
              <a:t>u poslovnoj prostoriji na prodajnom mjestu ili na robi odnosno na cjeniku ako se radi o usluzi </a:t>
            </a:r>
          </a:p>
          <a:p>
            <a:pPr lvl="1">
              <a:spcBef>
                <a:spcPts val="600"/>
              </a:spcBef>
              <a:defRPr/>
            </a:pPr>
            <a:r>
              <a:rPr lang="hr-HR" altLang="sr-Latn-RS" sz="1800" dirty="0">
                <a:cs typeface="Calibri Light" panose="020F0302020204030204" pitchFamily="34" charset="0"/>
              </a:rPr>
              <a:t>na internetskoj stranici </a:t>
            </a:r>
          </a:p>
          <a:p>
            <a:pPr lvl="1">
              <a:spcBef>
                <a:spcPts val="600"/>
              </a:spcBef>
              <a:defRPr/>
            </a:pPr>
            <a:r>
              <a:rPr lang="hr-HR" altLang="sr-Latn-RS" sz="1800" dirty="0">
                <a:cs typeface="Calibri Light" panose="020F0302020204030204" pitchFamily="34" charset="0"/>
              </a:rPr>
              <a:t>u ponudi ili </a:t>
            </a:r>
            <a:r>
              <a:rPr lang="hr-HR" altLang="sr-Latn-RS" sz="1800" b="1" dirty="0">
                <a:cs typeface="Calibri Light" panose="020F0302020204030204" pitchFamily="34" charset="0"/>
              </a:rPr>
              <a:t>ugovoru</a:t>
            </a:r>
            <a:r>
              <a:rPr lang="hr-HR" altLang="sr-Latn-RS" sz="1800" dirty="0">
                <a:cs typeface="Calibri Light" panose="020F0302020204030204" pitchFamily="34" charset="0"/>
              </a:rPr>
              <a:t> na trajnom mediju </a:t>
            </a:r>
          </a:p>
          <a:p>
            <a:pPr lvl="1">
              <a:spcBef>
                <a:spcPts val="600"/>
              </a:spcBef>
              <a:defRPr/>
            </a:pPr>
            <a:r>
              <a:rPr lang="hr-HR" altLang="sr-Latn-RS" sz="1800" dirty="0">
                <a:cs typeface="Calibri Light" panose="020F0302020204030204" pitchFamily="34" charset="0"/>
              </a:rPr>
              <a:t>u obavijesti koja se potrošaču daju prije ili tijekom sklapanja ugovora izvan poslovne prostorije i ugovora na daljinu </a:t>
            </a:r>
          </a:p>
          <a:p>
            <a:pPr lvl="1">
              <a:spcBef>
                <a:spcPts val="600"/>
              </a:spcBef>
              <a:defRPr/>
            </a:pPr>
            <a:r>
              <a:rPr lang="hr-HR" altLang="sr-Latn-RS" sz="1800" dirty="0">
                <a:cs typeface="Calibri Light" panose="020F0302020204030204" pitchFamily="34" charset="0"/>
              </a:rPr>
              <a:t>tijekom provođenja oglašavanja u bilo kojem obliku, kojim se nudi prodaja robe ili usluge </a:t>
            </a:r>
          </a:p>
          <a:p>
            <a:pPr lvl="1">
              <a:spcBef>
                <a:spcPts val="600"/>
              </a:spcBef>
              <a:defRPr/>
            </a:pPr>
            <a:r>
              <a:rPr lang="hr-HR" altLang="sr-Latn-RS" sz="1800" b="1" dirty="0">
                <a:cs typeface="Calibri Light" panose="020F0302020204030204" pitchFamily="34" charset="0"/>
              </a:rPr>
              <a:t>u opomeni i drugoj obavijesti potrošaču o nepodmirenom dugu u kojima se dvojno iskazuje ukupan iznos opomene i druge obavijesti koja se dostavlja potrošaču i</a:t>
            </a:r>
          </a:p>
          <a:p>
            <a:pPr lvl="1">
              <a:spcBef>
                <a:spcPts val="600"/>
              </a:spcBef>
              <a:defRPr/>
            </a:pPr>
            <a:r>
              <a:rPr lang="hr-HR" altLang="sr-Latn-RS" sz="1800" dirty="0">
                <a:cs typeface="Calibri Light" panose="020F0302020204030204" pitchFamily="34" charset="0"/>
              </a:rPr>
              <a:t>putem drugih oblika iskazivanja cijena </a:t>
            </a:r>
          </a:p>
          <a:p>
            <a:pPr marL="0" indent="0">
              <a:spcBef>
                <a:spcPts val="600"/>
              </a:spcBef>
              <a:buNone/>
              <a:defRPr/>
            </a:pPr>
            <a:endParaRPr lang="hr-HR" altLang="sr-Latn-RS" sz="2400" dirty="0">
              <a:cs typeface="Calibri Light" panose="020F0302020204030204" pitchFamily="34" charset="0"/>
            </a:endParaRPr>
          </a:p>
        </p:txBody>
      </p:sp>
      <p:sp>
        <p:nvSpPr>
          <p:cNvPr id="6" name="Rectangle 3"/>
          <p:cNvSpPr/>
          <p:nvPr/>
        </p:nvSpPr>
        <p:spPr>
          <a:xfrm>
            <a:off x="3014425" y="2817862"/>
            <a:ext cx="6624736" cy="432048"/>
          </a:xfrm>
          <a:prstGeom prst="rect">
            <a:avLst/>
          </a:prstGeom>
          <a:solidFill>
            <a:schemeClr val="accent1">
              <a:lumMod val="20000"/>
              <a:lumOff val="80000"/>
            </a:schemeClr>
          </a:solidFill>
          <a:ln w="25400" cap="flat" cmpd="sng" algn="ctr">
            <a:solidFill>
              <a:srgbClr val="2D2D8A">
                <a:lumMod val="7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hr-HR" sz="2000" b="1" i="0" u="none" strike="noStrike" kern="0" cap="none" spc="0" normalizeH="0" baseline="0" noProof="0" dirty="0" smtClean="0">
                <a:ln>
                  <a:noFill/>
                </a:ln>
                <a:solidFill>
                  <a:schemeClr val="accent2">
                    <a:lumMod val="50000"/>
                  </a:schemeClr>
                </a:solidFill>
                <a:effectLst/>
                <a:uLnTx/>
                <a:uFillTx/>
                <a:latin typeface="Raleway" pitchFamily="2" charset="0"/>
                <a:cs typeface="Calibri" panose="020F0502020204030204" pitchFamily="34" charset="0"/>
              </a:rPr>
              <a:t>Fiksni tečaj konverzije 1 euro = 7,53450 kuna</a:t>
            </a:r>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16</a:t>
            </a:fld>
            <a:endParaRPr lang="hr-HR" dirty="0"/>
          </a:p>
        </p:txBody>
      </p:sp>
    </p:spTree>
    <p:extLst>
      <p:ext uri="{BB962C8B-B14F-4D97-AF65-F5344CB8AC3E}">
        <p14:creationId xmlns:p14="http://schemas.microsoft.com/office/powerpoint/2010/main" val="301408144"/>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997" y="365125"/>
            <a:ext cx="11345213" cy="1325563"/>
          </a:xfrm>
        </p:spPr>
        <p:txBody>
          <a:bodyPr>
            <a:normAutofit fontScale="90000"/>
          </a:bodyPr>
          <a:lstStyle/>
          <a:p>
            <a:r>
              <a:rPr lang="en-GB" sz="3600" dirty="0" smtClean="0"/>
              <a:t/>
            </a:r>
            <a:br>
              <a:rPr lang="en-GB" sz="3600" dirty="0" smtClean="0"/>
            </a:br>
            <a:r>
              <a:rPr lang="pl-PL" dirty="0" smtClean="0"/>
              <a:t>Dvojno iskazivanje u poslovnim prostorijama </a:t>
            </a:r>
            <a:r>
              <a:rPr lang="pl-PL" sz="4000" dirty="0" smtClean="0"/>
              <a:t/>
            </a:r>
            <a:br>
              <a:rPr lang="pl-PL" sz="4000" dirty="0" smtClean="0"/>
            </a:br>
            <a:endParaRPr lang="en-GB" sz="4000" dirty="0"/>
          </a:p>
        </p:txBody>
      </p:sp>
      <p:pic>
        <p:nvPicPr>
          <p:cNvPr id="4" name="Content Placeholder 3"/>
          <p:cNvPicPr>
            <a:picLocks noGrp="1" noChangeAspect="1"/>
          </p:cNvPicPr>
          <p:nvPr>
            <p:ph idx="1"/>
          </p:nvPr>
        </p:nvPicPr>
        <p:blipFill>
          <a:blip r:embed="rId2"/>
          <a:stretch>
            <a:fillRect/>
          </a:stretch>
        </p:blipFill>
        <p:spPr>
          <a:xfrm>
            <a:off x="610997" y="1456903"/>
            <a:ext cx="3603048" cy="3243353"/>
          </a:xfrm>
          <a:prstGeom prst="rect">
            <a:avLst/>
          </a:prstGeom>
        </p:spPr>
      </p:pic>
      <p:sp>
        <p:nvSpPr>
          <p:cNvPr id="5" name="Rectangle 4"/>
          <p:cNvSpPr/>
          <p:nvPr/>
        </p:nvSpPr>
        <p:spPr>
          <a:xfrm>
            <a:off x="472651" y="4700256"/>
            <a:ext cx="5322291" cy="369332"/>
          </a:xfrm>
          <a:prstGeom prst="rect">
            <a:avLst/>
          </a:prstGeom>
        </p:spPr>
        <p:txBody>
          <a:bodyPr wrap="none">
            <a:spAutoFit/>
          </a:bodyPr>
          <a:lstStyle/>
          <a:p>
            <a:pPr marL="285750" indent="-285750">
              <a:buFont typeface="Arial" panose="020B0604020202020204" pitchFamily="34" charset="0"/>
              <a:buChar char="•"/>
            </a:pPr>
            <a:r>
              <a:rPr lang="pl-PL" dirty="0">
                <a:latin typeface="Raleway"/>
              </a:rPr>
              <a:t>na samoj robi (primjerice privjesnice, naljepnice)</a:t>
            </a:r>
          </a:p>
        </p:txBody>
      </p:sp>
      <p:pic>
        <p:nvPicPr>
          <p:cNvPr id="6" name="Picture 5"/>
          <p:cNvPicPr>
            <a:picLocks noChangeAspect="1"/>
          </p:cNvPicPr>
          <p:nvPr/>
        </p:nvPicPr>
        <p:blipFill>
          <a:blip r:embed="rId3"/>
          <a:stretch>
            <a:fillRect/>
          </a:stretch>
        </p:blipFill>
        <p:spPr>
          <a:xfrm>
            <a:off x="6095999" y="1769104"/>
            <a:ext cx="2828789" cy="1097375"/>
          </a:xfrm>
          <a:prstGeom prst="rect">
            <a:avLst/>
          </a:prstGeom>
        </p:spPr>
      </p:pic>
      <p:pic>
        <p:nvPicPr>
          <p:cNvPr id="7" name="Picture 6"/>
          <p:cNvPicPr>
            <a:picLocks noChangeAspect="1"/>
          </p:cNvPicPr>
          <p:nvPr/>
        </p:nvPicPr>
        <p:blipFill>
          <a:blip r:embed="rId4"/>
          <a:stretch>
            <a:fillRect/>
          </a:stretch>
        </p:blipFill>
        <p:spPr>
          <a:xfrm>
            <a:off x="6096000" y="3045048"/>
            <a:ext cx="2828789" cy="1103472"/>
          </a:xfrm>
          <a:prstGeom prst="rect">
            <a:avLst/>
          </a:prstGeom>
        </p:spPr>
      </p:pic>
      <p:sp>
        <p:nvSpPr>
          <p:cNvPr id="8" name="Rectangle 7"/>
          <p:cNvSpPr/>
          <p:nvPr/>
        </p:nvSpPr>
        <p:spPr>
          <a:xfrm>
            <a:off x="5876974" y="4659545"/>
            <a:ext cx="4719562" cy="369332"/>
          </a:xfrm>
          <a:prstGeom prst="rect">
            <a:avLst/>
          </a:prstGeom>
        </p:spPr>
        <p:txBody>
          <a:bodyPr wrap="none">
            <a:spAutoFit/>
          </a:bodyPr>
          <a:lstStyle/>
          <a:p>
            <a:pPr marL="285750" indent="-285750">
              <a:buFont typeface="Arial" panose="020B0604020202020204" pitchFamily="34" charset="0"/>
              <a:buChar char="•"/>
            </a:pPr>
            <a:r>
              <a:rPr lang="pl-PL" dirty="0">
                <a:latin typeface="Raleway"/>
              </a:rPr>
              <a:t>na polici na regalnoj etiketi s nazivom robe</a:t>
            </a:r>
          </a:p>
        </p:txBody>
      </p:sp>
      <p:sp>
        <p:nvSpPr>
          <p:cNvPr id="11" name="Rezervirano mjesto broja slajda 10"/>
          <p:cNvSpPr>
            <a:spLocks noGrp="1"/>
          </p:cNvSpPr>
          <p:nvPr>
            <p:ph type="sldNum" sz="quarter" idx="12"/>
          </p:nvPr>
        </p:nvSpPr>
        <p:spPr/>
        <p:txBody>
          <a:bodyPr/>
          <a:lstStyle/>
          <a:p>
            <a:fld id="{0D802447-848F-5548-9F32-0A05C11AEE14}" type="slidenum">
              <a:rPr lang="hr-HR" smtClean="0"/>
              <a:pPr/>
              <a:t>17</a:t>
            </a:fld>
            <a:endParaRPr lang="hr-HR" dirty="0"/>
          </a:p>
        </p:txBody>
      </p:sp>
    </p:spTree>
    <p:extLst>
      <p:ext uri="{BB962C8B-B14F-4D97-AF65-F5344CB8AC3E}">
        <p14:creationId xmlns:p14="http://schemas.microsoft.com/office/powerpoint/2010/main" val="421077926"/>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sz="4000" dirty="0" smtClean="0"/>
              <a:t>Dvojno iskazivanje </a:t>
            </a:r>
            <a:r>
              <a:rPr lang="hr-HR" sz="4000" dirty="0" smtClean="0"/>
              <a:t>na cjeniku</a:t>
            </a:r>
            <a:endParaRPr lang="hr-HR" sz="2800" dirty="0"/>
          </a:p>
        </p:txBody>
      </p:sp>
      <p:graphicFrame>
        <p:nvGraphicFramePr>
          <p:cNvPr id="11" name="Rezervirano mjesto sadržaja 10"/>
          <p:cNvGraphicFramePr>
            <a:graphicFrameLocks noGrp="1"/>
          </p:cNvGraphicFramePr>
          <p:nvPr>
            <p:ph idx="1"/>
            <p:extLst>
              <p:ext uri="{D42A27DB-BD31-4B8C-83A1-F6EECF244321}">
                <p14:modId xmlns:p14="http://schemas.microsoft.com/office/powerpoint/2010/main" val="1528248790"/>
              </p:ext>
            </p:extLst>
          </p:nvPr>
        </p:nvGraphicFramePr>
        <p:xfrm>
          <a:off x="2468592" y="1919628"/>
          <a:ext cx="5933536" cy="1097280"/>
        </p:xfrm>
        <a:graphic>
          <a:graphicData uri="http://schemas.openxmlformats.org/drawingml/2006/table">
            <a:tbl>
              <a:tblPr firstRow="1" firstCol="1" bandRow="1">
                <a:tableStyleId>{5C22544A-7EE6-4342-B048-85BDC9FD1C3A}</a:tableStyleId>
              </a:tblPr>
              <a:tblGrid>
                <a:gridCol w="3504302">
                  <a:extLst>
                    <a:ext uri="{9D8B030D-6E8A-4147-A177-3AD203B41FA5}">
                      <a16:colId xmlns:a16="http://schemas.microsoft.com/office/drawing/2014/main" val="2869021482"/>
                    </a:ext>
                  </a:extLst>
                </a:gridCol>
                <a:gridCol w="1299174">
                  <a:extLst>
                    <a:ext uri="{9D8B030D-6E8A-4147-A177-3AD203B41FA5}">
                      <a16:colId xmlns:a16="http://schemas.microsoft.com/office/drawing/2014/main" val="958084389"/>
                    </a:ext>
                  </a:extLst>
                </a:gridCol>
                <a:gridCol w="1130060">
                  <a:extLst>
                    <a:ext uri="{9D8B030D-6E8A-4147-A177-3AD203B41FA5}">
                      <a16:colId xmlns:a16="http://schemas.microsoft.com/office/drawing/2014/main" val="2124972821"/>
                    </a:ext>
                  </a:extLst>
                </a:gridCol>
              </a:tblGrid>
              <a:tr h="284474">
                <a:tc gridSpan="3">
                  <a:txBody>
                    <a:bodyPr/>
                    <a:lstStyle/>
                    <a:p>
                      <a:pPr marL="0" algn="ctr" defTabSz="914400" rtl="0" eaLnBrk="1" latinLnBrk="0" hangingPunct="1">
                        <a:lnSpc>
                          <a:spcPct val="150000"/>
                        </a:lnSpc>
                        <a:spcAft>
                          <a:spcPts val="0"/>
                        </a:spcAft>
                      </a:pPr>
                      <a:r>
                        <a:rPr lang="hr-HR" sz="1600" b="1" kern="1200" dirty="0">
                          <a:solidFill>
                            <a:schemeClr val="bg1"/>
                          </a:solidFill>
                          <a:latin typeface="Raleway"/>
                          <a:ea typeface="+mn-ea"/>
                          <a:cs typeface="+mn-cs"/>
                        </a:rPr>
                        <a:t>Cjenik pregleda </a:t>
                      </a:r>
                      <a:r>
                        <a:rPr lang="hr-HR" sz="1600" b="1" kern="1200" dirty="0" smtClean="0">
                          <a:solidFill>
                            <a:schemeClr val="bg1"/>
                          </a:solidFill>
                          <a:latin typeface="Raleway"/>
                          <a:ea typeface="+mn-ea"/>
                          <a:cs typeface="+mn-cs"/>
                        </a:rPr>
                        <a:t>mikrokamerom</a:t>
                      </a:r>
                      <a:r>
                        <a:rPr lang="hr-HR" sz="1600" b="1" kern="1200" dirty="0">
                          <a:solidFill>
                            <a:schemeClr val="bg1"/>
                          </a:solidFill>
                          <a:latin typeface="Raleway"/>
                          <a:ea typeface="+mn-ea"/>
                          <a:cs typeface="+mn-cs"/>
                        </a:rPr>
                        <a:t> </a:t>
                      </a:r>
                      <a:r>
                        <a:rPr lang="hr-HR" sz="1600" b="1" kern="1200" dirty="0" smtClean="0">
                          <a:solidFill>
                            <a:schemeClr val="bg1"/>
                          </a:solidFill>
                          <a:latin typeface="Raleway"/>
                          <a:ea typeface="+mn-ea"/>
                          <a:cs typeface="+mn-cs"/>
                        </a:rPr>
                        <a:t> (1 euro</a:t>
                      </a:r>
                      <a:r>
                        <a:rPr lang="hr-HR" sz="1600" b="1" kern="1200" baseline="0" dirty="0" smtClean="0">
                          <a:solidFill>
                            <a:schemeClr val="bg1"/>
                          </a:solidFill>
                          <a:latin typeface="Raleway"/>
                          <a:ea typeface="+mn-ea"/>
                          <a:cs typeface="+mn-cs"/>
                        </a:rPr>
                        <a:t> = 7,53450 kuna)</a:t>
                      </a:r>
                      <a:endParaRPr lang="hr-HR" sz="1600" b="1" kern="1200" dirty="0">
                        <a:solidFill>
                          <a:schemeClr val="bg1"/>
                        </a:solidFill>
                        <a:latin typeface="Raleway"/>
                        <a:ea typeface="+mn-ea"/>
                        <a:cs typeface="+mn-cs"/>
                      </a:endParaRPr>
                    </a:p>
                  </a:txBody>
                  <a:tcPr marL="87243" marR="87243" marT="0" marB="0"/>
                </a:tc>
                <a:tc hMerge="1">
                  <a:txBody>
                    <a:bodyPr/>
                    <a:lstStyle/>
                    <a:p>
                      <a:endParaRPr lang="hr-HR"/>
                    </a:p>
                  </a:txBody>
                  <a:tcPr/>
                </a:tc>
                <a:tc hMerge="1">
                  <a:txBody>
                    <a:bodyPr/>
                    <a:lstStyle/>
                    <a:p>
                      <a:endParaRPr lang="hr-HR"/>
                    </a:p>
                  </a:txBody>
                  <a:tcPr/>
                </a:tc>
                <a:extLst>
                  <a:ext uri="{0D108BD9-81ED-4DB2-BD59-A6C34878D82A}">
                    <a16:rowId xmlns:a16="http://schemas.microsoft.com/office/drawing/2014/main" val="3699639994"/>
                  </a:ext>
                </a:extLst>
              </a:tr>
              <a:tr h="0">
                <a:tc>
                  <a:txBody>
                    <a:bodyPr/>
                    <a:lstStyle/>
                    <a:p>
                      <a:pPr>
                        <a:lnSpc>
                          <a:spcPct val="150000"/>
                        </a:lnSpc>
                        <a:spcAft>
                          <a:spcPts val="0"/>
                        </a:spcAft>
                      </a:pPr>
                      <a:r>
                        <a:rPr lang="hr-HR" sz="1600" b="1" kern="1200" dirty="0" smtClean="0">
                          <a:solidFill>
                            <a:schemeClr val="bg1"/>
                          </a:solidFill>
                          <a:latin typeface="Raleway"/>
                          <a:ea typeface="+mn-ea"/>
                          <a:cs typeface="+mn-cs"/>
                        </a:rPr>
                        <a:t>Pregled </a:t>
                      </a:r>
                      <a:r>
                        <a:rPr lang="hr-HR" sz="1600" b="1" kern="1200" dirty="0">
                          <a:solidFill>
                            <a:schemeClr val="bg1"/>
                          </a:solidFill>
                          <a:latin typeface="Raleway"/>
                          <a:ea typeface="+mn-ea"/>
                          <a:cs typeface="+mn-cs"/>
                        </a:rPr>
                        <a:t>vlasišta</a:t>
                      </a:r>
                    </a:p>
                  </a:txBody>
                  <a:tcPr marL="87243" marR="87243" marT="0" marB="0"/>
                </a:tc>
                <a:tc>
                  <a:txBody>
                    <a:bodyPr/>
                    <a:lstStyle/>
                    <a:p>
                      <a:pPr marL="0" algn="l" defTabSz="914400" rtl="0" eaLnBrk="1" latinLnBrk="0" hangingPunct="1">
                        <a:lnSpc>
                          <a:spcPct val="150000"/>
                        </a:lnSpc>
                        <a:spcAft>
                          <a:spcPts val="0"/>
                        </a:spcAft>
                      </a:pPr>
                      <a:r>
                        <a:rPr lang="hr-HR" sz="1600" b="1" kern="1200" dirty="0">
                          <a:solidFill>
                            <a:schemeClr val="bg1"/>
                          </a:solidFill>
                          <a:latin typeface="Raleway"/>
                          <a:ea typeface="+mn-ea"/>
                          <a:cs typeface="+mn-cs"/>
                        </a:rPr>
                        <a:t>13,27 </a:t>
                      </a:r>
                      <a:r>
                        <a:rPr lang="hr-HR" sz="1600" b="1" kern="1200" dirty="0" smtClean="0">
                          <a:solidFill>
                            <a:schemeClr val="bg1"/>
                          </a:solidFill>
                          <a:latin typeface="Raleway"/>
                          <a:ea typeface="+mn-ea"/>
                          <a:cs typeface="+mn-cs"/>
                        </a:rPr>
                        <a:t>EUR</a:t>
                      </a:r>
                      <a:endParaRPr lang="hr-HR" sz="1600" b="1" kern="1200" dirty="0">
                        <a:solidFill>
                          <a:schemeClr val="bg1"/>
                        </a:solidFill>
                        <a:latin typeface="Raleway"/>
                        <a:ea typeface="+mn-ea"/>
                        <a:cs typeface="+mn-cs"/>
                      </a:endParaRPr>
                    </a:p>
                  </a:txBody>
                  <a:tcPr marL="87243" marR="87243" marT="0" marB="0"/>
                </a:tc>
                <a:tc>
                  <a:txBody>
                    <a:bodyPr/>
                    <a:lstStyle/>
                    <a:p>
                      <a:pPr marL="0" algn="l" defTabSz="914400" rtl="0" eaLnBrk="1" latinLnBrk="0" hangingPunct="1">
                        <a:lnSpc>
                          <a:spcPct val="150000"/>
                        </a:lnSpc>
                        <a:spcAft>
                          <a:spcPts val="0"/>
                        </a:spcAft>
                      </a:pPr>
                      <a:r>
                        <a:rPr lang="hr-HR" sz="1600" b="1" kern="1200" dirty="0">
                          <a:solidFill>
                            <a:schemeClr val="bg1"/>
                          </a:solidFill>
                          <a:latin typeface="Raleway"/>
                          <a:ea typeface="+mn-ea"/>
                          <a:cs typeface="+mn-cs"/>
                        </a:rPr>
                        <a:t>100,00 </a:t>
                      </a:r>
                      <a:r>
                        <a:rPr lang="hr-HR" sz="1600" b="1" kern="1200" dirty="0" smtClean="0">
                          <a:solidFill>
                            <a:schemeClr val="bg1"/>
                          </a:solidFill>
                          <a:latin typeface="Raleway"/>
                          <a:ea typeface="+mn-ea"/>
                          <a:cs typeface="+mn-cs"/>
                        </a:rPr>
                        <a:t>kn</a:t>
                      </a:r>
                      <a:endParaRPr lang="hr-HR" sz="1600" b="1" kern="1200" dirty="0">
                        <a:solidFill>
                          <a:schemeClr val="bg1"/>
                        </a:solidFill>
                        <a:latin typeface="Raleway"/>
                        <a:ea typeface="+mn-ea"/>
                        <a:cs typeface="+mn-cs"/>
                      </a:endParaRPr>
                    </a:p>
                  </a:txBody>
                  <a:tcPr marL="87243" marR="87243" marT="0" marB="0"/>
                </a:tc>
                <a:extLst>
                  <a:ext uri="{0D108BD9-81ED-4DB2-BD59-A6C34878D82A}">
                    <a16:rowId xmlns:a16="http://schemas.microsoft.com/office/drawing/2014/main" val="1727470696"/>
                  </a:ext>
                </a:extLst>
              </a:tr>
              <a:tr h="0">
                <a:tc>
                  <a:txBody>
                    <a:bodyPr/>
                    <a:lstStyle/>
                    <a:p>
                      <a:pPr>
                        <a:lnSpc>
                          <a:spcPct val="150000"/>
                        </a:lnSpc>
                        <a:spcAft>
                          <a:spcPts val="0"/>
                        </a:spcAft>
                      </a:pPr>
                      <a:r>
                        <a:rPr lang="hr-HR" sz="1600" b="1" kern="1200" dirty="0">
                          <a:solidFill>
                            <a:schemeClr val="bg1"/>
                          </a:solidFill>
                          <a:latin typeface="Raleway"/>
                          <a:ea typeface="+mn-ea"/>
                          <a:cs typeface="+mn-cs"/>
                        </a:rPr>
                        <a:t>Dubinski pregled kože </a:t>
                      </a:r>
                    </a:p>
                  </a:txBody>
                  <a:tcPr marL="87243" marR="87243" marT="0" marB="0"/>
                </a:tc>
                <a:tc>
                  <a:txBody>
                    <a:bodyPr/>
                    <a:lstStyle/>
                    <a:p>
                      <a:pPr marL="0" algn="l" defTabSz="914400" rtl="0" eaLnBrk="1" latinLnBrk="0" hangingPunct="1">
                        <a:lnSpc>
                          <a:spcPct val="150000"/>
                        </a:lnSpc>
                        <a:spcAft>
                          <a:spcPts val="0"/>
                        </a:spcAft>
                      </a:pPr>
                      <a:r>
                        <a:rPr lang="hr-HR" sz="1600" b="1" kern="1200" dirty="0">
                          <a:solidFill>
                            <a:schemeClr val="bg1"/>
                          </a:solidFill>
                          <a:latin typeface="Raleway"/>
                          <a:ea typeface="+mn-ea"/>
                          <a:cs typeface="+mn-cs"/>
                        </a:rPr>
                        <a:t>19,91 </a:t>
                      </a:r>
                      <a:r>
                        <a:rPr lang="hr-HR" sz="1600" b="1" kern="1200" dirty="0" smtClean="0">
                          <a:solidFill>
                            <a:schemeClr val="bg1"/>
                          </a:solidFill>
                          <a:latin typeface="Raleway"/>
                          <a:ea typeface="+mn-ea"/>
                          <a:cs typeface="+mn-cs"/>
                        </a:rPr>
                        <a:t>EUR</a:t>
                      </a:r>
                      <a:endParaRPr lang="hr-HR" sz="1600" b="1" kern="1200" dirty="0">
                        <a:solidFill>
                          <a:schemeClr val="bg1"/>
                        </a:solidFill>
                        <a:latin typeface="Raleway"/>
                        <a:ea typeface="+mn-ea"/>
                        <a:cs typeface="+mn-cs"/>
                      </a:endParaRPr>
                    </a:p>
                  </a:txBody>
                  <a:tcPr marL="87243" marR="87243" marT="0" marB="0"/>
                </a:tc>
                <a:tc>
                  <a:txBody>
                    <a:bodyPr/>
                    <a:lstStyle/>
                    <a:p>
                      <a:pPr marL="0" algn="l" defTabSz="914400" rtl="0" eaLnBrk="1" latinLnBrk="0" hangingPunct="1">
                        <a:lnSpc>
                          <a:spcPct val="150000"/>
                        </a:lnSpc>
                        <a:spcAft>
                          <a:spcPts val="0"/>
                        </a:spcAft>
                      </a:pPr>
                      <a:r>
                        <a:rPr lang="hr-HR" sz="1600" b="1" kern="1200" dirty="0">
                          <a:solidFill>
                            <a:schemeClr val="bg1"/>
                          </a:solidFill>
                          <a:latin typeface="Raleway"/>
                          <a:ea typeface="+mn-ea"/>
                          <a:cs typeface="+mn-cs"/>
                        </a:rPr>
                        <a:t>150,00 </a:t>
                      </a:r>
                      <a:r>
                        <a:rPr lang="hr-HR" sz="1600" b="1" kern="1200" dirty="0" smtClean="0">
                          <a:solidFill>
                            <a:schemeClr val="bg1"/>
                          </a:solidFill>
                          <a:latin typeface="Raleway"/>
                          <a:ea typeface="+mn-ea"/>
                          <a:cs typeface="+mn-cs"/>
                        </a:rPr>
                        <a:t>kn</a:t>
                      </a:r>
                      <a:endParaRPr lang="hr-HR" sz="1600" b="1" kern="1200" dirty="0">
                        <a:solidFill>
                          <a:schemeClr val="bg1"/>
                        </a:solidFill>
                        <a:latin typeface="Raleway"/>
                        <a:ea typeface="+mn-ea"/>
                        <a:cs typeface="+mn-cs"/>
                      </a:endParaRPr>
                    </a:p>
                  </a:txBody>
                  <a:tcPr marL="87243" marR="87243" marT="0" marB="0"/>
                </a:tc>
                <a:extLst>
                  <a:ext uri="{0D108BD9-81ED-4DB2-BD59-A6C34878D82A}">
                    <a16:rowId xmlns:a16="http://schemas.microsoft.com/office/drawing/2014/main" val="3572530263"/>
                  </a:ext>
                </a:extLst>
              </a:tr>
            </a:tbl>
          </a:graphicData>
        </a:graphic>
      </p:graphicFrame>
      <p:sp>
        <p:nvSpPr>
          <p:cNvPr id="10" name="Rectangle 9"/>
          <p:cNvSpPr/>
          <p:nvPr/>
        </p:nvSpPr>
        <p:spPr>
          <a:xfrm>
            <a:off x="474454" y="5538013"/>
            <a:ext cx="10244416" cy="707886"/>
          </a:xfrm>
          <a:prstGeom prst="rect">
            <a:avLst/>
          </a:prstGeom>
        </p:spPr>
        <p:txBody>
          <a:bodyPr wrap="square">
            <a:spAutoFit/>
          </a:bodyPr>
          <a:lstStyle/>
          <a:p>
            <a:pPr algn="just"/>
            <a:r>
              <a:rPr lang="hr-HR" sz="2000" dirty="0" smtClean="0">
                <a:latin typeface="Raleway"/>
              </a:rPr>
              <a:t>Ako se radi o cjeniku s ponudom usluga na više stranica, </a:t>
            </a:r>
            <a:r>
              <a:rPr lang="hr-HR" sz="2000" b="1" dirty="0" smtClean="0">
                <a:latin typeface="Raleway"/>
              </a:rPr>
              <a:t>dovoljno je fiksni tečaj konverzije u njegovom punom brojčanom iznosu istaknuti na prvoj stranici cjenika</a:t>
            </a:r>
            <a:r>
              <a:rPr lang="hr-HR" sz="2000" dirty="0" smtClean="0">
                <a:latin typeface="Raleway"/>
              </a:rPr>
              <a:t>. </a:t>
            </a:r>
            <a:endParaRPr lang="hr-HR" sz="2000" dirty="0">
              <a:latin typeface="Raleway"/>
            </a:endParaRPr>
          </a:p>
        </p:txBody>
      </p:sp>
      <p:sp>
        <p:nvSpPr>
          <p:cNvPr id="13" name="Rectangle 2"/>
          <p:cNvSpPr>
            <a:spLocks noChangeArrowheads="1"/>
          </p:cNvSpPr>
          <p:nvPr/>
        </p:nvSpPr>
        <p:spPr bwMode="auto">
          <a:xfrm>
            <a:off x="-1733909" y="-136297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sz="1200" b="0" i="1"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Primjer: Dvojno iskazivanje na cjeniku ako se radi o usluzi </a:t>
            </a:r>
            <a:endParaRPr kumimoji="0" lang="hr-HR" altLang="sr-Latn-R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1800" b="0" i="0" u="none" strike="noStrike" cap="none" normalizeH="0" baseline="0" smtClean="0">
              <a:ln>
                <a:noFill/>
              </a:ln>
              <a:solidFill>
                <a:schemeClr val="tx1"/>
              </a:solidFill>
              <a:effectLst/>
              <a:latin typeface="Arial" panose="020B0604020202020204" pitchFamily="34" charset="0"/>
            </a:endParaRPr>
          </a:p>
        </p:txBody>
      </p:sp>
      <p:sp>
        <p:nvSpPr>
          <p:cNvPr id="14" name="Pravokutnik 13"/>
          <p:cNvSpPr/>
          <p:nvPr/>
        </p:nvSpPr>
        <p:spPr>
          <a:xfrm>
            <a:off x="540077" y="1490794"/>
            <a:ext cx="5796780" cy="461665"/>
          </a:xfrm>
          <a:prstGeom prst="rect">
            <a:avLst/>
          </a:prstGeom>
        </p:spPr>
        <p:txBody>
          <a:bodyPr wrap="none">
            <a:spAutoFit/>
          </a:bodyPr>
          <a:lstStyle/>
          <a:p>
            <a:r>
              <a:rPr lang="pl-PL" sz="2400" dirty="0">
                <a:latin typeface="Raleway"/>
              </a:rPr>
              <a:t>Primjer: Dvojno iskazivanje na cjeniku ako se radi o usluzi </a:t>
            </a:r>
            <a:endParaRPr lang="hr-HR" sz="2400" dirty="0">
              <a:latin typeface="Raleway"/>
            </a:endParaRPr>
          </a:p>
        </p:txBody>
      </p:sp>
      <p:graphicFrame>
        <p:nvGraphicFramePr>
          <p:cNvPr id="15" name="Tablica 14"/>
          <p:cNvGraphicFramePr>
            <a:graphicFrameLocks noGrp="1"/>
          </p:cNvGraphicFramePr>
          <p:nvPr>
            <p:extLst>
              <p:ext uri="{D42A27DB-BD31-4B8C-83A1-F6EECF244321}">
                <p14:modId xmlns:p14="http://schemas.microsoft.com/office/powerpoint/2010/main" val="3280513963"/>
              </p:ext>
            </p:extLst>
          </p:nvPr>
        </p:nvGraphicFramePr>
        <p:xfrm>
          <a:off x="2461403" y="3767402"/>
          <a:ext cx="6531634" cy="1600200"/>
        </p:xfrm>
        <a:graphic>
          <a:graphicData uri="http://schemas.openxmlformats.org/drawingml/2006/table">
            <a:tbl>
              <a:tblPr firstRow="1" firstCol="1" bandRow="1">
                <a:tableStyleId>{5C22544A-7EE6-4342-B048-85BDC9FD1C3A}</a:tableStyleId>
              </a:tblPr>
              <a:tblGrid>
                <a:gridCol w="3818044">
                  <a:extLst>
                    <a:ext uri="{9D8B030D-6E8A-4147-A177-3AD203B41FA5}">
                      <a16:colId xmlns:a16="http://schemas.microsoft.com/office/drawing/2014/main" val="656488037"/>
                    </a:ext>
                  </a:extLst>
                </a:gridCol>
                <a:gridCol w="1468476">
                  <a:extLst>
                    <a:ext uri="{9D8B030D-6E8A-4147-A177-3AD203B41FA5}">
                      <a16:colId xmlns:a16="http://schemas.microsoft.com/office/drawing/2014/main" val="4186049714"/>
                    </a:ext>
                  </a:extLst>
                </a:gridCol>
                <a:gridCol w="1245114">
                  <a:extLst>
                    <a:ext uri="{9D8B030D-6E8A-4147-A177-3AD203B41FA5}">
                      <a16:colId xmlns:a16="http://schemas.microsoft.com/office/drawing/2014/main" val="4250303132"/>
                    </a:ext>
                  </a:extLst>
                </a:gridCol>
              </a:tblGrid>
              <a:tr h="307518">
                <a:tc gridSpan="3">
                  <a:txBody>
                    <a:bodyPr/>
                    <a:lstStyle/>
                    <a:p>
                      <a:pPr algn="ctr">
                        <a:lnSpc>
                          <a:spcPct val="150000"/>
                        </a:lnSpc>
                        <a:spcAft>
                          <a:spcPts val="0"/>
                        </a:spcAft>
                      </a:pPr>
                      <a:r>
                        <a:rPr lang="hr-HR" sz="1400" b="1" kern="1200" dirty="0" smtClean="0">
                          <a:solidFill>
                            <a:schemeClr val="bg1"/>
                          </a:solidFill>
                          <a:latin typeface="Raleway"/>
                          <a:ea typeface="+mn-ea"/>
                          <a:cs typeface="+mn-cs"/>
                        </a:rPr>
                        <a:t>Cjenik  (1 euro = 7,53450 kuna)</a:t>
                      </a:r>
                    </a:p>
                  </a:txBody>
                  <a:tcPr marL="68580" marR="68580" marT="0" marB="0"/>
                </a:tc>
                <a:tc hMerge="1">
                  <a:txBody>
                    <a:bodyPr/>
                    <a:lstStyle/>
                    <a:p>
                      <a:endParaRPr lang="hr-HR"/>
                    </a:p>
                  </a:txBody>
                  <a:tcPr/>
                </a:tc>
                <a:tc hMerge="1">
                  <a:txBody>
                    <a:bodyPr/>
                    <a:lstStyle/>
                    <a:p>
                      <a:endParaRPr lang="hr-HR"/>
                    </a:p>
                  </a:txBody>
                  <a:tcPr/>
                </a:tc>
                <a:extLst>
                  <a:ext uri="{0D108BD9-81ED-4DB2-BD59-A6C34878D82A}">
                    <a16:rowId xmlns:a16="http://schemas.microsoft.com/office/drawing/2014/main" val="2334179522"/>
                  </a:ext>
                </a:extLst>
              </a:tr>
              <a:tr h="615036">
                <a:tc>
                  <a:txBody>
                    <a:bodyPr/>
                    <a:lstStyle/>
                    <a:p>
                      <a:pPr>
                        <a:lnSpc>
                          <a:spcPct val="150000"/>
                        </a:lnSpc>
                        <a:spcAft>
                          <a:spcPts val="0"/>
                        </a:spcAft>
                      </a:pPr>
                      <a:r>
                        <a:rPr lang="hr-HR" sz="1400" b="1" kern="1200" dirty="0">
                          <a:solidFill>
                            <a:schemeClr val="bg1"/>
                          </a:solidFill>
                          <a:latin typeface="Raleway"/>
                          <a:ea typeface="+mn-ea"/>
                          <a:cs typeface="+mn-cs"/>
                        </a:rPr>
                        <a:t>Savjetovanje i procjena rizika kod metaboličkog sindroma</a:t>
                      </a:r>
                    </a:p>
                  </a:txBody>
                  <a:tcPr marL="68580" marR="68580" marT="0" marB="0"/>
                </a:tc>
                <a:tc>
                  <a:txBody>
                    <a:bodyPr/>
                    <a:lstStyle/>
                    <a:p>
                      <a:pPr>
                        <a:lnSpc>
                          <a:spcPct val="150000"/>
                        </a:lnSpc>
                        <a:spcAft>
                          <a:spcPts val="0"/>
                        </a:spcAft>
                      </a:pPr>
                      <a:r>
                        <a:rPr lang="hr-HR" sz="1400" b="1" kern="1200" dirty="0">
                          <a:solidFill>
                            <a:schemeClr val="tx1"/>
                          </a:solidFill>
                          <a:latin typeface="Raleway"/>
                          <a:ea typeface="+mn-ea"/>
                          <a:cs typeface="+mn-cs"/>
                        </a:rPr>
                        <a:t>26, 54 EUR</a:t>
                      </a:r>
                    </a:p>
                    <a:p>
                      <a:pPr>
                        <a:lnSpc>
                          <a:spcPct val="150000"/>
                        </a:lnSpc>
                        <a:spcAft>
                          <a:spcPts val="0"/>
                        </a:spcAft>
                      </a:pPr>
                      <a:r>
                        <a:rPr lang="hr-HR" sz="1400" b="1" strike="sngStrike" kern="1200" dirty="0">
                          <a:solidFill>
                            <a:schemeClr val="tx1"/>
                          </a:solidFill>
                          <a:latin typeface="Raleway"/>
                          <a:ea typeface="+mn-ea"/>
                          <a:cs typeface="+mn-cs"/>
                        </a:rPr>
                        <a:t>37, 16 EUR    </a:t>
                      </a:r>
                    </a:p>
                  </a:txBody>
                  <a:tcPr marL="68580" marR="68580" marT="0" marB="0"/>
                </a:tc>
                <a:tc>
                  <a:txBody>
                    <a:bodyPr/>
                    <a:lstStyle/>
                    <a:p>
                      <a:pPr>
                        <a:lnSpc>
                          <a:spcPct val="150000"/>
                        </a:lnSpc>
                        <a:spcAft>
                          <a:spcPts val="0"/>
                        </a:spcAft>
                      </a:pPr>
                      <a:r>
                        <a:rPr lang="hr-HR" sz="1400" b="1" kern="1200" dirty="0">
                          <a:solidFill>
                            <a:schemeClr val="tx1"/>
                          </a:solidFill>
                          <a:latin typeface="Raleway"/>
                          <a:ea typeface="+mn-ea"/>
                          <a:cs typeface="+mn-cs"/>
                        </a:rPr>
                        <a:t>200,00 kn</a:t>
                      </a:r>
                    </a:p>
                    <a:p>
                      <a:pPr marL="0" algn="l" defTabSz="914400" rtl="0" eaLnBrk="1" latinLnBrk="0" hangingPunct="1">
                        <a:lnSpc>
                          <a:spcPct val="150000"/>
                        </a:lnSpc>
                        <a:spcAft>
                          <a:spcPts val="0"/>
                        </a:spcAft>
                      </a:pPr>
                      <a:r>
                        <a:rPr lang="hr-HR" sz="1400" b="1" strike="sngStrike" kern="1200" dirty="0">
                          <a:solidFill>
                            <a:schemeClr val="tx1"/>
                          </a:solidFill>
                          <a:latin typeface="Raleway"/>
                          <a:ea typeface="+mn-ea"/>
                          <a:cs typeface="+mn-cs"/>
                        </a:rPr>
                        <a:t>280,00 kn</a:t>
                      </a:r>
                    </a:p>
                  </a:txBody>
                  <a:tcPr marL="68580" marR="68580" marT="0" marB="0"/>
                </a:tc>
                <a:extLst>
                  <a:ext uri="{0D108BD9-81ED-4DB2-BD59-A6C34878D82A}">
                    <a16:rowId xmlns:a16="http://schemas.microsoft.com/office/drawing/2014/main" val="48645361"/>
                  </a:ext>
                </a:extLst>
              </a:tr>
              <a:tr h="615036">
                <a:tc>
                  <a:txBody>
                    <a:bodyPr/>
                    <a:lstStyle/>
                    <a:p>
                      <a:pPr>
                        <a:lnSpc>
                          <a:spcPct val="150000"/>
                        </a:lnSpc>
                        <a:spcAft>
                          <a:spcPts val="0"/>
                        </a:spcAft>
                      </a:pPr>
                      <a:r>
                        <a:rPr lang="hr-HR" sz="1400" b="1" kern="1200" dirty="0">
                          <a:solidFill>
                            <a:schemeClr val="bg1"/>
                          </a:solidFill>
                          <a:latin typeface="Raleway"/>
                          <a:ea typeface="+mn-ea"/>
                          <a:cs typeface="+mn-cs"/>
                        </a:rPr>
                        <a:t>Određivanje tjelesne težine i indeksa tjelesne mase</a:t>
                      </a:r>
                    </a:p>
                  </a:txBody>
                  <a:tcPr marL="68580" marR="68580" marT="0" marB="0"/>
                </a:tc>
                <a:tc>
                  <a:txBody>
                    <a:bodyPr/>
                    <a:lstStyle/>
                    <a:p>
                      <a:pPr>
                        <a:lnSpc>
                          <a:spcPct val="150000"/>
                        </a:lnSpc>
                        <a:spcAft>
                          <a:spcPts val="0"/>
                        </a:spcAft>
                      </a:pPr>
                      <a:r>
                        <a:rPr lang="hr-HR" sz="1400" b="1" kern="1200" dirty="0">
                          <a:solidFill>
                            <a:schemeClr val="tx1"/>
                          </a:solidFill>
                          <a:latin typeface="Raleway"/>
                          <a:ea typeface="+mn-ea"/>
                          <a:cs typeface="+mn-cs"/>
                        </a:rPr>
                        <a:t>19,91 </a:t>
                      </a:r>
                      <a:r>
                        <a:rPr lang="hr-HR" sz="1400" b="1" kern="1200" dirty="0" smtClean="0">
                          <a:solidFill>
                            <a:schemeClr val="tx1"/>
                          </a:solidFill>
                          <a:latin typeface="Raleway"/>
                          <a:ea typeface="+mn-ea"/>
                          <a:cs typeface="+mn-cs"/>
                        </a:rPr>
                        <a:t>EUR</a:t>
                      </a:r>
                      <a:endParaRPr lang="hr-HR" sz="1400" b="1" kern="1200" dirty="0">
                        <a:solidFill>
                          <a:schemeClr val="tx1"/>
                        </a:solidFill>
                        <a:latin typeface="Raleway"/>
                        <a:ea typeface="+mn-ea"/>
                        <a:cs typeface="+mn-cs"/>
                      </a:endParaRPr>
                    </a:p>
                  </a:txBody>
                  <a:tcPr marL="68580" marR="68580" marT="0" marB="0"/>
                </a:tc>
                <a:tc>
                  <a:txBody>
                    <a:bodyPr/>
                    <a:lstStyle/>
                    <a:p>
                      <a:pPr>
                        <a:lnSpc>
                          <a:spcPct val="150000"/>
                        </a:lnSpc>
                        <a:spcAft>
                          <a:spcPts val="0"/>
                        </a:spcAft>
                      </a:pPr>
                      <a:r>
                        <a:rPr lang="hr-HR" sz="1400" b="1" kern="1200" dirty="0">
                          <a:solidFill>
                            <a:schemeClr val="tx1"/>
                          </a:solidFill>
                          <a:latin typeface="Raleway"/>
                          <a:ea typeface="+mn-ea"/>
                          <a:cs typeface="+mn-cs"/>
                        </a:rPr>
                        <a:t>150,00 </a:t>
                      </a:r>
                      <a:r>
                        <a:rPr lang="hr-HR" sz="1400" b="1" kern="1200" dirty="0" smtClean="0">
                          <a:solidFill>
                            <a:schemeClr val="tx1"/>
                          </a:solidFill>
                          <a:latin typeface="Raleway"/>
                          <a:ea typeface="+mn-ea"/>
                          <a:cs typeface="+mn-cs"/>
                        </a:rPr>
                        <a:t>kn</a:t>
                      </a:r>
                      <a:endParaRPr lang="hr-HR" sz="1400" b="1" kern="1200" dirty="0">
                        <a:solidFill>
                          <a:schemeClr val="tx1"/>
                        </a:solidFill>
                        <a:latin typeface="Raleway"/>
                        <a:ea typeface="+mn-ea"/>
                        <a:cs typeface="+mn-cs"/>
                      </a:endParaRPr>
                    </a:p>
                  </a:txBody>
                  <a:tcPr marL="68580" marR="68580" marT="0" marB="0"/>
                </a:tc>
                <a:extLst>
                  <a:ext uri="{0D108BD9-81ED-4DB2-BD59-A6C34878D82A}">
                    <a16:rowId xmlns:a16="http://schemas.microsoft.com/office/drawing/2014/main" val="3934863123"/>
                  </a:ext>
                </a:extLst>
              </a:tr>
            </a:tbl>
          </a:graphicData>
        </a:graphic>
      </p:graphicFrame>
      <p:sp>
        <p:nvSpPr>
          <p:cNvPr id="16" name="Rectangle 3"/>
          <p:cNvSpPr>
            <a:spLocks noChangeArrowheads="1"/>
          </p:cNvSpPr>
          <p:nvPr/>
        </p:nvSpPr>
        <p:spPr bwMode="auto">
          <a:xfrm>
            <a:off x="566223" y="3196839"/>
            <a:ext cx="114158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hr-HR" altLang="sr-Latn-RS" sz="2400" dirty="0">
                <a:latin typeface="Raleway"/>
              </a:rPr>
              <a:t>Primjer: Dvojno iskazivanje cijena usluga tijekom posebnog oblika prodaje u poslovnim prostorijama (akcijska cijena)</a:t>
            </a:r>
          </a:p>
          <a:p>
            <a:pPr marL="0" marR="0" lvl="0" indent="0" algn="l" defTabSz="914400" rtl="0" eaLnBrk="0" fontAlgn="base" latinLnBrk="0" hangingPunct="0">
              <a:lnSpc>
                <a:spcPct val="100000"/>
              </a:lnSpc>
              <a:spcBef>
                <a:spcPct val="0"/>
              </a:spcBef>
              <a:spcAft>
                <a:spcPct val="0"/>
              </a:spcAft>
              <a:buClrTx/>
              <a:buSzTx/>
              <a:buFontTx/>
              <a:buNone/>
              <a:tabLst/>
            </a:pPr>
            <a:endParaRPr lang="hr-HR" altLang="sr-Latn-RS" sz="1600" b="1" dirty="0">
              <a:solidFill>
                <a:schemeClr val="bg1"/>
              </a:solidFill>
              <a:latin typeface="Raleway"/>
            </a:endParaRPr>
          </a:p>
        </p:txBody>
      </p:sp>
      <p:sp>
        <p:nvSpPr>
          <p:cNvPr id="18" name="Rezervirano mjesto broja slajda 17"/>
          <p:cNvSpPr>
            <a:spLocks noGrp="1"/>
          </p:cNvSpPr>
          <p:nvPr>
            <p:ph type="sldNum" sz="quarter" idx="12"/>
          </p:nvPr>
        </p:nvSpPr>
        <p:spPr/>
        <p:txBody>
          <a:bodyPr/>
          <a:lstStyle/>
          <a:p>
            <a:fld id="{0D802447-848F-5548-9F32-0A05C11AEE14}" type="slidenum">
              <a:rPr lang="hr-HR" smtClean="0"/>
              <a:pPr/>
              <a:t>18</a:t>
            </a:fld>
            <a:endParaRPr lang="hr-HR" dirty="0"/>
          </a:p>
        </p:txBody>
      </p:sp>
    </p:spTree>
    <p:extLst>
      <p:ext uri="{BB962C8B-B14F-4D97-AF65-F5344CB8AC3E}">
        <p14:creationId xmlns:p14="http://schemas.microsoft.com/office/powerpoint/2010/main" val="2226668293"/>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Dvojno iskazivanje putem</a:t>
            </a:r>
            <a:r>
              <a:rPr lang="en-GB" sz="4000" dirty="0" smtClean="0"/>
              <a:t> </a:t>
            </a:r>
            <a:r>
              <a:rPr lang="hr-HR" sz="4000" dirty="0" smtClean="0"/>
              <a:t>internet trgovine</a:t>
            </a:r>
            <a:endParaRPr lang="hr-HR" sz="4000" dirty="0"/>
          </a:p>
        </p:txBody>
      </p:sp>
      <p:sp>
        <p:nvSpPr>
          <p:cNvPr id="3" name="Content Placeholder 2"/>
          <p:cNvSpPr>
            <a:spLocks noGrp="1"/>
          </p:cNvSpPr>
          <p:nvPr>
            <p:ph idx="1"/>
          </p:nvPr>
        </p:nvSpPr>
        <p:spPr>
          <a:xfrm>
            <a:off x="838200" y="1825625"/>
            <a:ext cx="5200291" cy="4351338"/>
          </a:xfrm>
        </p:spPr>
        <p:txBody>
          <a:bodyPr>
            <a:normAutofit/>
          </a:bodyPr>
          <a:lstStyle/>
          <a:p>
            <a:r>
              <a:rPr lang="hr-HR" sz="2400" dirty="0" smtClean="0"/>
              <a:t>Cijene na početnoj stranici, ali samo u slučaju ako je već na početnoj stranici istaknut određeni proizvod koji se potrošaču nudi po određenoj cijeni</a:t>
            </a:r>
          </a:p>
          <a:p>
            <a:r>
              <a:rPr lang="hr-HR" sz="2400" dirty="0" smtClean="0"/>
              <a:t>Prikaz sugeriranih proizvoda</a:t>
            </a:r>
          </a:p>
          <a:p>
            <a:r>
              <a:rPr lang="hr-HR" sz="2400" dirty="0" smtClean="0"/>
              <a:t>Ukupan iznos košarice i ukupan iznos pri završetku kupovine (iznos koji će potrošač platiti)</a:t>
            </a:r>
          </a:p>
          <a:p>
            <a:r>
              <a:rPr lang="hr-HR" sz="2400" dirty="0" smtClean="0"/>
              <a:t>Ukupan iznos na potvrdi narudžbe</a:t>
            </a:r>
          </a:p>
          <a:p>
            <a:r>
              <a:rPr lang="hr-HR" sz="2400" dirty="0" smtClean="0"/>
              <a:t>Ukupan iznos na računu</a:t>
            </a:r>
            <a:endParaRPr lang="hr-HR" dirty="0"/>
          </a:p>
        </p:txBody>
      </p:sp>
      <p:pic>
        <p:nvPicPr>
          <p:cNvPr id="5" name="Picture 4"/>
          <p:cNvPicPr>
            <a:picLocks noChangeAspect="1"/>
          </p:cNvPicPr>
          <p:nvPr/>
        </p:nvPicPr>
        <p:blipFill>
          <a:blip r:embed="rId2"/>
          <a:stretch>
            <a:fillRect/>
          </a:stretch>
        </p:blipFill>
        <p:spPr>
          <a:xfrm>
            <a:off x="6504631" y="1825625"/>
            <a:ext cx="5028072" cy="2655853"/>
          </a:xfrm>
          <a:prstGeom prst="rect">
            <a:avLst/>
          </a:prstGeom>
        </p:spPr>
      </p:pic>
      <p:sp>
        <p:nvSpPr>
          <p:cNvPr id="8" name="Rezervirano mjesto broja slajda 7"/>
          <p:cNvSpPr>
            <a:spLocks noGrp="1"/>
          </p:cNvSpPr>
          <p:nvPr>
            <p:ph type="sldNum" sz="quarter" idx="12"/>
          </p:nvPr>
        </p:nvSpPr>
        <p:spPr/>
        <p:txBody>
          <a:bodyPr/>
          <a:lstStyle/>
          <a:p>
            <a:fld id="{0D802447-848F-5548-9F32-0A05C11AEE14}" type="slidenum">
              <a:rPr lang="hr-HR" smtClean="0"/>
              <a:pPr/>
              <a:t>19</a:t>
            </a:fld>
            <a:endParaRPr lang="hr-HR" dirty="0"/>
          </a:p>
        </p:txBody>
      </p:sp>
    </p:spTree>
    <p:extLst>
      <p:ext uri="{BB962C8B-B14F-4D97-AF65-F5344CB8AC3E}">
        <p14:creationId xmlns:p14="http://schemas.microsoft.com/office/powerpoint/2010/main" val="2107822432"/>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r-HR" sz="4000" dirty="0" smtClean="0"/>
              <a:t>Dvojno iskazivanje izvan poslovnih prostorija i putem telefona</a:t>
            </a:r>
            <a:endParaRPr lang="hr-HR" sz="4000" dirty="0"/>
          </a:p>
        </p:txBody>
      </p:sp>
      <p:sp>
        <p:nvSpPr>
          <p:cNvPr id="3" name="Content Placeholder 2"/>
          <p:cNvSpPr>
            <a:spLocks noGrp="1"/>
          </p:cNvSpPr>
          <p:nvPr>
            <p:ph idx="1"/>
          </p:nvPr>
        </p:nvSpPr>
        <p:spPr>
          <a:xfrm>
            <a:off x="838200" y="2346385"/>
            <a:ext cx="10515600" cy="3830578"/>
          </a:xfrm>
        </p:spPr>
        <p:txBody>
          <a:bodyPr>
            <a:normAutofit/>
          </a:bodyPr>
          <a:lstStyle/>
          <a:p>
            <a:pPr marL="0" indent="0" algn="just">
              <a:buNone/>
            </a:pPr>
            <a:r>
              <a:rPr lang="hr-HR" sz="2000" b="1" dirty="0" smtClean="0"/>
              <a:t>Poslovni subjekt dvojnu cijenu mora iskazati:</a:t>
            </a:r>
          </a:p>
          <a:p>
            <a:pPr algn="just"/>
            <a:r>
              <a:rPr lang="hr-HR" sz="2000" dirty="0" smtClean="0"/>
              <a:t>u obavijestima koje se potrošaču dostavljaju prije sklapanja ugovora u slučaju sklapanja ugovora izvan poslovnih prostorija</a:t>
            </a:r>
          </a:p>
          <a:p>
            <a:pPr algn="just"/>
            <a:r>
              <a:rPr lang="hr-HR" sz="2000" dirty="0" smtClean="0"/>
              <a:t>u ponudi koju poslovni subjekt dostavlja potrošaču na trajnom mediju nakon ponude koju je potrošaču dao putem telefona</a:t>
            </a:r>
          </a:p>
          <a:p>
            <a:pPr algn="just"/>
            <a:endParaRPr lang="hr-HR" sz="2000" dirty="0" smtClean="0"/>
          </a:p>
          <a:p>
            <a:pPr marL="0" indent="0" algn="just">
              <a:buNone/>
            </a:pPr>
            <a:r>
              <a:rPr lang="hr-HR" sz="2000" b="1" dirty="0" smtClean="0"/>
              <a:t>VAŽNO! </a:t>
            </a:r>
          </a:p>
          <a:p>
            <a:pPr marL="0" indent="0" algn="just">
              <a:buNone/>
            </a:pPr>
            <a:r>
              <a:rPr lang="hr-HR" sz="2000" dirty="0" smtClean="0"/>
              <a:t>Maloprodajna cijena proizvoda iskazana u eurima i kunama čini sastavni dio ugovora sklopljenog izvan poslovnih prostorija ili ugovora sklopljenog putem interneta ili telefona. </a:t>
            </a:r>
          </a:p>
          <a:p>
            <a:endParaRPr lang="en-GB"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20</a:t>
            </a:fld>
            <a:endParaRPr lang="hr-HR" dirty="0"/>
          </a:p>
        </p:txBody>
      </p:sp>
    </p:spTree>
    <p:extLst>
      <p:ext uri="{BB962C8B-B14F-4D97-AF65-F5344CB8AC3E}">
        <p14:creationId xmlns:p14="http://schemas.microsoft.com/office/powerpoint/2010/main" val="1940146772"/>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Dvojno iskazivanje tijekom oglašavanja</a:t>
            </a:r>
            <a:endParaRPr lang="hr-HR" sz="4000" dirty="0"/>
          </a:p>
        </p:txBody>
      </p:sp>
      <p:sp>
        <p:nvSpPr>
          <p:cNvPr id="3" name="Content Placeholder 2"/>
          <p:cNvSpPr>
            <a:spLocks noGrp="1"/>
          </p:cNvSpPr>
          <p:nvPr>
            <p:ph idx="1"/>
          </p:nvPr>
        </p:nvSpPr>
        <p:spPr>
          <a:xfrm>
            <a:off x="838200" y="1825625"/>
            <a:ext cx="6537385" cy="4351338"/>
          </a:xfrm>
        </p:spPr>
        <p:txBody>
          <a:bodyPr>
            <a:normAutofit fontScale="40000" lnSpcReduction="20000"/>
          </a:bodyPr>
          <a:lstStyle/>
          <a:p>
            <a:pPr marL="0" indent="0">
              <a:buNone/>
            </a:pPr>
            <a:r>
              <a:rPr lang="hr-HR" sz="3800" b="1" dirty="0" smtClean="0"/>
              <a:t>Dvojno iskazivanje tijekom promotivnih i marketinških aktivnosti:</a:t>
            </a:r>
          </a:p>
          <a:p>
            <a:r>
              <a:rPr lang="hr-HR" sz="3800" dirty="0" smtClean="0"/>
              <a:t>na tiskanim letcima i katalozima</a:t>
            </a:r>
          </a:p>
          <a:p>
            <a:r>
              <a:rPr lang="hr-HR" sz="3800" dirty="0" smtClean="0"/>
              <a:t>TV oglasi</a:t>
            </a:r>
          </a:p>
          <a:p>
            <a:r>
              <a:rPr lang="hr-HR" sz="3800" dirty="0" smtClean="0"/>
              <a:t>oglasni panoi (tzv. </a:t>
            </a:r>
            <a:r>
              <a:rPr lang="hr-HR" sz="3800" i="1" dirty="0" err="1" smtClean="0"/>
              <a:t>billboard</a:t>
            </a:r>
            <a:r>
              <a:rPr lang="hr-HR" sz="3800" dirty="0" smtClean="0"/>
              <a:t>)</a:t>
            </a:r>
          </a:p>
          <a:p>
            <a:r>
              <a:rPr lang="hr-HR" sz="3800" dirty="0" smtClean="0"/>
              <a:t>društvene mreže</a:t>
            </a:r>
          </a:p>
          <a:p>
            <a:r>
              <a:rPr lang="hr-HR" sz="3800" dirty="0" smtClean="0"/>
              <a:t>internetske stranice</a:t>
            </a:r>
          </a:p>
          <a:p>
            <a:r>
              <a:rPr lang="hr-HR" sz="3800" dirty="0" smtClean="0"/>
              <a:t>mobilnim aplikacijama i dr.</a:t>
            </a:r>
          </a:p>
          <a:p>
            <a:pPr marL="0" indent="0">
              <a:buNone/>
            </a:pPr>
            <a:endParaRPr lang="hr-HR" sz="3800" dirty="0" smtClean="0"/>
          </a:p>
          <a:p>
            <a:pPr marL="0" indent="0">
              <a:buNone/>
            </a:pPr>
            <a:r>
              <a:rPr lang="hr-HR" sz="3800" b="1" dirty="0" smtClean="0"/>
              <a:t>Obveza dvojnog iskazivanja cijena roba i usluga ne odnosi se na:</a:t>
            </a:r>
          </a:p>
          <a:p>
            <a:r>
              <a:rPr lang="hr-HR" sz="3800" dirty="0" smtClean="0"/>
              <a:t>oglašavanje putem radijskih programa</a:t>
            </a:r>
          </a:p>
          <a:p>
            <a:r>
              <a:rPr lang="hr-HR" sz="3800" dirty="0" smtClean="0"/>
              <a:t>glasovne poruke putem ostalih oblika oglašavanja (tzv. „</a:t>
            </a:r>
            <a:r>
              <a:rPr lang="hr-HR" sz="3800" i="1" dirty="0" err="1" smtClean="0"/>
              <a:t>voice</a:t>
            </a:r>
            <a:r>
              <a:rPr lang="hr-HR" sz="3800" i="1" dirty="0" smtClean="0"/>
              <a:t> </a:t>
            </a:r>
            <a:r>
              <a:rPr lang="hr-HR" sz="3800" i="1" dirty="0" err="1" smtClean="0"/>
              <a:t>over</a:t>
            </a:r>
            <a:r>
              <a:rPr lang="hr-HR" sz="3800" dirty="0"/>
              <a:t>“) </a:t>
            </a:r>
            <a:endParaRPr lang="en-GB" sz="3800" dirty="0"/>
          </a:p>
          <a:p>
            <a:pPr>
              <a:buFont typeface="Wingdings" panose="05000000000000000000" pitchFamily="2" charset="2"/>
              <a:buChar char="ü"/>
            </a:pPr>
            <a:endParaRPr lang="en-GB" sz="3800" dirty="0" smtClean="0"/>
          </a:p>
          <a:p>
            <a:pPr marL="0" indent="0" algn="just">
              <a:buNone/>
            </a:pPr>
            <a:r>
              <a:rPr lang="hr-HR" sz="3800" dirty="0" smtClean="0"/>
              <a:t>NAPOMENA</a:t>
            </a:r>
            <a:r>
              <a:rPr lang="hr-HR" sz="3800" dirty="0"/>
              <a:t>: promotivni </a:t>
            </a:r>
            <a:r>
              <a:rPr lang="hr-HR" sz="3800" dirty="0" smtClean="0"/>
              <a:t>materijali </a:t>
            </a:r>
            <a:r>
              <a:rPr lang="hr-HR" sz="3800" dirty="0"/>
              <a:t>tiskani prije razdoblja obveznog dvojnog iskazivanja, odnosno prije nego što je bio poznat fiksni tečaj konverzije koriste se do isteka zaliha (nije potrebno povući i uništiti prethodno tiskani promotivni materijal). </a:t>
            </a:r>
            <a:endParaRPr lang="en-GB" sz="3800" dirty="0" smtClean="0"/>
          </a:p>
          <a:p>
            <a:pPr>
              <a:buFont typeface="Wingdings" panose="05000000000000000000" pitchFamily="2" charset="2"/>
              <a:buChar char="ü"/>
            </a:pPr>
            <a:endParaRPr lang="hr-HR" sz="3800" dirty="0" smtClean="0"/>
          </a:p>
          <a:p>
            <a:pPr marL="0" indent="0">
              <a:buNone/>
            </a:pPr>
            <a:endParaRPr lang="hr-HR" sz="3800" dirty="0" smtClean="0"/>
          </a:p>
          <a:p>
            <a:pPr marL="0" indent="0">
              <a:buNone/>
            </a:pPr>
            <a:endParaRPr lang="hr-HR" dirty="0"/>
          </a:p>
        </p:txBody>
      </p:sp>
      <p:pic>
        <p:nvPicPr>
          <p:cNvPr id="7" name="Picture 6"/>
          <p:cNvPicPr>
            <a:picLocks noChangeAspect="1"/>
          </p:cNvPicPr>
          <p:nvPr/>
        </p:nvPicPr>
        <p:blipFill>
          <a:blip r:embed="rId2"/>
          <a:stretch>
            <a:fillRect/>
          </a:stretch>
        </p:blipFill>
        <p:spPr>
          <a:xfrm>
            <a:off x="7698393" y="1825625"/>
            <a:ext cx="2152950" cy="2248214"/>
          </a:xfrm>
          <a:prstGeom prst="rect">
            <a:avLst/>
          </a:prstGeom>
        </p:spPr>
      </p:pic>
      <p:sp>
        <p:nvSpPr>
          <p:cNvPr id="8" name="Rezervirano mjesto broja slajda 7"/>
          <p:cNvSpPr>
            <a:spLocks noGrp="1"/>
          </p:cNvSpPr>
          <p:nvPr>
            <p:ph type="sldNum" sz="quarter" idx="12"/>
          </p:nvPr>
        </p:nvSpPr>
        <p:spPr/>
        <p:txBody>
          <a:bodyPr/>
          <a:lstStyle/>
          <a:p>
            <a:fld id="{0D802447-848F-5548-9F32-0A05C11AEE14}" type="slidenum">
              <a:rPr lang="hr-HR" smtClean="0"/>
              <a:pPr/>
              <a:t>21</a:t>
            </a:fld>
            <a:endParaRPr lang="hr-HR" dirty="0"/>
          </a:p>
        </p:txBody>
      </p:sp>
    </p:spTree>
    <p:extLst>
      <p:ext uri="{BB962C8B-B14F-4D97-AF65-F5344CB8AC3E}">
        <p14:creationId xmlns:p14="http://schemas.microsoft.com/office/powerpoint/2010/main" val="190427472"/>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Naslov 1"/>
          <p:cNvSpPr>
            <a:spLocks noGrp="1" noChangeArrowheads="1"/>
          </p:cNvSpPr>
          <p:nvPr>
            <p:ph type="title"/>
          </p:nvPr>
        </p:nvSpPr>
        <p:spPr>
          <a:xfrm>
            <a:off x="362309" y="365125"/>
            <a:ext cx="10991491" cy="1325563"/>
          </a:xfrm>
        </p:spPr>
        <p:txBody>
          <a:bodyPr>
            <a:noAutofit/>
          </a:bodyPr>
          <a:lstStyle/>
          <a:p>
            <a:r>
              <a:rPr lang="pt-BR" altLang="sr-Latn-RS" sz="4000" dirty="0">
                <a:latin typeface="Utopia Std"/>
                <a:cs typeface="Calibri Light" panose="020F0302020204030204" pitchFamily="34" charset="0"/>
              </a:rPr>
              <a:t>Dvojno iskazivanje – </a:t>
            </a:r>
            <a:r>
              <a:rPr lang="hr-HR" altLang="sr-Latn-RS" sz="4000" dirty="0" smtClean="0">
                <a:latin typeface="Utopia Std"/>
                <a:cs typeface="Calibri Light" panose="020F0302020204030204" pitchFamily="34" charset="0"/>
              </a:rPr>
              <a:t>iznimke</a:t>
            </a:r>
            <a:endParaRPr lang="hr-HR" altLang="sr-Latn-RS" sz="4000" dirty="0">
              <a:latin typeface="Utopia Std"/>
              <a:cs typeface="Calibri Light" panose="020F0302020204030204" pitchFamily="34" charset="0"/>
            </a:endParaRPr>
          </a:p>
        </p:txBody>
      </p:sp>
      <p:sp>
        <p:nvSpPr>
          <p:cNvPr id="3" name="Rezervirano mjesto sadržaja 2">
            <a:extLst/>
          </p:cNvPr>
          <p:cNvSpPr>
            <a:spLocks noGrp="1"/>
          </p:cNvSpPr>
          <p:nvPr>
            <p:ph idx="1"/>
          </p:nvPr>
        </p:nvSpPr>
        <p:spPr/>
        <p:txBody>
          <a:bodyPr>
            <a:normAutofit fontScale="92500"/>
          </a:bodyPr>
          <a:lstStyle/>
          <a:p>
            <a:pPr algn="just">
              <a:defRPr/>
            </a:pPr>
            <a:r>
              <a:rPr lang="hr-HR" sz="2000" dirty="0">
                <a:cs typeface="Calibri Light" panose="020F0302020204030204" pitchFamily="34" charset="0"/>
              </a:rPr>
              <a:t>Kroz zakon su predviđene i </a:t>
            </a:r>
            <a:r>
              <a:rPr lang="hr-HR" sz="2000" b="1" dirty="0">
                <a:solidFill>
                  <a:srgbClr val="FF0000"/>
                </a:solidFill>
                <a:cs typeface="Calibri Light" panose="020F0302020204030204" pitchFamily="34" charset="0"/>
              </a:rPr>
              <a:t>određene iznimke</a:t>
            </a:r>
            <a:r>
              <a:rPr lang="hr-HR" sz="2000" dirty="0">
                <a:cs typeface="Calibri Light" panose="020F0302020204030204" pitchFamily="34" charset="0"/>
              </a:rPr>
              <a:t> i to za situacije gdje dvojno iskazivanje nije primjereno iz praktičnih razloga ili bi uzrokovalo nerazmjerne troškove poslovnim subjektima</a:t>
            </a:r>
          </a:p>
          <a:p>
            <a:pPr lvl="1" algn="just">
              <a:defRPr/>
            </a:pPr>
            <a:r>
              <a:rPr lang="hr-HR" sz="1800" dirty="0">
                <a:cs typeface="Calibri Light" panose="020F0302020204030204" pitchFamily="34" charset="0"/>
              </a:rPr>
              <a:t>Tri kategorije iznimaka</a:t>
            </a:r>
          </a:p>
          <a:p>
            <a:pPr lvl="2" algn="just">
              <a:defRPr/>
            </a:pPr>
            <a:r>
              <a:rPr lang="hr-HR" sz="1600" dirty="0">
                <a:cs typeface="Calibri Light" panose="020F0302020204030204" pitchFamily="34" charset="0"/>
              </a:rPr>
              <a:t>poslovni subjekti koji prodaju robu i usluge na specifičan način i na specifičnim lokacijama, gdje bi, obzirom na način dvojno iskazivanje cijena rezultiralo većim troškovima za poslovne subjekte u odnosu na korist koju bi potrošač imao u slučaju da bi se cijene dvojno iskazivale (tržnice, na štandovima i klupama unutar trgovačkih centara i ustanova, putem kioska, pokretnom prodajom …)  </a:t>
            </a:r>
          </a:p>
          <a:p>
            <a:pPr lvl="2" algn="just">
              <a:defRPr/>
            </a:pPr>
            <a:r>
              <a:rPr lang="hr-HR" sz="1600" dirty="0">
                <a:cs typeface="Calibri Light" panose="020F0302020204030204" pitchFamily="34" charset="0"/>
              </a:rPr>
              <a:t>oblici iskazivanja cijena koji su izuzeti od obveze dvojnog iskazivanja jer bi dvojno iskazivanje putem navedenih oblika uzrokovalo </a:t>
            </a:r>
            <a:r>
              <a:rPr lang="hr-HR" sz="1600" dirty="0" err="1">
                <a:cs typeface="Calibri Light" panose="020F0302020204030204" pitchFamily="34" charset="0"/>
              </a:rPr>
              <a:t>nesrazmjerne</a:t>
            </a:r>
            <a:r>
              <a:rPr lang="hr-HR" sz="1600" dirty="0">
                <a:cs typeface="Calibri Light" panose="020F0302020204030204" pitchFamily="34" charset="0"/>
              </a:rPr>
              <a:t> troškove poslovnim subjektima (totemi benzinskih postaja, fiksni paneli i ostali fiksni stupovi s iskazanim cijenama i agregati te uređaji za električne punionice, zasloni blagajni i samoposlužni uređaji za prodaju roba i usluga, iznosi cijena na vagama i naljepnice s vaganom cijenom …</a:t>
            </a:r>
          </a:p>
          <a:p>
            <a:pPr lvl="2" algn="just">
              <a:defRPr/>
            </a:pPr>
            <a:r>
              <a:rPr lang="hr-HR" sz="1600" dirty="0">
                <a:cs typeface="Calibri Light" panose="020F0302020204030204" pitchFamily="34" charset="0"/>
              </a:rPr>
              <a:t>iznimka za situacije gdje je cijena u kunama već istaknuta na samoj robi, te bi ponovno tiskanje/puštanje u promet takvih artikala s dvojno iskazanim cijenama predstavljalo nepotreban i prekomjeran trošak</a:t>
            </a:r>
          </a:p>
          <a:p>
            <a:pPr marL="342900" lvl="1" indent="-342900" algn="just">
              <a:spcBef>
                <a:spcPts val="2200"/>
              </a:spcBef>
              <a:buSzPct val="123000"/>
              <a:defRPr/>
            </a:pPr>
            <a:r>
              <a:rPr lang="hr-HR" sz="2000" dirty="0">
                <a:cs typeface="Calibri Light" panose="020F0302020204030204" pitchFamily="34" charset="0"/>
              </a:rPr>
              <a:t>U svakom slučaju bit će potrebno </a:t>
            </a:r>
            <a:r>
              <a:rPr lang="hr-HR" sz="2000" b="1" dirty="0">
                <a:solidFill>
                  <a:srgbClr val="FF0000"/>
                </a:solidFill>
                <a:cs typeface="Calibri Light" panose="020F0302020204030204" pitchFamily="34" charset="0"/>
              </a:rPr>
              <a:t>pri ispostavljanju računa potrošaču </a:t>
            </a:r>
            <a:r>
              <a:rPr lang="hr-HR" sz="2000" dirty="0">
                <a:cs typeface="Calibri Light" panose="020F0302020204030204" pitchFamily="34" charset="0"/>
              </a:rPr>
              <a:t>dvojno iskazati </a:t>
            </a:r>
            <a:r>
              <a:rPr lang="hr-HR" sz="2000" b="1" dirty="0">
                <a:solidFill>
                  <a:srgbClr val="FF0000"/>
                </a:solidFill>
                <a:cs typeface="Calibri Light" panose="020F0302020204030204" pitchFamily="34" charset="0"/>
              </a:rPr>
              <a:t>ukupan iznos na računu</a:t>
            </a: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22</a:t>
            </a:fld>
            <a:endParaRPr lang="hr-HR" dirty="0"/>
          </a:p>
        </p:txBody>
      </p:sp>
    </p:spTree>
    <p:extLst>
      <p:ext uri="{BB962C8B-B14F-4D97-AF65-F5344CB8AC3E}">
        <p14:creationId xmlns:p14="http://schemas.microsoft.com/office/powerpoint/2010/main" val="2126663305"/>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Naslov 1"/>
          <p:cNvSpPr>
            <a:spLocks noGrp="1" noChangeArrowheads="1"/>
          </p:cNvSpPr>
          <p:nvPr>
            <p:ph type="title"/>
          </p:nvPr>
        </p:nvSpPr>
        <p:spPr/>
        <p:txBody>
          <a:bodyPr>
            <a:noAutofit/>
          </a:bodyPr>
          <a:lstStyle/>
          <a:p>
            <a:r>
              <a:rPr lang="pt-BR" altLang="sr-Latn-RS" sz="4000" dirty="0">
                <a:latin typeface="Utopia Std" panose="02040603060506020204"/>
                <a:cs typeface="Calibri Light" panose="020F0302020204030204" pitchFamily="34" charset="0"/>
              </a:rPr>
              <a:t>Dvojno iskazivanje </a:t>
            </a:r>
            <a:r>
              <a:rPr lang="hr-HR" altLang="sr-Latn-RS" sz="4000" dirty="0">
                <a:latin typeface="Utopia Std" panose="02040603060506020204"/>
                <a:cs typeface="Calibri Light" panose="020F0302020204030204" pitchFamily="34" charset="0"/>
              </a:rPr>
              <a:t>na računu</a:t>
            </a:r>
          </a:p>
        </p:txBody>
      </p:sp>
      <p:sp>
        <p:nvSpPr>
          <p:cNvPr id="3" name="Rezervirano mjesto sadržaja 2">
            <a:extLst/>
          </p:cNvPr>
          <p:cNvSpPr>
            <a:spLocks noGrp="1"/>
          </p:cNvSpPr>
          <p:nvPr>
            <p:ph idx="1"/>
          </p:nvPr>
        </p:nvSpPr>
        <p:spPr/>
        <p:txBody>
          <a:bodyPr>
            <a:normAutofit fontScale="70000" lnSpcReduction="20000"/>
          </a:bodyPr>
          <a:lstStyle/>
          <a:p>
            <a:pPr algn="just">
              <a:defRPr/>
            </a:pPr>
            <a:endParaRPr lang="hr-HR" sz="2000" dirty="0">
              <a:cs typeface="Calibri Light" panose="020F0302020204030204" pitchFamily="34" charset="0"/>
            </a:endParaRPr>
          </a:p>
          <a:p>
            <a:pPr algn="just">
              <a:defRPr/>
            </a:pPr>
            <a:r>
              <a:rPr lang="hr-HR" sz="2600" dirty="0">
                <a:cs typeface="Calibri Light" panose="020F0302020204030204" pitchFamily="34" charset="0"/>
              </a:rPr>
              <a:t>Poslovni subjekt i Hrvatska banka za obnovu i razvitak dužni su u razdoblju obveznog dvojnog iskazivanja pri ispostavljanju računa potrošaču dvojno iskazati ukupan iznos na računu uz prikaz fiksnog tečaja konverzije.</a:t>
            </a:r>
          </a:p>
          <a:p>
            <a:pPr algn="just">
              <a:defRPr/>
            </a:pPr>
            <a:endParaRPr lang="hr-HR" sz="2600" dirty="0">
              <a:cs typeface="Calibri Light" panose="020F0302020204030204" pitchFamily="34" charset="0"/>
            </a:endParaRPr>
          </a:p>
          <a:p>
            <a:pPr algn="just">
              <a:defRPr/>
            </a:pPr>
            <a:r>
              <a:rPr lang="hr-HR" sz="2600" dirty="0">
                <a:cs typeface="Calibri Light" panose="020F0302020204030204" pitchFamily="34" charset="0"/>
              </a:rPr>
              <a:t>Kreditna institucija, kreditna unija, institucija za platni promet, institucija za elektronički novac, drugi vjerovnik sukladno propisu kojim se uređuje potrošačko kreditiranje i pružatelj financijskih usluga dužni su u razdoblju obveznog dvojnog iskazivanja pri ispostavljanju </a:t>
            </a:r>
            <a:r>
              <a:rPr lang="hr-HR" sz="2600" dirty="0" err="1">
                <a:cs typeface="Calibri Light" panose="020F0302020204030204" pitchFamily="34" charset="0"/>
              </a:rPr>
              <a:t>fiskaliziranog</a:t>
            </a:r>
            <a:r>
              <a:rPr lang="hr-HR" sz="2600" dirty="0">
                <a:cs typeface="Calibri Light" panose="020F0302020204030204" pitchFamily="34" charset="0"/>
              </a:rPr>
              <a:t> računa potrošaču dvojno iskazati ukupan iznos na računu uz prikaz fiksnog tečaja konverzije.</a:t>
            </a:r>
          </a:p>
          <a:p>
            <a:pPr algn="just">
              <a:defRPr/>
            </a:pPr>
            <a:endParaRPr lang="hr-HR" sz="2600" dirty="0">
              <a:cs typeface="Calibri Light" panose="020F0302020204030204" pitchFamily="34" charset="0"/>
            </a:endParaRPr>
          </a:p>
          <a:p>
            <a:pPr algn="just">
              <a:defRPr/>
            </a:pPr>
            <a:r>
              <a:rPr lang="hr-HR" sz="2600" dirty="0">
                <a:cs typeface="Calibri Light" panose="020F0302020204030204" pitchFamily="34" charset="0"/>
              </a:rPr>
              <a:t>Pri ispostavljanju računa za obavljanje mjenjačkih poslova iznos na računu ne iskazuje se dvojno niti se iskazuje fiksni tečaj konverzije. </a:t>
            </a:r>
          </a:p>
          <a:p>
            <a:pPr algn="just">
              <a:defRPr/>
            </a:pPr>
            <a:endParaRPr lang="hr-HR" sz="2600" dirty="0">
              <a:cs typeface="Calibri Light" panose="020F0302020204030204" pitchFamily="34" charset="0"/>
            </a:endParaRPr>
          </a:p>
          <a:p>
            <a:pPr algn="just">
              <a:defRPr/>
            </a:pPr>
            <a:r>
              <a:rPr lang="hr-HR" sz="2600" dirty="0">
                <a:cs typeface="Calibri Light" panose="020F0302020204030204" pitchFamily="34" charset="0"/>
              </a:rPr>
              <a:t>Tijela javne vlasti dužna su u razdoblju obveznog dvojnog iskazivanja pri ispostavljanju računa potrošaču dvojno iskazati ukupan iznos računa uz prikaz fiksnog tečaja konverzije.  </a:t>
            </a: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23</a:t>
            </a:fld>
            <a:endParaRPr lang="hr-HR" dirty="0"/>
          </a:p>
        </p:txBody>
      </p:sp>
    </p:spTree>
    <p:extLst>
      <p:ext uri="{BB962C8B-B14F-4D97-AF65-F5344CB8AC3E}">
        <p14:creationId xmlns:p14="http://schemas.microsoft.com/office/powerpoint/2010/main" val="916124647"/>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Dvojno iskazivanje na računu</a:t>
            </a:r>
            <a:endParaRPr lang="hr-HR" sz="4000" dirty="0"/>
          </a:p>
        </p:txBody>
      </p:sp>
      <p:sp>
        <p:nvSpPr>
          <p:cNvPr id="3" name="Content Placeholder 2"/>
          <p:cNvSpPr>
            <a:spLocks noGrp="1"/>
          </p:cNvSpPr>
          <p:nvPr>
            <p:ph idx="1"/>
          </p:nvPr>
        </p:nvSpPr>
        <p:spPr>
          <a:xfrm>
            <a:off x="838200" y="1825625"/>
            <a:ext cx="6675592" cy="4351338"/>
          </a:xfrm>
        </p:spPr>
        <p:txBody>
          <a:bodyPr>
            <a:normAutofit fontScale="62500" lnSpcReduction="20000"/>
          </a:bodyPr>
          <a:lstStyle/>
          <a:p>
            <a:pPr algn="just"/>
            <a:r>
              <a:rPr lang="hr-HR" sz="3100" dirty="0" smtClean="0"/>
              <a:t>Obveza dvojnog iskazivanja na računu podrazumijeva iskazivanje </a:t>
            </a:r>
            <a:r>
              <a:rPr lang="hr-HR" sz="3100" b="1" dirty="0" smtClean="0"/>
              <a:t>ukupnog iznosa na računu</a:t>
            </a:r>
          </a:p>
          <a:p>
            <a:pPr algn="just"/>
            <a:endParaRPr lang="hr-HR" sz="3100" dirty="0" smtClean="0"/>
          </a:p>
          <a:p>
            <a:pPr algn="just"/>
            <a:r>
              <a:rPr lang="hr-HR" sz="3100" dirty="0" smtClean="0"/>
              <a:t>Na računu je potrebno iskazati i </a:t>
            </a:r>
            <a:r>
              <a:rPr lang="hr-HR" sz="3100" b="1" dirty="0" smtClean="0"/>
              <a:t>fiksni tečaj konverzije</a:t>
            </a:r>
            <a:r>
              <a:rPr lang="en-GB" sz="3100" b="1" dirty="0" smtClean="0">
                <a:effectLst>
                  <a:outerShdw blurRad="38100" dist="38100" dir="2700000" algn="tl">
                    <a:srgbClr val="000000">
                      <a:alpha val="43137"/>
                    </a:srgbClr>
                  </a:outerShdw>
                </a:effectLst>
              </a:rPr>
              <a:t> </a:t>
            </a:r>
            <a:r>
              <a:rPr lang="hr-HR" sz="3100" b="1" dirty="0" smtClean="0"/>
              <a:t>u njegovom punom brojčanom iznosu</a:t>
            </a:r>
          </a:p>
          <a:p>
            <a:pPr algn="just"/>
            <a:endParaRPr lang="hr-HR" sz="3100" dirty="0" smtClean="0"/>
          </a:p>
          <a:p>
            <a:pPr algn="just"/>
            <a:r>
              <a:rPr lang="hr-HR" sz="3100" dirty="0" smtClean="0"/>
              <a:t>Model dvojnog iskazivanja iznosa, odnosno način na koji će dvojni iznosi biti prikazani na računu ostavlja se na izbor poslovnom subjektu</a:t>
            </a:r>
          </a:p>
          <a:p>
            <a:pPr algn="just"/>
            <a:endParaRPr lang="hr-HR" sz="3100" dirty="0" smtClean="0"/>
          </a:p>
          <a:p>
            <a:pPr algn="just"/>
            <a:r>
              <a:rPr lang="hr-HR" sz="3100" dirty="0" smtClean="0"/>
              <a:t>Nije nužno dvojno iskazati iznos na ekranu POS uređaja, niti na ispisanom slipu (potvrdi o uplati) jer će obveza dvojnog iskazivanja biti zadovoljena iskazivanjem ukupnog iznosa na glavnom računu </a:t>
            </a:r>
          </a:p>
          <a:p>
            <a:pPr marL="0" indent="0">
              <a:buNone/>
            </a:pPr>
            <a:endParaRPr lang="en-GB" dirty="0"/>
          </a:p>
          <a:p>
            <a:pPr marL="0" indent="0">
              <a:buNone/>
            </a:pPr>
            <a:endParaRPr lang="en-GB" dirty="0"/>
          </a:p>
        </p:txBody>
      </p:sp>
      <p:pic>
        <p:nvPicPr>
          <p:cNvPr id="5" name="Picture 4"/>
          <p:cNvPicPr>
            <a:picLocks noChangeAspect="1"/>
          </p:cNvPicPr>
          <p:nvPr/>
        </p:nvPicPr>
        <p:blipFill>
          <a:blip r:embed="rId2"/>
          <a:stretch>
            <a:fillRect/>
          </a:stretch>
        </p:blipFill>
        <p:spPr>
          <a:xfrm>
            <a:off x="7907776" y="1136473"/>
            <a:ext cx="2810500" cy="3554276"/>
          </a:xfrm>
          <a:prstGeom prst="rect">
            <a:avLst/>
          </a:prstGeom>
        </p:spPr>
      </p:pic>
      <p:sp>
        <p:nvSpPr>
          <p:cNvPr id="8" name="Rezervirano mjesto broja slajda 7"/>
          <p:cNvSpPr>
            <a:spLocks noGrp="1"/>
          </p:cNvSpPr>
          <p:nvPr>
            <p:ph type="sldNum" sz="quarter" idx="12"/>
          </p:nvPr>
        </p:nvSpPr>
        <p:spPr/>
        <p:txBody>
          <a:bodyPr/>
          <a:lstStyle/>
          <a:p>
            <a:fld id="{0D802447-848F-5548-9F32-0A05C11AEE14}" type="slidenum">
              <a:rPr lang="hr-HR" smtClean="0"/>
              <a:pPr/>
              <a:t>24</a:t>
            </a:fld>
            <a:endParaRPr lang="hr-HR" dirty="0"/>
          </a:p>
        </p:txBody>
      </p:sp>
    </p:spTree>
    <p:extLst>
      <p:ext uri="{BB962C8B-B14F-4D97-AF65-F5344CB8AC3E}">
        <p14:creationId xmlns:p14="http://schemas.microsoft.com/office/powerpoint/2010/main" val="3967879756"/>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Prilagodba javne nabave (1) </a:t>
            </a:r>
            <a:endParaRPr lang="hr-HR" sz="4000" dirty="0"/>
          </a:p>
        </p:txBody>
      </p:sp>
      <p:sp>
        <p:nvSpPr>
          <p:cNvPr id="3" name="Content Placeholder 2"/>
          <p:cNvSpPr>
            <a:spLocks noGrp="1"/>
          </p:cNvSpPr>
          <p:nvPr>
            <p:ph idx="1"/>
          </p:nvPr>
        </p:nvSpPr>
        <p:spPr>
          <a:xfrm>
            <a:off x="838200" y="1825625"/>
            <a:ext cx="6175075" cy="4351338"/>
          </a:xfrm>
        </p:spPr>
        <p:txBody>
          <a:bodyPr>
            <a:normAutofit fontScale="85000" lnSpcReduction="10000"/>
          </a:bodyPr>
          <a:lstStyle/>
          <a:p>
            <a:pPr algn="just"/>
            <a:r>
              <a:rPr lang="hr-HR" sz="2400" dirty="0" smtClean="0"/>
              <a:t>U javnoj nabavi  ne postoji obveza dvojnog iskazivanja cijena  u hrvatskim kunama i eurima.</a:t>
            </a:r>
          </a:p>
          <a:p>
            <a:pPr lvl="1" algn="just"/>
            <a:r>
              <a:rPr lang="hr-HR" sz="1800" dirty="0" smtClean="0"/>
              <a:t>Niti u pripremnom razdoblju niti u razdoblju dvojnog optjecaja!</a:t>
            </a:r>
            <a:endParaRPr lang="en-GB" sz="1800" dirty="0" smtClean="0"/>
          </a:p>
          <a:p>
            <a:pPr algn="just"/>
            <a:r>
              <a:rPr lang="hr-HR" sz="2400" dirty="0" smtClean="0"/>
              <a:t>Sukladno načelu neprekidnosti ugovora, postojeći ugovori izraženi u kunama nakon 1.1.2023. i dalje su važeći.</a:t>
            </a:r>
          </a:p>
          <a:p>
            <a:pPr algn="just"/>
            <a:r>
              <a:rPr lang="hr-HR" sz="2400" dirty="0" smtClean="0"/>
              <a:t>Do razlika u preračunavanju iz kune u euro i obrnuto, može doći isključivo zbog primjene fiksnog tečaja konverzije i matematičkih pravila za preračunavanje i zaokruživanje. </a:t>
            </a:r>
          </a:p>
          <a:p>
            <a:pPr algn="just"/>
            <a:r>
              <a:rPr lang="hr-HR" sz="2400" dirty="0" smtClean="0"/>
              <a:t>U tom smislu, ako dođe do povećanja cijene sklopljenog ugovora, odnosno okvirnog sporazuma, takva izmjena cijene neće se smatrati izmjenom ugovora tijekom njegova trajanja.</a:t>
            </a:r>
          </a:p>
          <a:p>
            <a:pPr algn="just">
              <a:buFont typeface="Wingdings" panose="05000000000000000000" pitchFamily="2" charset="2"/>
              <a:buChar char="ü"/>
            </a:pPr>
            <a:endParaRPr lang="hr-HR" sz="2000" dirty="0"/>
          </a:p>
          <a:p>
            <a:pPr algn="just">
              <a:buFont typeface="Wingdings" panose="05000000000000000000" pitchFamily="2" charset="2"/>
              <a:buChar char="ü"/>
            </a:pPr>
            <a:endParaRPr lang="hr-HR" sz="2000" dirty="0"/>
          </a:p>
        </p:txBody>
      </p:sp>
      <p:sp>
        <p:nvSpPr>
          <p:cNvPr id="5" name="Rectangle 4"/>
          <p:cNvSpPr/>
          <p:nvPr/>
        </p:nvSpPr>
        <p:spPr>
          <a:xfrm>
            <a:off x="7427343" y="2673573"/>
            <a:ext cx="4123427" cy="1200329"/>
          </a:xfrm>
          <a:prstGeom prst="rect">
            <a:avLst/>
          </a:prstGeom>
          <a:solidFill>
            <a:schemeClr val="accent2">
              <a:lumMod val="40000"/>
              <a:lumOff val="60000"/>
            </a:schemeClr>
          </a:solidFill>
        </p:spPr>
        <p:txBody>
          <a:bodyPr wrap="square">
            <a:spAutoFit/>
          </a:bodyPr>
          <a:lstStyle/>
          <a:p>
            <a:pPr algn="ctr"/>
            <a:r>
              <a:rPr lang="pl-PL" sz="2400" dirty="0">
                <a:solidFill>
                  <a:schemeClr val="accent3">
                    <a:lumMod val="50000"/>
                  </a:schemeClr>
                </a:solidFill>
                <a:latin typeface="Raleway"/>
              </a:rPr>
              <a:t>U planu nabave za 2023. procijenjena </a:t>
            </a:r>
            <a:r>
              <a:rPr lang="pl-PL" sz="2400" dirty="0" smtClean="0">
                <a:solidFill>
                  <a:schemeClr val="accent3">
                    <a:lumMod val="50000"/>
                  </a:schemeClr>
                </a:solidFill>
                <a:latin typeface="Raleway"/>
              </a:rPr>
              <a:t>vrijednost </a:t>
            </a:r>
            <a:r>
              <a:rPr lang="pl-PL" sz="2400" dirty="0">
                <a:solidFill>
                  <a:schemeClr val="accent3">
                    <a:lumMod val="50000"/>
                  </a:schemeClr>
                </a:solidFill>
                <a:latin typeface="Raleway"/>
              </a:rPr>
              <a:t>nabave </a:t>
            </a:r>
            <a:r>
              <a:rPr lang="pl-PL" sz="2400" dirty="0" smtClean="0">
                <a:solidFill>
                  <a:schemeClr val="accent3">
                    <a:lumMod val="50000"/>
                  </a:schemeClr>
                </a:solidFill>
                <a:latin typeface="Raleway"/>
              </a:rPr>
              <a:t>iskazuje </a:t>
            </a:r>
            <a:r>
              <a:rPr lang="pl-PL" sz="2400" dirty="0">
                <a:solidFill>
                  <a:schemeClr val="accent3">
                    <a:lumMod val="50000"/>
                  </a:schemeClr>
                </a:solidFill>
                <a:latin typeface="Raleway"/>
              </a:rPr>
              <a:t>se u eurima!</a:t>
            </a:r>
          </a:p>
        </p:txBody>
      </p:sp>
      <p:sp>
        <p:nvSpPr>
          <p:cNvPr id="8" name="Rezervirano mjesto broja slajda 7"/>
          <p:cNvSpPr>
            <a:spLocks noGrp="1"/>
          </p:cNvSpPr>
          <p:nvPr>
            <p:ph type="sldNum" sz="quarter" idx="12"/>
          </p:nvPr>
        </p:nvSpPr>
        <p:spPr/>
        <p:txBody>
          <a:bodyPr/>
          <a:lstStyle/>
          <a:p>
            <a:fld id="{0D802447-848F-5548-9F32-0A05C11AEE14}" type="slidenum">
              <a:rPr lang="hr-HR" smtClean="0"/>
              <a:pPr/>
              <a:t>25</a:t>
            </a:fld>
            <a:endParaRPr lang="hr-HR" dirty="0"/>
          </a:p>
        </p:txBody>
      </p:sp>
    </p:spTree>
    <p:extLst>
      <p:ext uri="{BB962C8B-B14F-4D97-AF65-F5344CB8AC3E}">
        <p14:creationId xmlns:p14="http://schemas.microsoft.com/office/powerpoint/2010/main" val="2269437446"/>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Prilagodba javne nabave (2) </a:t>
            </a:r>
            <a:endParaRPr lang="hr-HR" sz="4000" dirty="0"/>
          </a:p>
        </p:txBody>
      </p:sp>
      <p:sp>
        <p:nvSpPr>
          <p:cNvPr id="3" name="Content Placeholder 2"/>
          <p:cNvSpPr>
            <a:spLocks noGrp="1"/>
          </p:cNvSpPr>
          <p:nvPr>
            <p:ph idx="1"/>
          </p:nvPr>
        </p:nvSpPr>
        <p:spPr>
          <a:xfrm>
            <a:off x="838200" y="1825625"/>
            <a:ext cx="6071558" cy="4351338"/>
          </a:xfrm>
        </p:spPr>
        <p:txBody>
          <a:bodyPr>
            <a:normAutofit fontScale="92500" lnSpcReduction="20000"/>
          </a:bodyPr>
          <a:lstStyle/>
          <a:p>
            <a:pPr algn="just"/>
            <a:r>
              <a:rPr lang="hr-HR" sz="2400" dirty="0" smtClean="0"/>
              <a:t>Objavljene su Smjernice za prilagodbu javne nabave u procesu zamjene hrvatske kune eurom</a:t>
            </a:r>
          </a:p>
          <a:p>
            <a:pPr marL="0" indent="0" algn="just">
              <a:buNone/>
            </a:pPr>
            <a:endParaRPr lang="en-GB" sz="2400" dirty="0" smtClean="0"/>
          </a:p>
          <a:p>
            <a:pPr marL="0" indent="0" algn="just">
              <a:buNone/>
            </a:pPr>
            <a:r>
              <a:rPr lang="hr-HR" sz="2400" dirty="0" smtClean="0"/>
              <a:t>Detaljno objašnjeno: </a:t>
            </a:r>
          </a:p>
          <a:p>
            <a:pPr algn="just"/>
            <a:r>
              <a:rPr lang="hr-HR" sz="2400" dirty="0" smtClean="0"/>
              <a:t>Postupci javne nabave u kojima je rok za dostavu ponuda do 31.12.2022.</a:t>
            </a:r>
          </a:p>
          <a:p>
            <a:pPr algn="just"/>
            <a:r>
              <a:rPr lang="hr-HR" sz="2400" dirty="0" smtClean="0"/>
              <a:t>Postupci javne nabave započeti 2022., rok za dostavu ponuda 2023.</a:t>
            </a:r>
          </a:p>
          <a:p>
            <a:pPr algn="just"/>
            <a:r>
              <a:rPr lang="hr-HR" sz="2400" dirty="0" smtClean="0"/>
              <a:t>Postupci javne nabave koji će započeti u 2023.</a:t>
            </a:r>
          </a:p>
          <a:p>
            <a:pPr algn="just"/>
            <a:r>
              <a:rPr lang="hr-HR" sz="2400" b="1" dirty="0" smtClean="0">
                <a:solidFill>
                  <a:srgbClr val="FF0000"/>
                </a:solidFill>
              </a:rPr>
              <a:t>Ako se ponuda podnosi nakon 1. siječnja 2023. cijena ponude </a:t>
            </a:r>
            <a:r>
              <a:rPr lang="it-IT" sz="2400" b="1" dirty="0" smtClean="0">
                <a:solidFill>
                  <a:srgbClr val="FF0000"/>
                </a:solidFill>
              </a:rPr>
              <a:t>mora </a:t>
            </a:r>
            <a:r>
              <a:rPr lang="it-IT" sz="2400" b="1" dirty="0">
                <a:solidFill>
                  <a:srgbClr val="FF0000"/>
                </a:solidFill>
              </a:rPr>
              <a:t>se </a:t>
            </a:r>
            <a:r>
              <a:rPr lang="hr-HR" sz="2400" b="1" dirty="0" smtClean="0">
                <a:solidFill>
                  <a:srgbClr val="FF0000"/>
                </a:solidFill>
              </a:rPr>
              <a:t>izraziti</a:t>
            </a:r>
            <a:r>
              <a:rPr lang="it-IT" sz="2400" b="1" dirty="0" smtClean="0">
                <a:solidFill>
                  <a:srgbClr val="FF0000"/>
                </a:solidFill>
              </a:rPr>
              <a:t> </a:t>
            </a:r>
            <a:r>
              <a:rPr lang="it-IT" sz="2400" b="1" dirty="0">
                <a:solidFill>
                  <a:srgbClr val="FF0000"/>
                </a:solidFill>
              </a:rPr>
              <a:t>u </a:t>
            </a:r>
            <a:r>
              <a:rPr lang="hr-HR" sz="2400" b="1" dirty="0" smtClean="0">
                <a:solidFill>
                  <a:srgbClr val="FF0000"/>
                </a:solidFill>
              </a:rPr>
              <a:t>eurima</a:t>
            </a:r>
            <a:r>
              <a:rPr lang="it-IT" sz="2400" b="1" dirty="0" smtClean="0">
                <a:solidFill>
                  <a:srgbClr val="FF0000"/>
                </a:solidFill>
              </a:rPr>
              <a:t>.</a:t>
            </a:r>
            <a:endParaRPr lang="hr-HR" sz="2400" b="1" dirty="0">
              <a:solidFill>
                <a:srgbClr val="FF0000"/>
              </a:solidFill>
            </a:endParaRPr>
          </a:p>
        </p:txBody>
      </p:sp>
      <p:pic>
        <p:nvPicPr>
          <p:cNvPr id="4" name="Picture 3" descr="Screen Clipping"/>
          <p:cNvPicPr>
            <a:picLocks noChangeAspect="1"/>
          </p:cNvPicPr>
          <p:nvPr/>
        </p:nvPicPr>
        <p:blipFill rotWithShape="1">
          <a:blip r:embed="rId2">
            <a:extLst>
              <a:ext uri="{28A0092B-C50C-407E-A947-70E740481C1C}">
                <a14:useLocalDpi xmlns:a14="http://schemas.microsoft.com/office/drawing/2010/main" val="0"/>
              </a:ext>
            </a:extLst>
          </a:blip>
          <a:srcRect l="5466" t="8775" r="3833" b="17567"/>
          <a:stretch/>
        </p:blipFill>
        <p:spPr>
          <a:xfrm>
            <a:off x="7185804" y="2725946"/>
            <a:ext cx="4580626" cy="2009955"/>
          </a:xfrm>
          <a:prstGeom prst="rect">
            <a:avLst/>
          </a:prstGeom>
        </p:spPr>
      </p:pic>
      <p:sp>
        <p:nvSpPr>
          <p:cNvPr id="6" name="Rectangle 5"/>
          <p:cNvSpPr/>
          <p:nvPr/>
        </p:nvSpPr>
        <p:spPr>
          <a:xfrm>
            <a:off x="7730028" y="1257678"/>
            <a:ext cx="3855720" cy="1292662"/>
          </a:xfrm>
          <a:prstGeom prst="rect">
            <a:avLst/>
          </a:prstGeom>
          <a:solidFill>
            <a:schemeClr val="accent1">
              <a:lumMod val="40000"/>
              <a:lumOff val="60000"/>
            </a:schemeClr>
          </a:solidFill>
        </p:spPr>
        <p:txBody>
          <a:bodyPr wrap="square" anchor="ctr">
            <a:spAutoFit/>
          </a:bodyPr>
          <a:lstStyle/>
          <a:p>
            <a:pPr algn="ctr"/>
            <a:endParaRPr lang="en-GB" dirty="0" smtClean="0">
              <a:latin typeface="Raleway"/>
            </a:endParaRPr>
          </a:p>
          <a:p>
            <a:pPr algn="ctr"/>
            <a:r>
              <a:rPr lang="hr-HR" sz="2000" dirty="0" smtClean="0">
                <a:latin typeface="Raleway"/>
              </a:rPr>
              <a:t>Smjernice dostupne na </a:t>
            </a:r>
            <a:r>
              <a:rPr lang="en-GB" sz="2000" dirty="0" smtClean="0">
                <a:latin typeface="Raleway"/>
              </a:rPr>
              <a:t>http</a:t>
            </a:r>
            <a:r>
              <a:rPr lang="en-GB" sz="2000" dirty="0">
                <a:latin typeface="Raleway"/>
              </a:rPr>
              <a:t>://www.javnanabava.hr</a:t>
            </a:r>
            <a:r>
              <a:rPr lang="en-GB" sz="2000" dirty="0" smtClean="0">
                <a:latin typeface="Raleway"/>
              </a:rPr>
              <a:t>/</a:t>
            </a:r>
          </a:p>
          <a:p>
            <a:pPr algn="ctr"/>
            <a:r>
              <a:rPr lang="en-GB" sz="2000" dirty="0" smtClean="0">
                <a:latin typeface="Raleway"/>
              </a:rPr>
              <a:t> </a:t>
            </a:r>
            <a:endParaRPr lang="pl-PL" sz="2000" dirty="0">
              <a:latin typeface="Raleway"/>
            </a:endParaRPr>
          </a:p>
        </p:txBody>
      </p:sp>
      <p:sp>
        <p:nvSpPr>
          <p:cNvPr id="9" name="Rezervirano mjesto broja slajda 8"/>
          <p:cNvSpPr>
            <a:spLocks noGrp="1"/>
          </p:cNvSpPr>
          <p:nvPr>
            <p:ph type="sldNum" sz="quarter" idx="12"/>
          </p:nvPr>
        </p:nvSpPr>
        <p:spPr/>
        <p:txBody>
          <a:bodyPr/>
          <a:lstStyle/>
          <a:p>
            <a:fld id="{0D802447-848F-5548-9F32-0A05C11AEE14}" type="slidenum">
              <a:rPr lang="hr-HR" smtClean="0"/>
              <a:pPr/>
              <a:t>26</a:t>
            </a:fld>
            <a:endParaRPr lang="hr-HR" dirty="0"/>
          </a:p>
        </p:txBody>
      </p:sp>
    </p:spTree>
    <p:extLst>
      <p:ext uri="{BB962C8B-B14F-4D97-AF65-F5344CB8AC3E}">
        <p14:creationId xmlns:p14="http://schemas.microsoft.com/office/powerpoint/2010/main" val="561158482"/>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Naslov 1"/>
          <p:cNvSpPr>
            <a:spLocks noGrp="1" noChangeArrowheads="1"/>
          </p:cNvSpPr>
          <p:nvPr>
            <p:ph type="title"/>
          </p:nvPr>
        </p:nvSpPr>
        <p:spPr>
          <a:xfrm>
            <a:off x="838199" y="365125"/>
            <a:ext cx="11238781" cy="1325563"/>
          </a:xfrm>
        </p:spPr>
        <p:txBody>
          <a:bodyPr>
            <a:noAutofit/>
          </a:bodyPr>
          <a:lstStyle/>
          <a:p>
            <a:r>
              <a:rPr lang="pt-BR" altLang="sr-Latn-RS" sz="4000" dirty="0">
                <a:latin typeface="Utopia Std" panose="02040603060506020204"/>
                <a:cs typeface="Calibri Light" panose="020F0302020204030204" pitchFamily="34" charset="0"/>
              </a:rPr>
              <a:t>Pravila dvojnog iskazivanja pri isplati plaće</a:t>
            </a:r>
            <a:endParaRPr lang="hr-HR" altLang="sr-Latn-RS" sz="4000" dirty="0">
              <a:latin typeface="Calibri Light" panose="020F0302020204030204" pitchFamily="34" charset="0"/>
              <a:cs typeface="Calibri Light" panose="020F0302020204030204" pitchFamily="34" charset="0"/>
            </a:endParaRPr>
          </a:p>
        </p:txBody>
      </p:sp>
      <p:sp>
        <p:nvSpPr>
          <p:cNvPr id="3" name="Rezervirano mjesto sadržaja 2">
            <a:extLst/>
          </p:cNvPr>
          <p:cNvSpPr>
            <a:spLocks noGrp="1"/>
          </p:cNvSpPr>
          <p:nvPr>
            <p:ph idx="1"/>
          </p:nvPr>
        </p:nvSpPr>
        <p:spPr>
          <a:xfrm>
            <a:off x="838200" y="1825625"/>
            <a:ext cx="3820064" cy="4351338"/>
          </a:xfrm>
        </p:spPr>
        <p:txBody>
          <a:bodyPr>
            <a:normAutofit fontScale="85000" lnSpcReduction="10000"/>
          </a:bodyPr>
          <a:lstStyle/>
          <a:p>
            <a:pPr algn="just">
              <a:defRPr/>
            </a:pPr>
            <a:r>
              <a:rPr lang="hr-HR" sz="2400" dirty="0">
                <a:cs typeface="Calibri Light" panose="020F0302020204030204" pitchFamily="34" charset="0"/>
              </a:rPr>
              <a:t>U razdoblju obveznog dvojnog iskazivanja poslodavac je dužan dvojno iskazati ukupan iznos isplaćen radniku na račun na ispravi o isplati plaće, naknadi plaće, otpremnine i drugih materijalnih prava koji se radniku isplaćuju na temelju propisa, kolektivnog ugovora, pravilnika o radu i ugovora o radu uz prikaz fiksnog tečaja konverzije. </a:t>
            </a:r>
          </a:p>
          <a:p>
            <a:pPr algn="just">
              <a:defRPr/>
            </a:pPr>
            <a:r>
              <a:rPr lang="hr-HR" sz="2400" b="1" dirty="0">
                <a:cs typeface="Calibri Light" panose="020F0302020204030204" pitchFamily="34" charset="0"/>
              </a:rPr>
              <a:t>Iznimno od obveze dvojnog iskazivanja izuzima se putni nalog</a:t>
            </a:r>
            <a:r>
              <a:rPr lang="hr-HR" sz="2400" dirty="0">
                <a:cs typeface="Calibri Light" panose="020F0302020204030204" pitchFamily="34" charset="0"/>
              </a:rPr>
              <a:t>.</a:t>
            </a:r>
          </a:p>
        </p:txBody>
      </p:sp>
      <p:pic>
        <p:nvPicPr>
          <p:cNvPr id="6" name="Rezervirano mjesto sadržaja 5"/>
          <p:cNvPicPr>
            <a:picLocks noGrp="1" noChangeAspect="1"/>
          </p:cNvPicPr>
          <p:nvPr>
            <p:ph sz="half" idx="4294967295"/>
          </p:nvPr>
        </p:nvPicPr>
        <p:blipFill>
          <a:blip r:embed="rId2"/>
          <a:stretch>
            <a:fillRect/>
          </a:stretch>
        </p:blipFill>
        <p:spPr>
          <a:xfrm>
            <a:off x="4870909" y="1504446"/>
            <a:ext cx="3342134" cy="4260833"/>
          </a:xfrm>
          <a:prstGeom prst="rect">
            <a:avLst/>
          </a:prstGeom>
        </p:spPr>
      </p:pic>
      <p:sp>
        <p:nvSpPr>
          <p:cNvPr id="7" name="Rezervirano mjesto broja slajda 6"/>
          <p:cNvSpPr>
            <a:spLocks noGrp="1"/>
          </p:cNvSpPr>
          <p:nvPr>
            <p:ph type="sldNum" sz="quarter" idx="12"/>
          </p:nvPr>
        </p:nvSpPr>
        <p:spPr/>
        <p:txBody>
          <a:bodyPr/>
          <a:lstStyle/>
          <a:p>
            <a:fld id="{0D802447-848F-5548-9F32-0A05C11AEE14}" type="slidenum">
              <a:rPr lang="hr-HR" smtClean="0"/>
              <a:pPr/>
              <a:t>27</a:t>
            </a:fld>
            <a:endParaRPr lang="hr-HR" dirty="0"/>
          </a:p>
        </p:txBody>
      </p:sp>
    </p:spTree>
    <p:extLst>
      <p:ext uri="{BB962C8B-B14F-4D97-AF65-F5344CB8AC3E}">
        <p14:creationId xmlns:p14="http://schemas.microsoft.com/office/powerpoint/2010/main" val="573135283"/>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sz="4000" dirty="0" smtClean="0"/>
              <a:t>Obračun </a:t>
            </a:r>
            <a:r>
              <a:rPr lang="hr-HR" sz="4000" dirty="0"/>
              <a:t>plaće i drugog dohotka u prijelaznom </a:t>
            </a:r>
            <a:r>
              <a:rPr lang="hr-HR" sz="4000" dirty="0" smtClean="0"/>
              <a:t>razdoblju</a:t>
            </a:r>
            <a:endParaRPr lang="hr-HR" sz="4000" dirty="0"/>
          </a:p>
        </p:txBody>
      </p:sp>
      <p:sp>
        <p:nvSpPr>
          <p:cNvPr id="3" name="Rezervirano mjesto sadržaja 2"/>
          <p:cNvSpPr>
            <a:spLocks noGrp="1"/>
          </p:cNvSpPr>
          <p:nvPr>
            <p:ph idx="1"/>
          </p:nvPr>
        </p:nvSpPr>
        <p:spPr/>
        <p:txBody>
          <a:bodyPr>
            <a:normAutofit/>
          </a:bodyPr>
          <a:lstStyle/>
          <a:p>
            <a:pPr algn="just"/>
            <a:r>
              <a:rPr lang="hr-HR" sz="2400" dirty="0"/>
              <a:t>U razdoblju dvojnog iskazivanja poslodavac je dužan na ispravi o isplati plaće i ostalih naknada koje se radniku isplaćuju na temelju ugovora o radu dvojno iskazati </a:t>
            </a:r>
            <a:r>
              <a:rPr lang="hr-HR" sz="2400" b="1" dirty="0"/>
              <a:t>ukupan iznos isplaćen radniku na račun</a:t>
            </a:r>
            <a:r>
              <a:rPr lang="hr-HR" sz="2400" dirty="0" smtClean="0"/>
              <a:t>.</a:t>
            </a:r>
            <a:endParaRPr lang="hr-HR" sz="2400" dirty="0"/>
          </a:p>
          <a:p>
            <a:pPr marL="0" indent="0">
              <a:buNone/>
            </a:pPr>
            <a:r>
              <a:rPr lang="hr-HR" sz="2400" dirty="0" smtClean="0"/>
              <a:t>Primjer: Obveza dvojnog iskazivanja </a:t>
            </a:r>
            <a:r>
              <a:rPr lang="hr-HR" sz="2400" dirty="0"/>
              <a:t>plaće</a:t>
            </a:r>
          </a:p>
        </p:txBody>
      </p:sp>
      <p:graphicFrame>
        <p:nvGraphicFramePr>
          <p:cNvPr id="4" name="Tablica 3"/>
          <p:cNvGraphicFramePr>
            <a:graphicFrameLocks noGrp="1"/>
          </p:cNvGraphicFramePr>
          <p:nvPr>
            <p:extLst>
              <p:ext uri="{D42A27DB-BD31-4B8C-83A1-F6EECF244321}">
                <p14:modId xmlns:p14="http://schemas.microsoft.com/office/powerpoint/2010/main" val="2876674861"/>
              </p:ext>
            </p:extLst>
          </p:nvPr>
        </p:nvGraphicFramePr>
        <p:xfrm>
          <a:off x="1598409" y="3605039"/>
          <a:ext cx="8147247" cy="2160240"/>
        </p:xfrm>
        <a:graphic>
          <a:graphicData uri="http://schemas.openxmlformats.org/drawingml/2006/table">
            <a:tbl>
              <a:tblPr firstRow="1" bandRow="1">
                <a:tableStyleId>{72833802-FEF1-4C79-8D5D-14CF1EAF98D9}</a:tableStyleId>
              </a:tblPr>
              <a:tblGrid>
                <a:gridCol w="2715749">
                  <a:extLst>
                    <a:ext uri="{9D8B030D-6E8A-4147-A177-3AD203B41FA5}">
                      <a16:colId xmlns:a16="http://schemas.microsoft.com/office/drawing/2014/main" val="2125423868"/>
                    </a:ext>
                  </a:extLst>
                </a:gridCol>
                <a:gridCol w="2715749">
                  <a:extLst>
                    <a:ext uri="{9D8B030D-6E8A-4147-A177-3AD203B41FA5}">
                      <a16:colId xmlns:a16="http://schemas.microsoft.com/office/drawing/2014/main" val="2583188154"/>
                    </a:ext>
                  </a:extLst>
                </a:gridCol>
                <a:gridCol w="2715749">
                  <a:extLst>
                    <a:ext uri="{9D8B030D-6E8A-4147-A177-3AD203B41FA5}">
                      <a16:colId xmlns:a16="http://schemas.microsoft.com/office/drawing/2014/main" val="40759774"/>
                    </a:ext>
                  </a:extLst>
                </a:gridCol>
              </a:tblGrid>
              <a:tr h="942295">
                <a:tc>
                  <a:txBody>
                    <a:bodyPr/>
                    <a:lstStyle/>
                    <a:p>
                      <a:r>
                        <a:rPr lang="hr-HR" sz="1800" b="1" kern="1200" dirty="0" smtClean="0">
                          <a:solidFill>
                            <a:schemeClr val="bg1"/>
                          </a:solidFill>
                          <a:latin typeface="Raleway"/>
                          <a:ea typeface="+mn-ea"/>
                          <a:cs typeface="+mn-cs"/>
                        </a:rPr>
                        <a:t>Isprava o isplati plaće i drugih naknada</a:t>
                      </a:r>
                      <a:endParaRPr lang="hr-HR" sz="1800" b="1" kern="1200" dirty="0">
                        <a:solidFill>
                          <a:schemeClr val="bg1"/>
                        </a:solidFill>
                        <a:latin typeface="Raleway"/>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800" b="1" kern="1200" dirty="0" smtClean="0">
                          <a:solidFill>
                            <a:schemeClr val="bg1"/>
                          </a:solidFill>
                          <a:latin typeface="Raleway"/>
                          <a:ea typeface="+mn-ea"/>
                          <a:cs typeface="+mn-cs"/>
                        </a:rPr>
                        <a:t>Datum isplate plaće</a:t>
                      </a:r>
                      <a:endParaRPr lang="hr-HR" sz="1800" b="1" kern="1200" dirty="0">
                        <a:solidFill>
                          <a:schemeClr val="bg1"/>
                        </a:solidFill>
                        <a:latin typeface="Raleway"/>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800" b="1" kern="1200" dirty="0" smtClean="0">
                          <a:solidFill>
                            <a:schemeClr val="bg1"/>
                          </a:solidFill>
                          <a:latin typeface="Raleway"/>
                          <a:ea typeface="+mn-ea"/>
                          <a:cs typeface="+mn-cs"/>
                        </a:rPr>
                        <a:t>Obveza dvojnog iskazivanja</a:t>
                      </a:r>
                      <a:endParaRPr lang="hr-HR" sz="1800" b="1" kern="1200" dirty="0">
                        <a:solidFill>
                          <a:schemeClr val="bg1"/>
                        </a:solidFill>
                        <a:latin typeface="Raleway"/>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8363266"/>
                  </a:ext>
                </a:extLst>
              </a:tr>
              <a:tr h="440662">
                <a:tc>
                  <a:txBody>
                    <a:bodyPr/>
                    <a:lstStyle/>
                    <a:p>
                      <a:r>
                        <a:rPr lang="hr-HR" dirty="0" smtClean="0">
                          <a:latin typeface="Raleway"/>
                        </a:rPr>
                        <a:t>za 08/2022</a:t>
                      </a:r>
                      <a:endParaRPr lang="hr-H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baseline="0" dirty="0" smtClean="0">
                          <a:latin typeface="Raleway"/>
                        </a:rPr>
                        <a:t>04.09.2022. i ranije</a:t>
                      </a:r>
                      <a:endParaRPr lang="hr-H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dirty="0" smtClean="0">
                          <a:latin typeface="Raleway"/>
                        </a:rPr>
                        <a:t>NE</a:t>
                      </a:r>
                      <a:endParaRPr lang="hr-H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7055698"/>
                  </a:ext>
                </a:extLst>
              </a:tr>
              <a:tr h="395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latin typeface="Raleway"/>
                        </a:rPr>
                        <a:t>za 08/2022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baseline="0" dirty="0" smtClean="0">
                          <a:latin typeface="Raleway"/>
                        </a:rPr>
                        <a:t>05.09.2022. i nadalje</a:t>
                      </a:r>
                      <a:endParaRPr lang="hr-HR"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dirty="0" smtClean="0">
                          <a:latin typeface="Raleway"/>
                        </a:rPr>
                        <a:t>DA</a:t>
                      </a:r>
                      <a:endParaRPr lang="hr-H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1673232"/>
                  </a:ext>
                </a:extLst>
              </a:tr>
              <a:tr h="382153">
                <a:tc>
                  <a:txBody>
                    <a:bodyPr/>
                    <a:lstStyle/>
                    <a:p>
                      <a:r>
                        <a:rPr lang="hr-HR" sz="1800" kern="1200" dirty="0" smtClean="0">
                          <a:solidFill>
                            <a:schemeClr val="tx1"/>
                          </a:solidFill>
                          <a:latin typeface="Raleway"/>
                          <a:ea typeface="+mn-ea"/>
                          <a:cs typeface="+mn-cs"/>
                        </a:rPr>
                        <a:t>za 12/2023</a:t>
                      </a:r>
                      <a:endParaRPr lang="hr-HR" sz="1800" kern="1200" dirty="0">
                        <a:solidFill>
                          <a:schemeClr val="tx1"/>
                        </a:solidFill>
                        <a:latin typeface="Raleway"/>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dirty="0" smtClean="0">
                          <a:latin typeface="Raleway"/>
                        </a:rPr>
                        <a:t>01/2024</a:t>
                      </a:r>
                      <a:endParaRPr lang="hr-H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dirty="0" smtClean="0">
                          <a:latin typeface="Raleway"/>
                        </a:rPr>
                        <a:t>NE</a:t>
                      </a:r>
                      <a:endParaRPr lang="hr-H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1889112"/>
                  </a:ext>
                </a:extLst>
              </a:tr>
            </a:tbl>
          </a:graphicData>
        </a:graphic>
      </p:graphicFrame>
      <p:sp>
        <p:nvSpPr>
          <p:cNvPr id="8" name="Rezervirano mjesto broja slajda 7"/>
          <p:cNvSpPr>
            <a:spLocks noGrp="1"/>
          </p:cNvSpPr>
          <p:nvPr>
            <p:ph type="sldNum" sz="quarter" idx="12"/>
          </p:nvPr>
        </p:nvSpPr>
        <p:spPr/>
        <p:txBody>
          <a:bodyPr/>
          <a:lstStyle/>
          <a:p>
            <a:fld id="{0D802447-848F-5548-9F32-0A05C11AEE14}" type="slidenum">
              <a:rPr lang="hr-HR" smtClean="0"/>
              <a:pPr/>
              <a:t>28</a:t>
            </a:fld>
            <a:endParaRPr lang="hr-HR" dirty="0"/>
          </a:p>
        </p:txBody>
      </p:sp>
    </p:spTree>
    <p:extLst>
      <p:ext uri="{BB962C8B-B14F-4D97-AF65-F5344CB8AC3E}">
        <p14:creationId xmlns:p14="http://schemas.microsoft.com/office/powerpoint/2010/main" val="1765858291"/>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Naslov 1"/>
          <p:cNvSpPr>
            <a:spLocks noGrp="1" noChangeArrowheads="1"/>
          </p:cNvSpPr>
          <p:nvPr>
            <p:ph type="title"/>
          </p:nvPr>
        </p:nvSpPr>
        <p:spPr/>
        <p:txBody>
          <a:bodyPr>
            <a:noAutofit/>
          </a:bodyPr>
          <a:lstStyle/>
          <a:p>
            <a:r>
              <a:rPr lang="pt-BR" altLang="sr-Latn-RS" sz="4000" dirty="0">
                <a:latin typeface="Utopia Std" panose="02040603060506020204"/>
                <a:cs typeface="Calibri Light" panose="020F0302020204030204" pitchFamily="34" charset="0"/>
              </a:rPr>
              <a:t>Dvojno iskazivanje u </a:t>
            </a:r>
            <a:r>
              <a:rPr lang="hr-HR" altLang="sr-Latn-RS" sz="4000" dirty="0" smtClean="0">
                <a:latin typeface="Utopia Std" panose="02040603060506020204"/>
                <a:cs typeface="Calibri Light" panose="020F0302020204030204" pitchFamily="34" charset="0"/>
              </a:rPr>
              <a:t> ugovoru o djelu, obavijesti o mirovinskim primanjima te </a:t>
            </a:r>
            <a:r>
              <a:rPr lang="pt-BR" altLang="sr-Latn-RS" sz="4000" dirty="0" smtClean="0">
                <a:latin typeface="Utopia Std" panose="02040603060506020204"/>
                <a:cs typeface="Calibri Light" panose="020F0302020204030204" pitchFamily="34" charset="0"/>
              </a:rPr>
              <a:t>rješenju </a:t>
            </a:r>
            <a:r>
              <a:rPr lang="pt-BR" altLang="sr-Latn-RS" sz="4000" dirty="0">
                <a:latin typeface="Utopia Std" panose="02040603060506020204"/>
                <a:cs typeface="Calibri Light" panose="020F0302020204030204" pitchFamily="34" charset="0"/>
              </a:rPr>
              <a:t>o ovrsi</a:t>
            </a:r>
          </a:p>
        </p:txBody>
      </p:sp>
      <p:sp>
        <p:nvSpPr>
          <p:cNvPr id="3" name="Rezervirano mjesto sadržaja 2">
            <a:extLst/>
          </p:cNvPr>
          <p:cNvSpPr>
            <a:spLocks noGrp="1"/>
          </p:cNvSpPr>
          <p:nvPr>
            <p:ph idx="1"/>
          </p:nvPr>
        </p:nvSpPr>
        <p:spPr>
          <a:xfrm>
            <a:off x="838200" y="2104845"/>
            <a:ext cx="10515600" cy="4072118"/>
          </a:xfrm>
        </p:spPr>
        <p:txBody>
          <a:bodyPr>
            <a:normAutofit fontScale="92500" lnSpcReduction="20000"/>
          </a:bodyPr>
          <a:lstStyle/>
          <a:p>
            <a:pPr algn="just">
              <a:defRPr/>
            </a:pPr>
            <a:r>
              <a:rPr lang="hr-HR" sz="2400" dirty="0" smtClean="0">
                <a:cs typeface="Calibri Light" panose="020F0302020204030204" pitchFamily="34" charset="0"/>
              </a:rPr>
              <a:t>U </a:t>
            </a:r>
            <a:r>
              <a:rPr lang="hr-HR" sz="2400" dirty="0">
                <a:cs typeface="Calibri Light" panose="020F0302020204030204" pitchFamily="34" charset="0"/>
              </a:rPr>
              <a:t>razdoblju obveznog dvojnog iskazivanja naručitelj je dužan u ugovoru o djelu i u autorskopravnom ugovoru dvojno iskazati ukupan iznos koji će biti isplaćen izvršitelju uz prikaz fiksnog tečaja konverzije.</a:t>
            </a:r>
          </a:p>
          <a:p>
            <a:pPr lvl="1" algn="just">
              <a:defRPr/>
            </a:pPr>
            <a:r>
              <a:rPr lang="hr-HR" sz="1800" dirty="0">
                <a:cs typeface="Calibri Light" panose="020F0302020204030204" pitchFamily="34" charset="0"/>
              </a:rPr>
              <a:t>Uključujući i studentske ugovore </a:t>
            </a:r>
          </a:p>
          <a:p>
            <a:pPr algn="just">
              <a:defRPr/>
            </a:pPr>
            <a:endParaRPr lang="hr-HR" sz="2400" dirty="0">
              <a:cs typeface="Calibri Light" panose="020F0302020204030204" pitchFamily="34" charset="0"/>
            </a:endParaRPr>
          </a:p>
          <a:p>
            <a:pPr algn="just">
              <a:defRPr/>
            </a:pPr>
            <a:r>
              <a:rPr lang="hr-HR" sz="2400" dirty="0">
                <a:cs typeface="Calibri Light" panose="020F0302020204030204" pitchFamily="34" charset="0"/>
              </a:rPr>
              <a:t>U razdoblju obveznog dvojnog iskazivanja Hrvatski zavod za mirovinsko osiguranje ili drugi isplatitelj mirovine dužan je na </a:t>
            </a:r>
            <a:r>
              <a:rPr lang="hr-HR" sz="2400" b="1" dirty="0">
                <a:cs typeface="Calibri Light" panose="020F0302020204030204" pitchFamily="34" charset="0"/>
              </a:rPr>
              <a:t>obavijesti o mirovinskim primanjima</a:t>
            </a:r>
            <a:r>
              <a:rPr lang="hr-HR" sz="2400" dirty="0">
                <a:cs typeface="Calibri Light" panose="020F0302020204030204" pitchFamily="34" charset="0"/>
              </a:rPr>
              <a:t> dvojno iskazati ukupan iznos isplaćen umirovljeniku uz prikaz fiksnog tečaja konverzije. </a:t>
            </a:r>
          </a:p>
          <a:p>
            <a:pPr algn="just">
              <a:defRPr/>
            </a:pPr>
            <a:endParaRPr lang="hr-HR" sz="2400" dirty="0">
              <a:cs typeface="Calibri Light" panose="020F0302020204030204" pitchFamily="34" charset="0"/>
            </a:endParaRPr>
          </a:p>
          <a:p>
            <a:pPr algn="just">
              <a:defRPr/>
            </a:pPr>
            <a:r>
              <a:rPr lang="hr-HR" sz="2400" dirty="0">
                <a:cs typeface="Calibri Light" panose="020F0302020204030204" pitchFamily="34" charset="0"/>
              </a:rPr>
              <a:t>U razdoblju dvojnog iskazivanja iz članka 43. stavka 1. ovoga Zakona dvojno se iskazuju novčani iskazi vrijednosti u rješenju o ovrsi koje donosi javni bilježnik, sud i drugo tijelo javne vlasti uz prikaz fiksnog tečaja konverzije.</a:t>
            </a: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29</a:t>
            </a:fld>
            <a:endParaRPr lang="hr-HR" dirty="0"/>
          </a:p>
        </p:txBody>
      </p:sp>
    </p:spTree>
    <p:extLst>
      <p:ext uri="{BB962C8B-B14F-4D97-AF65-F5344CB8AC3E}">
        <p14:creationId xmlns:p14="http://schemas.microsoft.com/office/powerpoint/2010/main" val="897756157"/>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t/>
            </a:r>
            <a:br>
              <a:rPr lang="en-GB" sz="3600" dirty="0" smtClean="0"/>
            </a:br>
            <a:r>
              <a:rPr lang="pl-PL" sz="4000" dirty="0" smtClean="0"/>
              <a:t>Etički kodeks</a:t>
            </a:r>
            <a:endParaRPr lang="en-GB" sz="4000" dirty="0"/>
          </a:p>
        </p:txBody>
      </p:sp>
      <p:graphicFrame>
        <p:nvGraphicFramePr>
          <p:cNvPr id="7" name="Content Placeholder 8">
            <a:extLst>
              <a:ext uri="{FF2B5EF4-FFF2-40B4-BE49-F238E27FC236}">
                <a16:creationId xmlns:a16="http://schemas.microsoft.com/office/drawing/2014/main" id="{6CB73C4A-232C-4563-93CF-B9F74470D3CA}"/>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8">
            <a:extLst>
              <a:ext uri="{FF2B5EF4-FFF2-40B4-BE49-F238E27FC236}">
                <a16:creationId xmlns:a16="http://schemas.microsoft.com/office/drawing/2014/main" id="{6CB73C4A-232C-4563-93CF-B9F74470D3CA}"/>
              </a:ext>
            </a:extLst>
          </p:cNvPr>
          <p:cNvGraphicFramePr>
            <a:graphicFrameLocks/>
          </p:cNvGraphicFramePr>
          <p:nvPr>
            <p:extLst>
              <p:ext uri="{D42A27DB-BD31-4B8C-83A1-F6EECF244321}">
                <p14:modId xmlns:p14="http://schemas.microsoft.com/office/powerpoint/2010/main" val="2266984012"/>
              </p:ext>
            </p:extLst>
          </p:nvPr>
        </p:nvGraphicFramePr>
        <p:xfrm>
          <a:off x="609600" y="1676400"/>
          <a:ext cx="109728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 name="Picture 9" descr="Screen Clipping"/>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4670309" y="4106572"/>
            <a:ext cx="2927524" cy="2083091"/>
          </a:xfrm>
          <a:prstGeom prst="rect">
            <a:avLst/>
          </a:prstGeom>
        </p:spPr>
      </p:pic>
      <p:sp>
        <p:nvSpPr>
          <p:cNvPr id="5" name="Rezervirano mjesto broja slajda 4"/>
          <p:cNvSpPr>
            <a:spLocks noGrp="1"/>
          </p:cNvSpPr>
          <p:nvPr>
            <p:ph type="sldNum" sz="quarter" idx="12"/>
          </p:nvPr>
        </p:nvSpPr>
        <p:spPr/>
        <p:txBody>
          <a:bodyPr/>
          <a:lstStyle/>
          <a:p>
            <a:fld id="{0D802447-848F-5548-9F32-0A05C11AEE14}" type="slidenum">
              <a:rPr lang="hr-HR" smtClean="0"/>
              <a:pPr/>
              <a:t>30</a:t>
            </a:fld>
            <a:endParaRPr lang="hr-HR" dirty="0"/>
          </a:p>
        </p:txBody>
      </p:sp>
    </p:spTree>
    <p:extLst>
      <p:ext uri="{BB962C8B-B14F-4D97-AF65-F5344CB8AC3E}">
        <p14:creationId xmlns:p14="http://schemas.microsoft.com/office/powerpoint/2010/main" val="3039723157"/>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r-HR" sz="4000" dirty="0" smtClean="0"/>
              <a:t>Etički kodeks - načela </a:t>
            </a:r>
            <a:endParaRPr lang="hr-HR" sz="4000" dirty="0"/>
          </a:p>
        </p:txBody>
      </p:sp>
      <p:sp>
        <p:nvSpPr>
          <p:cNvPr id="3" name="Content Placeholder 2"/>
          <p:cNvSpPr>
            <a:spLocks noGrp="1"/>
          </p:cNvSpPr>
          <p:nvPr>
            <p:ph idx="1"/>
          </p:nvPr>
        </p:nvSpPr>
        <p:spPr/>
        <p:txBody>
          <a:bodyPr/>
          <a:lstStyle/>
          <a:p>
            <a:pPr marL="0" indent="0">
              <a:buNone/>
            </a:pPr>
            <a:endParaRPr lang="hr-HR" dirty="0" smtClean="0"/>
          </a:p>
          <a:p>
            <a:pPr marL="0" indent="0">
              <a:buNone/>
            </a:pPr>
            <a:endParaRPr lang="en-GB" dirty="0"/>
          </a:p>
          <a:p>
            <a:pPr marL="0" indent="0">
              <a:buNone/>
            </a:pPr>
            <a:endParaRPr lang="en-GB" dirty="0"/>
          </a:p>
        </p:txBody>
      </p:sp>
      <p:graphicFrame>
        <p:nvGraphicFramePr>
          <p:cNvPr id="6" name="Content Placeholder 1">
            <a:extLst>
              <a:ext uri="{FF2B5EF4-FFF2-40B4-BE49-F238E27FC236}">
                <a16:creationId xmlns:a16="http://schemas.microsoft.com/office/drawing/2014/main" id="{C6D98411-AC3B-48CB-B72E-A2E0756FAC62}"/>
              </a:ext>
            </a:extLst>
          </p:cNvPr>
          <p:cNvGraphicFramePr>
            <a:graphicFrameLocks/>
          </p:cNvGraphicFramePr>
          <p:nvPr>
            <p:extLst>
              <p:ext uri="{D42A27DB-BD31-4B8C-83A1-F6EECF244321}">
                <p14:modId xmlns:p14="http://schemas.microsoft.com/office/powerpoint/2010/main" val="4260100434"/>
              </p:ext>
            </p:extLst>
          </p:nvPr>
        </p:nvGraphicFramePr>
        <p:xfrm>
          <a:off x="495300" y="1437432"/>
          <a:ext cx="11201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Screen Clipping"/>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589105" y="45526"/>
            <a:ext cx="1529387" cy="1313799"/>
          </a:xfrm>
          <a:prstGeom prst="rect">
            <a:avLst/>
          </a:prstGeom>
        </p:spPr>
      </p:pic>
      <p:sp>
        <p:nvSpPr>
          <p:cNvPr id="9" name="Rezervirano mjesto broja slajda 8"/>
          <p:cNvSpPr>
            <a:spLocks noGrp="1"/>
          </p:cNvSpPr>
          <p:nvPr>
            <p:ph type="sldNum" sz="quarter" idx="12"/>
          </p:nvPr>
        </p:nvSpPr>
        <p:spPr/>
        <p:txBody>
          <a:bodyPr/>
          <a:lstStyle/>
          <a:p>
            <a:fld id="{0D802447-848F-5548-9F32-0A05C11AEE14}" type="slidenum">
              <a:rPr lang="hr-HR" smtClean="0"/>
              <a:pPr/>
              <a:t>31</a:t>
            </a:fld>
            <a:endParaRPr lang="hr-HR" dirty="0"/>
          </a:p>
        </p:txBody>
      </p:sp>
    </p:spTree>
    <p:extLst>
      <p:ext uri="{BB962C8B-B14F-4D97-AF65-F5344CB8AC3E}">
        <p14:creationId xmlns:p14="http://schemas.microsoft.com/office/powerpoint/2010/main" val="4057395425"/>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Naslov 1"/>
          <p:cNvSpPr>
            <a:spLocks noGrp="1"/>
          </p:cNvSpPr>
          <p:nvPr>
            <p:ph type="title"/>
          </p:nvPr>
        </p:nvSpPr>
        <p:spPr/>
        <p:txBody>
          <a:bodyPr>
            <a:normAutofit fontScale="90000"/>
          </a:bodyPr>
          <a:lstStyle/>
          <a:p>
            <a:r>
              <a:rPr lang="hr-HR" altLang="sr-Latn-RS" dirty="0" smtClean="0">
                <a:cs typeface="Arial" panose="020B0604020202020204" pitchFamily="34" charset="0"/>
              </a:rPr>
              <a:t/>
            </a:r>
            <a:br>
              <a:rPr lang="hr-HR" altLang="sr-Latn-RS" dirty="0" smtClean="0">
                <a:cs typeface="Arial" panose="020B0604020202020204" pitchFamily="34" charset="0"/>
              </a:rPr>
            </a:br>
            <a:r>
              <a:rPr lang="hr-HR" altLang="sr-Latn-RS" dirty="0" smtClean="0">
                <a:cs typeface="Arial" panose="020B0604020202020204" pitchFamily="34" charset="0"/>
              </a:rPr>
              <a:t>Opskrba </a:t>
            </a:r>
            <a:r>
              <a:rPr lang="hr-HR" altLang="sr-Latn-RS" dirty="0">
                <a:cs typeface="Arial" panose="020B0604020202020204" pitchFamily="34" charset="0"/>
              </a:rPr>
              <a:t>gotovim novcem </a:t>
            </a:r>
            <a:r>
              <a:rPr lang="hr-HR" altLang="sr-Latn-RS" dirty="0" smtClean="0">
                <a:cs typeface="Arial" panose="020B0604020202020204" pitchFamily="34" charset="0"/>
              </a:rPr>
              <a:t>eura prije uvođenja eura</a:t>
            </a:r>
            <a:r>
              <a:rPr lang="hr-HR" dirty="0"/>
              <a:t/>
            </a:r>
            <a:br>
              <a:rPr lang="hr-HR" dirty="0"/>
            </a:br>
            <a:endParaRPr lang="hr-HR" dirty="0"/>
          </a:p>
        </p:txBody>
      </p:sp>
      <p:graphicFrame>
        <p:nvGraphicFramePr>
          <p:cNvPr id="4194307" name="Rezervirano mjesto sadržaja 3"/>
          <p:cNvGraphicFramePr>
            <a:graphicFrameLocks noGrp="1"/>
          </p:cNvGraphicFramePr>
          <p:nvPr>
            <p:ph idx="1"/>
            <p:extLst>
              <p:ext uri="{D42A27DB-BD31-4B8C-83A1-F6EECF244321}">
                <p14:modId xmlns:p14="http://schemas.microsoft.com/office/powerpoint/2010/main" val="861573369"/>
              </p:ext>
            </p:extLst>
          </p:nvPr>
        </p:nvGraphicFramePr>
        <p:xfrm>
          <a:off x="-127958" y="1518250"/>
          <a:ext cx="11481758" cy="5210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zervirano mjesto broja slajda 2"/>
          <p:cNvSpPr>
            <a:spLocks noGrp="1"/>
          </p:cNvSpPr>
          <p:nvPr>
            <p:ph type="sldNum" sz="quarter" idx="12"/>
          </p:nvPr>
        </p:nvSpPr>
        <p:spPr/>
        <p:txBody>
          <a:bodyPr/>
          <a:lstStyle/>
          <a:p>
            <a:fld id="{0D802447-848F-5548-9F32-0A05C11AEE14}" type="slidenum">
              <a:rPr lang="hr-HR" smtClean="0"/>
              <a:pPr/>
              <a:t>32</a:t>
            </a:fld>
            <a:endParaRPr lang="hr-HR" dirty="0"/>
          </a:p>
        </p:txBody>
      </p:sp>
    </p:spTree>
    <p:extLst>
      <p:ext uri="{BB962C8B-B14F-4D97-AF65-F5344CB8AC3E}">
        <p14:creationId xmlns:p14="http://schemas.microsoft.com/office/powerpoint/2010/main" val="1910188471"/>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niOkvir 13"/>
          <p:cNvSpPr txBox="1"/>
          <p:nvPr/>
        </p:nvSpPr>
        <p:spPr>
          <a:xfrm>
            <a:off x="1729335" y="4333082"/>
            <a:ext cx="2063707" cy="1439067"/>
          </a:xfrm>
          <a:prstGeom prst="round2SameRect">
            <a:avLst>
              <a:gd name="adj1" fmla="val 20660"/>
              <a:gd name="adj2" fmla="val 21643"/>
            </a:avLst>
          </a:prstGeom>
          <a:solidFill>
            <a:srgbClr val="0070C0"/>
          </a:solidFill>
          <a:ln w="3175">
            <a:noFill/>
          </a:ln>
        </p:spPr>
        <p:txBody>
          <a:bodyPr wrap="square" tIns="0" bIns="36000" rtlCol="0">
            <a:spAutoFit/>
          </a:bodyPr>
          <a:lstStyle>
            <a:defPPr>
              <a:defRPr lang="sr-Latn-RS"/>
            </a:defPPr>
            <a:lvl1pPr>
              <a:defRPr sz="2000" b="1">
                <a:solidFill>
                  <a:schemeClr val="bg1"/>
                </a:solidFill>
                <a:latin typeface="Calibri" panose="020F0502020204030204" pitchFamily="34" charset="0"/>
                <a:cs typeface="Calibri" panose="020F0502020204030204" pitchFamily="34" charset="0"/>
              </a:defRPr>
            </a:lvl1pPr>
          </a:lstStyle>
          <a:p>
            <a:pPr algn="ctr"/>
            <a:r>
              <a:rPr lang="hr-HR" dirty="0">
                <a:latin typeface="Raleway"/>
                <a:cs typeface="Calibri Light" panose="020F0302020204030204" pitchFamily="34" charset="0"/>
              </a:rPr>
              <a:t>Geografska </a:t>
            </a:r>
            <a:br>
              <a:rPr lang="hr-HR" dirty="0">
                <a:latin typeface="Raleway"/>
                <a:cs typeface="Calibri Light" panose="020F0302020204030204" pitchFamily="34" charset="0"/>
              </a:rPr>
            </a:br>
            <a:r>
              <a:rPr lang="hr-HR" dirty="0">
                <a:latin typeface="Raleway"/>
                <a:cs typeface="Calibri Light" panose="020F0302020204030204" pitchFamily="34" charset="0"/>
              </a:rPr>
              <a:t>karta Hrvatske</a:t>
            </a:r>
          </a:p>
          <a:p>
            <a:pPr algn="ctr"/>
            <a:r>
              <a:rPr lang="hr-HR" dirty="0">
                <a:latin typeface="Raleway"/>
                <a:cs typeface="Calibri Light" panose="020F0302020204030204" pitchFamily="34" charset="0"/>
              </a:rPr>
              <a:t>2 eura</a:t>
            </a:r>
            <a:endParaRPr lang="en-GB" dirty="0">
              <a:latin typeface="Raleway" panose="020B0503030101060003"/>
              <a:cs typeface="Calibri Light" panose="020F0302020204030204" pitchFamily="34" charset="0"/>
            </a:endParaRPr>
          </a:p>
        </p:txBody>
      </p:sp>
      <p:sp>
        <p:nvSpPr>
          <p:cNvPr id="12" name="TekstniOkvir 13"/>
          <p:cNvSpPr txBox="1"/>
          <p:nvPr/>
        </p:nvSpPr>
        <p:spPr>
          <a:xfrm>
            <a:off x="4238382" y="4557231"/>
            <a:ext cx="1982353" cy="752780"/>
          </a:xfrm>
          <a:prstGeom prst="round2SameRect">
            <a:avLst>
              <a:gd name="adj1" fmla="val 26091"/>
              <a:gd name="adj2" fmla="val 22364"/>
            </a:avLst>
          </a:prstGeom>
          <a:solidFill>
            <a:srgbClr val="0070C0"/>
          </a:solidFill>
          <a:ln w="3175">
            <a:noFill/>
          </a:ln>
        </p:spPr>
        <p:txBody>
          <a:bodyPr wrap="square" tIns="0" bIns="36000" rtlCol="0">
            <a:spAutoFit/>
          </a:bodyPr>
          <a:lstStyle>
            <a:defPPr>
              <a:defRPr lang="sr-Latn-RS"/>
            </a:defPPr>
            <a:lvl1pPr>
              <a:defRPr sz="2000" b="1">
                <a:solidFill>
                  <a:schemeClr val="bg1"/>
                </a:solidFill>
                <a:latin typeface="Calibri" panose="020F0502020204030204" pitchFamily="34" charset="0"/>
                <a:cs typeface="Calibri" panose="020F0502020204030204" pitchFamily="34" charset="0"/>
              </a:defRPr>
            </a:lvl1pPr>
          </a:lstStyle>
          <a:p>
            <a:pPr algn="ctr"/>
            <a:r>
              <a:rPr lang="hr-HR" dirty="0">
                <a:latin typeface="Raleway" panose="020B0503030101060003"/>
                <a:cs typeface="Calibri Light" panose="020F0302020204030204" pitchFamily="34" charset="0"/>
              </a:rPr>
              <a:t>Kuna</a:t>
            </a:r>
          </a:p>
          <a:p>
            <a:pPr algn="ctr"/>
            <a:r>
              <a:rPr lang="hr-HR" dirty="0">
                <a:latin typeface="Raleway" panose="020B0503030101060003"/>
                <a:cs typeface="Calibri Light" panose="020F0302020204030204" pitchFamily="34" charset="0"/>
              </a:rPr>
              <a:t>1 euro</a:t>
            </a:r>
            <a:endParaRPr lang="en-GB" dirty="0">
              <a:latin typeface="Raleway" panose="020B0503030101060003"/>
              <a:cs typeface="Calibri Light" panose="020F0302020204030204" pitchFamily="34" charset="0"/>
            </a:endParaRPr>
          </a:p>
        </p:txBody>
      </p:sp>
      <p:sp>
        <p:nvSpPr>
          <p:cNvPr id="13" name="TekstniOkvir 13"/>
          <p:cNvSpPr txBox="1"/>
          <p:nvPr/>
        </p:nvSpPr>
        <p:spPr>
          <a:xfrm>
            <a:off x="6545733" y="4557231"/>
            <a:ext cx="1849177" cy="1089619"/>
          </a:xfrm>
          <a:prstGeom prst="round2SameRect">
            <a:avLst>
              <a:gd name="adj1" fmla="val 24228"/>
              <a:gd name="adj2" fmla="val 18637"/>
            </a:avLst>
          </a:prstGeom>
          <a:solidFill>
            <a:srgbClr val="0070C0"/>
          </a:solidFill>
          <a:ln w="3175">
            <a:noFill/>
          </a:ln>
        </p:spPr>
        <p:txBody>
          <a:bodyPr wrap="square" tIns="0" bIns="36000" rtlCol="0">
            <a:spAutoFit/>
          </a:bodyPr>
          <a:lstStyle>
            <a:defPPr>
              <a:defRPr lang="sr-Latn-RS"/>
            </a:defPPr>
            <a:lvl1pPr>
              <a:defRPr sz="2000" b="1">
                <a:solidFill>
                  <a:schemeClr val="bg1"/>
                </a:solidFill>
                <a:latin typeface="Calibri" panose="020F0502020204030204" pitchFamily="34" charset="0"/>
                <a:cs typeface="Calibri" panose="020F0502020204030204" pitchFamily="34" charset="0"/>
              </a:defRPr>
            </a:lvl1pPr>
          </a:lstStyle>
          <a:p>
            <a:pPr algn="ctr"/>
            <a:r>
              <a:rPr lang="hr-HR" dirty="0">
                <a:latin typeface="Raleway" panose="020B0503030101060003"/>
                <a:cs typeface="Calibri Light" panose="020F0302020204030204" pitchFamily="34" charset="0"/>
              </a:rPr>
              <a:t>Nikola Tesla</a:t>
            </a:r>
          </a:p>
          <a:p>
            <a:pPr algn="ctr"/>
            <a:r>
              <a:rPr lang="hr-HR" dirty="0">
                <a:latin typeface="Raleway" panose="020B0503030101060003"/>
                <a:cs typeface="Calibri Light" panose="020F0302020204030204" pitchFamily="34" charset="0"/>
              </a:rPr>
              <a:t>50,20,10 centi</a:t>
            </a:r>
            <a:endParaRPr lang="en-GB" dirty="0">
              <a:latin typeface="Raleway" panose="020B0503030101060003"/>
              <a:cs typeface="Calibri Light" panose="020F0302020204030204" pitchFamily="34" charset="0"/>
            </a:endParaRPr>
          </a:p>
        </p:txBody>
      </p:sp>
      <p:sp>
        <p:nvSpPr>
          <p:cNvPr id="14" name="TekstniOkvir 13"/>
          <p:cNvSpPr txBox="1"/>
          <p:nvPr/>
        </p:nvSpPr>
        <p:spPr>
          <a:xfrm>
            <a:off x="8640618" y="4557231"/>
            <a:ext cx="1692000" cy="733866"/>
          </a:xfrm>
          <a:prstGeom prst="round2SameRect">
            <a:avLst>
              <a:gd name="adj1" fmla="val 24228"/>
              <a:gd name="adj2" fmla="val 16773"/>
            </a:avLst>
          </a:prstGeom>
          <a:solidFill>
            <a:srgbClr val="0070C0"/>
          </a:solidFill>
          <a:ln w="3175">
            <a:noFill/>
          </a:ln>
        </p:spPr>
        <p:txBody>
          <a:bodyPr wrap="square" tIns="0" bIns="36000" rtlCol="0">
            <a:spAutoFit/>
          </a:bodyPr>
          <a:lstStyle>
            <a:defPPr>
              <a:defRPr lang="sr-Latn-RS"/>
            </a:defPPr>
            <a:lvl1pPr>
              <a:defRPr sz="2000" b="1">
                <a:solidFill>
                  <a:schemeClr val="bg1"/>
                </a:solidFill>
                <a:latin typeface="Calibri" panose="020F0502020204030204" pitchFamily="34" charset="0"/>
                <a:cs typeface="Calibri" panose="020F0502020204030204" pitchFamily="34" charset="0"/>
              </a:defRPr>
            </a:lvl1pPr>
          </a:lstStyle>
          <a:p>
            <a:pPr algn="ctr"/>
            <a:r>
              <a:rPr lang="hr-HR" dirty="0">
                <a:latin typeface="Raleway" panose="020B0503030101060003"/>
                <a:cs typeface="Calibri Light" panose="020F0302020204030204" pitchFamily="34" charset="0"/>
              </a:rPr>
              <a:t>Glagoljica</a:t>
            </a:r>
          </a:p>
          <a:p>
            <a:pPr algn="ctr"/>
            <a:r>
              <a:rPr lang="hr-HR" dirty="0">
                <a:latin typeface="Raleway" panose="020B0503030101060003"/>
                <a:cs typeface="Calibri Light" panose="020F0302020204030204" pitchFamily="34" charset="0"/>
              </a:rPr>
              <a:t>5,2,1 cent</a:t>
            </a:r>
            <a:endParaRPr lang="en-GB" dirty="0">
              <a:latin typeface="Raleway" panose="020B0503030101060003"/>
              <a:cs typeface="Calibri Light" panose="020F0302020204030204" pitchFamily="34" charset="0"/>
            </a:endParaRPr>
          </a:p>
        </p:txBody>
      </p:sp>
      <p:pic>
        <p:nvPicPr>
          <p:cNvPr id="4" name="Slika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44218" y="2401947"/>
            <a:ext cx="1688400" cy="1688400"/>
          </a:xfrm>
          <a:prstGeom prst="rect">
            <a:avLst/>
          </a:prstGeom>
          <a:ln>
            <a:noFill/>
          </a:ln>
          <a:effectLst>
            <a:outerShdw blurRad="292100" dist="139700" dir="2700000" algn="tl" rotWithShape="0">
              <a:srgbClr val="333333">
                <a:alpha val="65000"/>
              </a:srgbClr>
            </a:outerShdw>
          </a:effectLst>
        </p:spPr>
      </p:pic>
      <p:pic>
        <p:nvPicPr>
          <p:cNvPr id="9" name="Slika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6610" y="2088747"/>
            <a:ext cx="2006354" cy="2001600"/>
          </a:xfrm>
          <a:prstGeom prst="rect">
            <a:avLst/>
          </a:prstGeom>
          <a:ln>
            <a:noFill/>
          </a:ln>
          <a:effectLst>
            <a:outerShdw blurRad="292100" dist="139700" dir="2700000" algn="tl" rotWithShape="0">
              <a:srgbClr val="333333">
                <a:alpha val="65000"/>
              </a:srgbClr>
            </a:outerShdw>
          </a:effectLst>
        </p:spPr>
      </p:pic>
      <p:pic>
        <p:nvPicPr>
          <p:cNvPr id="15" name="Slika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8647" y="1771947"/>
            <a:ext cx="2323859" cy="2318400"/>
          </a:xfrm>
          <a:prstGeom prst="rect">
            <a:avLst/>
          </a:prstGeom>
          <a:ln>
            <a:noFill/>
          </a:ln>
          <a:effectLst>
            <a:outerShdw blurRad="292100" dist="139700" dir="2700000" algn="tl" rotWithShape="0">
              <a:srgbClr val="333333">
                <a:alpha val="65000"/>
              </a:srgbClr>
            </a:outerShdw>
          </a:effectLst>
        </p:spPr>
      </p:pic>
      <p:sp>
        <p:nvSpPr>
          <p:cNvPr id="16" name="TekstniOkvir 13">
            <a:extLst>
              <a:ext uri="{FF2B5EF4-FFF2-40B4-BE49-F238E27FC236}">
                <a16:creationId xmlns:a16="http://schemas.microsoft.com/office/drawing/2014/main" id="{DD4415C1-2054-4788-88D8-2FFDF8D624F3}"/>
              </a:ext>
            </a:extLst>
          </p:cNvPr>
          <p:cNvSpPr txBox="1"/>
          <p:nvPr/>
        </p:nvSpPr>
        <p:spPr>
          <a:xfrm>
            <a:off x="1815598" y="5965056"/>
            <a:ext cx="8603285" cy="390722"/>
          </a:xfrm>
          <a:prstGeom prst="round2SameRect">
            <a:avLst>
              <a:gd name="adj1" fmla="val 20660"/>
              <a:gd name="adj2" fmla="val 21643"/>
            </a:avLst>
          </a:prstGeom>
          <a:solidFill>
            <a:srgbClr val="0070C0"/>
          </a:solidFill>
          <a:ln w="3175">
            <a:noFill/>
          </a:ln>
        </p:spPr>
        <p:txBody>
          <a:bodyPr wrap="square" tIns="0" bIns="36000" rtlCol="0">
            <a:spAutoFit/>
          </a:bodyPr>
          <a:lstStyle>
            <a:defPPr>
              <a:defRPr lang="sr-Latn-RS"/>
            </a:defPPr>
            <a:lvl1pPr>
              <a:defRPr sz="2000" b="1">
                <a:solidFill>
                  <a:schemeClr val="bg1"/>
                </a:solidFill>
                <a:latin typeface="Calibri" panose="020F0502020204030204" pitchFamily="34" charset="0"/>
                <a:cs typeface="Calibri" panose="020F0502020204030204" pitchFamily="34" charset="0"/>
              </a:defRPr>
            </a:lvl1pPr>
          </a:lstStyle>
          <a:p>
            <a:pPr algn="ctr"/>
            <a:r>
              <a:rPr lang="hr-HR" dirty="0">
                <a:latin typeface="Raleway" panose="020B0503030101060003"/>
                <a:cs typeface="Calibri Light" panose="020F0302020204030204" pitchFamily="34" charset="0"/>
              </a:rPr>
              <a:t>Šahovnica – pozadina na svim kovanicama</a:t>
            </a:r>
            <a:endParaRPr lang="en-GB" dirty="0">
              <a:latin typeface="Raleway" panose="020B0503030101060003"/>
              <a:cs typeface="Calibri Light" panose="020F0302020204030204" pitchFamily="34" charset="0"/>
            </a:endParaRPr>
          </a:p>
        </p:txBody>
      </p:sp>
      <p:pic>
        <p:nvPicPr>
          <p:cNvPr id="2" name="Slika 1"/>
          <p:cNvPicPr>
            <a:picLocks noChangeAspect="1"/>
          </p:cNvPicPr>
          <p:nvPr/>
        </p:nvPicPr>
        <p:blipFill>
          <a:blip r:embed="rId6"/>
          <a:stretch>
            <a:fillRect/>
          </a:stretch>
        </p:blipFill>
        <p:spPr>
          <a:xfrm>
            <a:off x="4065908" y="1829459"/>
            <a:ext cx="2327298" cy="2327298"/>
          </a:xfrm>
          <a:prstGeom prst="rect">
            <a:avLst/>
          </a:prstGeom>
        </p:spPr>
      </p:pic>
      <p:sp>
        <p:nvSpPr>
          <p:cNvPr id="6" name="Naslov 5"/>
          <p:cNvSpPr>
            <a:spLocks noGrp="1"/>
          </p:cNvSpPr>
          <p:nvPr>
            <p:ph type="title" idx="4294967295"/>
          </p:nvPr>
        </p:nvSpPr>
        <p:spPr>
          <a:xfrm>
            <a:off x="304800" y="344793"/>
            <a:ext cx="11547894" cy="1325563"/>
          </a:xfrm>
          <a:prstGeom prst="rect">
            <a:avLst/>
          </a:prstGeom>
        </p:spPr>
        <p:txBody>
          <a:bodyPr>
            <a:normAutofit/>
          </a:bodyPr>
          <a:lstStyle/>
          <a:p>
            <a:r>
              <a:rPr lang="hr-HR" sz="4000" dirty="0">
                <a:solidFill>
                  <a:srgbClr val="789BB4"/>
                </a:solidFill>
                <a:latin typeface="Utopia Std" panose="02040603060506020204" pitchFamily="18" charset="77"/>
                <a:cs typeface="Calibri Light" panose="020F0302020204030204" pitchFamily="34" charset="0"/>
              </a:rPr>
              <a:t>Dizajni </a:t>
            </a:r>
            <a:r>
              <a:rPr lang="hr-HR" sz="4000" dirty="0" smtClean="0">
                <a:solidFill>
                  <a:srgbClr val="789BB4"/>
                </a:solidFill>
                <a:latin typeface="Utopia Std" panose="02040603060506020204" pitchFamily="18" charset="77"/>
                <a:cs typeface="Calibri Light" panose="020F0302020204030204" pitchFamily="34" charset="0"/>
              </a:rPr>
              <a:t>nacionalne strane </a:t>
            </a:r>
            <a:r>
              <a:rPr lang="hr-HR" sz="4000" dirty="0">
                <a:solidFill>
                  <a:srgbClr val="789BB4"/>
                </a:solidFill>
                <a:latin typeface="Utopia Std" panose="02040603060506020204" pitchFamily="18" charset="77"/>
                <a:cs typeface="Calibri Light" panose="020F0302020204030204" pitchFamily="34" charset="0"/>
              </a:rPr>
              <a:t>na eurima i </a:t>
            </a:r>
            <a:r>
              <a:rPr lang="hr-HR" sz="4000" dirty="0" smtClean="0">
                <a:solidFill>
                  <a:srgbClr val="789BB4"/>
                </a:solidFill>
                <a:latin typeface="Utopia Std" panose="02040603060506020204" pitchFamily="18" charset="77"/>
                <a:cs typeface="Calibri Light" panose="020F0302020204030204" pitchFamily="34" charset="0"/>
              </a:rPr>
              <a:t>centima</a:t>
            </a:r>
            <a:endParaRPr lang="hr-HR" sz="4000" dirty="0">
              <a:latin typeface="Raleway" panose="020B0503030101060003"/>
            </a:endParaRPr>
          </a:p>
        </p:txBody>
      </p:sp>
    </p:spTree>
    <p:extLst>
      <p:ext uri="{BB962C8B-B14F-4D97-AF65-F5344CB8AC3E}">
        <p14:creationId xmlns:p14="http://schemas.microsoft.com/office/powerpoint/2010/main" val="745415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Naslov 5"/>
          <p:cNvSpPr>
            <a:spLocks noGrp="1"/>
          </p:cNvSpPr>
          <p:nvPr>
            <p:ph type="title"/>
          </p:nvPr>
        </p:nvSpPr>
        <p:spPr/>
        <p:txBody>
          <a:bodyPr>
            <a:noAutofit/>
          </a:bodyPr>
          <a:lstStyle/>
          <a:p>
            <a:r>
              <a:rPr lang="hr-HR" altLang="sr-Latn-RS" sz="4000" dirty="0">
                <a:cs typeface="Calibri Light" panose="020F0302020204030204" pitchFamily="34" charset="0"/>
              </a:rPr>
              <a:t>Puštanje gotovog novca eura u optjecaj</a:t>
            </a:r>
          </a:p>
        </p:txBody>
      </p:sp>
      <p:sp>
        <p:nvSpPr>
          <p:cNvPr id="59395" name="Rezervirano mjesto sadržaja 6"/>
          <p:cNvSpPr>
            <a:spLocks noGrp="1"/>
          </p:cNvSpPr>
          <p:nvPr>
            <p:ph idx="1"/>
          </p:nvPr>
        </p:nvSpPr>
        <p:spPr/>
        <p:txBody>
          <a:bodyPr>
            <a:normAutofit fontScale="92500" lnSpcReduction="20000"/>
          </a:bodyPr>
          <a:lstStyle/>
          <a:p>
            <a:pPr algn="just">
              <a:lnSpc>
                <a:spcPct val="120000"/>
              </a:lnSpc>
            </a:pPr>
            <a:r>
              <a:rPr lang="hr-HR" altLang="sr-Latn-RS" dirty="0" smtClean="0"/>
              <a:t>Gotov novac eura iz predopskrbe, posredne predopskrbe i pojednostavljene posredne predopskrbe pušta se u optjecaj na datum uvođenja eura.</a:t>
            </a:r>
          </a:p>
          <a:p>
            <a:pPr algn="just">
              <a:lnSpc>
                <a:spcPct val="120000"/>
              </a:lnSpc>
            </a:pPr>
            <a:r>
              <a:rPr lang="hr-HR" altLang="sr-Latn-RS" dirty="0" smtClean="0"/>
              <a:t>Banka, stambena štedionica, kreditna unija, institucija za platni promet, institucija za elektronički novac, pružatelj financijske usluge, poslovni subjekt i potrošač ne smiju gotov novac eura iz predopskrbe, posredne predopskrbe, pojednostavljene posredne predopskrbe te opskrbe početnim paketima kovanica eura, pustiti u optjecaj, odnosno koristiti kao zakonsko sredstvo plaćanja prije datuma uvođenja eura. </a:t>
            </a:r>
          </a:p>
          <a:p>
            <a:pPr>
              <a:buFont typeface="Wingdings" panose="05000000000000000000" pitchFamily="2" charset="2"/>
              <a:buChar char="Ø"/>
            </a:pPr>
            <a:endParaRPr lang="hr-HR" altLang="sr-Latn-RS" dirty="0" smtClean="0"/>
          </a:p>
        </p:txBody>
      </p:sp>
      <p:sp>
        <p:nvSpPr>
          <p:cNvPr id="5" name="Rezervirano mjesto broja slajda 4"/>
          <p:cNvSpPr>
            <a:spLocks noGrp="1"/>
          </p:cNvSpPr>
          <p:nvPr>
            <p:ph type="sldNum" sz="quarter" idx="12"/>
          </p:nvPr>
        </p:nvSpPr>
        <p:spPr/>
        <p:txBody>
          <a:bodyPr/>
          <a:lstStyle/>
          <a:p>
            <a:fld id="{0D802447-848F-5548-9F32-0A05C11AEE14}" type="slidenum">
              <a:rPr lang="hr-HR" smtClean="0"/>
              <a:pPr/>
              <a:t>34</a:t>
            </a:fld>
            <a:endParaRPr lang="hr-HR" dirty="0"/>
          </a:p>
        </p:txBody>
      </p:sp>
    </p:spTree>
    <p:extLst>
      <p:ext uri="{BB962C8B-B14F-4D97-AF65-F5344CB8AC3E}">
        <p14:creationId xmlns:p14="http://schemas.microsoft.com/office/powerpoint/2010/main" val="3234069720"/>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Naslov 1"/>
          <p:cNvSpPr>
            <a:spLocks noGrp="1" noChangeArrowheads="1"/>
          </p:cNvSpPr>
          <p:nvPr>
            <p:ph type="title"/>
          </p:nvPr>
        </p:nvSpPr>
        <p:spPr/>
        <p:txBody>
          <a:bodyPr>
            <a:noAutofit/>
          </a:bodyPr>
          <a:lstStyle/>
          <a:p>
            <a:r>
              <a:rPr lang="hr-HR" altLang="sr-Latn-RS" sz="4000" dirty="0">
                <a:cs typeface="Calibri Light" panose="020F0302020204030204" pitchFamily="34" charset="0"/>
              </a:rPr>
              <a:t>Z</a:t>
            </a:r>
            <a:r>
              <a:rPr lang="pt-BR" altLang="sr-Latn-RS" sz="4000" dirty="0">
                <a:cs typeface="Calibri Light" panose="020F0302020204030204" pitchFamily="34" charset="0"/>
              </a:rPr>
              <a:t>amjen</a:t>
            </a:r>
            <a:r>
              <a:rPr lang="hr-HR" altLang="sr-Latn-RS" sz="4000" dirty="0">
                <a:cs typeface="Calibri Light" panose="020F0302020204030204" pitchFamily="34" charset="0"/>
              </a:rPr>
              <a:t>a </a:t>
            </a:r>
            <a:r>
              <a:rPr lang="pt-BR" altLang="sr-Latn-RS" sz="4000" dirty="0">
                <a:cs typeface="Calibri Light" panose="020F0302020204030204" pitchFamily="34" charset="0"/>
              </a:rPr>
              <a:t>gotovog novca kune </a:t>
            </a:r>
            <a:r>
              <a:rPr lang="hr-HR" altLang="sr-Latn-RS" sz="4000" dirty="0">
                <a:cs typeface="Calibri Light" panose="020F0302020204030204" pitchFamily="34" charset="0"/>
              </a:rPr>
              <a:t>u </a:t>
            </a:r>
            <a:r>
              <a:rPr lang="pt-BR" altLang="sr-Latn-RS" sz="4000" dirty="0">
                <a:cs typeface="Calibri Light" panose="020F0302020204030204" pitchFamily="34" charset="0"/>
              </a:rPr>
              <a:t>eura </a:t>
            </a:r>
            <a:r>
              <a:rPr lang="hr-HR" altLang="sr-Latn-RS" sz="4000" dirty="0">
                <a:cs typeface="Calibri Light" panose="020F0302020204030204" pitchFamily="34" charset="0"/>
              </a:rPr>
              <a:t>(1) </a:t>
            </a:r>
          </a:p>
        </p:txBody>
      </p:sp>
      <p:sp>
        <p:nvSpPr>
          <p:cNvPr id="22531" name="Rezervirano mjesto sadržaja 2"/>
          <p:cNvSpPr>
            <a:spLocks noGrp="1" noChangeArrowheads="1"/>
          </p:cNvSpPr>
          <p:nvPr>
            <p:ph idx="1"/>
          </p:nvPr>
        </p:nvSpPr>
        <p:spPr/>
        <p:txBody>
          <a:bodyPr>
            <a:normAutofit fontScale="92500" lnSpcReduction="20000"/>
          </a:bodyPr>
          <a:lstStyle/>
          <a:p>
            <a:pPr algn="just">
              <a:defRPr/>
            </a:pPr>
            <a:r>
              <a:rPr lang="hr-HR" altLang="sr-Latn-RS" sz="2000" dirty="0">
                <a:latin typeface="Raleway"/>
              </a:rPr>
              <a:t>Zakon utvrđuje način i rok zamjene kune u euro</a:t>
            </a:r>
          </a:p>
          <a:p>
            <a:pPr lvl="1" algn="just">
              <a:defRPr/>
            </a:pPr>
            <a:r>
              <a:rPr lang="hr-HR" altLang="sr-Latn-RS" sz="1800" dirty="0">
                <a:latin typeface="Raleway"/>
              </a:rPr>
              <a:t>Zamjena gotovog novca kune za gotov novac eura </a:t>
            </a:r>
          </a:p>
          <a:p>
            <a:pPr lvl="1" algn="just">
              <a:defRPr/>
            </a:pPr>
            <a:r>
              <a:rPr lang="hr-HR" altLang="sr-Latn-RS" sz="1800" dirty="0">
                <a:latin typeface="Raleway"/>
              </a:rPr>
              <a:t>Zamjena gotovog novca kune uz polog na transakcijski račun u euru</a:t>
            </a:r>
          </a:p>
          <a:p>
            <a:pPr algn="just">
              <a:defRPr/>
            </a:pPr>
            <a:r>
              <a:rPr lang="hr-HR" altLang="sr-Latn-RS" sz="2000" b="1" dirty="0">
                <a:solidFill>
                  <a:srgbClr val="FF0000"/>
                </a:solidFill>
                <a:latin typeface="Raleway"/>
              </a:rPr>
              <a:t>Zamjena gotovog novca kune za gotov novac eura </a:t>
            </a:r>
          </a:p>
          <a:p>
            <a:pPr lvl="1" algn="just">
              <a:defRPr/>
            </a:pPr>
            <a:r>
              <a:rPr lang="hr-HR" altLang="sr-Latn-RS" sz="1800" b="1" dirty="0">
                <a:solidFill>
                  <a:srgbClr val="FF0000"/>
                </a:solidFill>
                <a:latin typeface="Raleway"/>
              </a:rPr>
              <a:t>tijekom 12 mjeseci od dana uvođenja eura</a:t>
            </a:r>
          </a:p>
          <a:p>
            <a:pPr lvl="2" algn="just">
              <a:defRPr/>
            </a:pPr>
            <a:r>
              <a:rPr lang="hr-HR" altLang="sr-Latn-RS" sz="1800" b="1" dirty="0">
                <a:solidFill>
                  <a:srgbClr val="FF0000"/>
                </a:solidFill>
                <a:latin typeface="Raleway"/>
              </a:rPr>
              <a:t>u</a:t>
            </a:r>
            <a:r>
              <a:rPr lang="hr-HR" altLang="sr-Latn-RS" sz="1800" dirty="0">
                <a:solidFill>
                  <a:srgbClr val="FF0000"/>
                </a:solidFill>
                <a:latin typeface="Raleway"/>
              </a:rPr>
              <a:t> </a:t>
            </a:r>
            <a:r>
              <a:rPr lang="hr-HR" altLang="sr-Latn-RS" sz="1800" b="1" dirty="0">
                <a:solidFill>
                  <a:srgbClr val="FF0000"/>
                </a:solidFill>
                <a:latin typeface="Raleway"/>
              </a:rPr>
              <a:t>bankama i poslovnicama FINE i Hrvatske pošte </a:t>
            </a:r>
            <a:r>
              <a:rPr lang="hr-HR" altLang="sr-Latn-RS" sz="1800" b="1" dirty="0">
                <a:latin typeface="Raleway"/>
              </a:rPr>
              <a:t>bez naknade </a:t>
            </a:r>
          </a:p>
          <a:p>
            <a:pPr lvl="2" algn="just">
              <a:defRPr/>
            </a:pPr>
            <a:r>
              <a:rPr lang="hr-HR" altLang="sr-Latn-RS" sz="1800" dirty="0">
                <a:latin typeface="Raleway"/>
              </a:rPr>
              <a:t>zamjena najviše 100 novčanica kuna i najviše 100 kovanica kuna po jednoj transakciji, a ako u jednoj transakciji netko želi zamijeniti iznad 100 novčanica i kovanica to će moći, ali će mu za to banka moći zaračunati naknadu </a:t>
            </a:r>
            <a:endParaRPr lang="hr-HR" altLang="sr-Latn-RS" dirty="0">
              <a:solidFill>
                <a:srgbClr val="C00000"/>
              </a:solidFill>
              <a:latin typeface="Raleway"/>
            </a:endParaRPr>
          </a:p>
          <a:p>
            <a:pPr lvl="1" algn="just">
              <a:defRPr/>
            </a:pPr>
            <a:r>
              <a:rPr lang="hr-HR" altLang="sr-Latn-RS" sz="1800" b="1" dirty="0">
                <a:solidFill>
                  <a:srgbClr val="FF0000"/>
                </a:solidFill>
                <a:latin typeface="Raleway"/>
              </a:rPr>
              <a:t>nakon proteka 12 mjeseci od dana uvođenja eura </a:t>
            </a:r>
            <a:r>
              <a:rPr lang="hr-HR" altLang="sr-Latn-RS" sz="2000" dirty="0">
                <a:latin typeface="Raleway"/>
              </a:rPr>
              <a:t>bit će moguće </a:t>
            </a:r>
            <a:r>
              <a:rPr lang="hr-HR" altLang="sr-Latn-RS" sz="2000" b="1" dirty="0">
                <a:latin typeface="Raleway"/>
              </a:rPr>
              <a:t>bez naknade</a:t>
            </a:r>
            <a:r>
              <a:rPr lang="hr-HR" altLang="sr-Latn-RS" sz="2000" dirty="0">
                <a:latin typeface="Raleway"/>
              </a:rPr>
              <a:t> </a:t>
            </a:r>
          </a:p>
          <a:p>
            <a:pPr lvl="2" algn="just">
              <a:defRPr/>
            </a:pPr>
            <a:r>
              <a:rPr lang="hr-HR" altLang="sr-Latn-RS" sz="1800" b="1" dirty="0">
                <a:solidFill>
                  <a:srgbClr val="FF0000"/>
                </a:solidFill>
                <a:latin typeface="Raleway"/>
              </a:rPr>
              <a:t>u Hrvatskoj narodnoj banci:</a:t>
            </a:r>
          </a:p>
          <a:p>
            <a:pPr lvl="3" algn="just">
              <a:defRPr/>
            </a:pPr>
            <a:r>
              <a:rPr lang="hr-HR" altLang="sr-Latn-RS" dirty="0">
                <a:latin typeface="Raleway"/>
              </a:rPr>
              <a:t>novčanice bez vremenskog ograničenja</a:t>
            </a:r>
          </a:p>
          <a:p>
            <a:pPr lvl="3" algn="just">
              <a:defRPr/>
            </a:pPr>
            <a:r>
              <a:rPr lang="hr-HR" altLang="sr-Latn-RS" dirty="0">
                <a:latin typeface="Raleway"/>
              </a:rPr>
              <a:t>kovanice tijekom naredne </a:t>
            </a:r>
            <a:r>
              <a:rPr lang="hr-HR" altLang="sr-Latn-RS" dirty="0" smtClean="0">
                <a:latin typeface="Raleway"/>
              </a:rPr>
              <a:t>dvije </a:t>
            </a:r>
            <a:r>
              <a:rPr lang="hr-HR" altLang="sr-Latn-RS" dirty="0">
                <a:latin typeface="Raleway"/>
              </a:rPr>
              <a:t>godine</a:t>
            </a:r>
          </a:p>
          <a:p>
            <a:pPr algn="just">
              <a:defRPr/>
            </a:pPr>
            <a:r>
              <a:rPr lang="hr-HR" altLang="sr-Latn-RS" sz="2000" b="1" dirty="0">
                <a:solidFill>
                  <a:srgbClr val="FF0000"/>
                </a:solidFill>
                <a:latin typeface="Raleway"/>
              </a:rPr>
              <a:t>Zamjena gotovog novca kune uz polog na transakcijski račun u euru</a:t>
            </a:r>
          </a:p>
          <a:p>
            <a:pPr lvl="1" algn="just">
              <a:defRPr/>
            </a:pPr>
            <a:r>
              <a:rPr lang="hr-HR" altLang="sr-Latn-RS" sz="1800" dirty="0">
                <a:latin typeface="Raleway"/>
              </a:rPr>
              <a:t>Banka je dužna, na zahtjev </a:t>
            </a:r>
            <a:r>
              <a:rPr lang="hr-HR" altLang="sr-Latn-RS" sz="1800" b="1" dirty="0">
                <a:latin typeface="Raleway"/>
              </a:rPr>
              <a:t>klijenta</a:t>
            </a:r>
            <a:r>
              <a:rPr lang="hr-HR" altLang="sr-Latn-RS" sz="1800" dirty="0">
                <a:latin typeface="Raleway"/>
              </a:rPr>
              <a:t> banke koji kod nje ima otvoren transakcijski račun, tijekom razdoblja od 12 mjeseci nakon dana uvođenja eura </a:t>
            </a:r>
            <a:r>
              <a:rPr lang="hr-HR" altLang="sr-Latn-RS" sz="1800" b="1" dirty="0">
                <a:latin typeface="Raleway"/>
              </a:rPr>
              <a:t>bez naknade </a:t>
            </a:r>
            <a:r>
              <a:rPr lang="hr-HR" altLang="sr-Latn-RS" sz="1800" dirty="0">
                <a:latin typeface="Raleway"/>
              </a:rPr>
              <a:t>provesti uslugu zamjene gotovog novca kune u euro </a:t>
            </a:r>
            <a:r>
              <a:rPr lang="hr-HR" altLang="sr-Latn-RS" sz="1800" b="1" dirty="0">
                <a:latin typeface="Raleway"/>
              </a:rPr>
              <a:t>uz istovremenu uslugu pologa na račun u euru</a:t>
            </a:r>
          </a:p>
        </p:txBody>
      </p:sp>
      <p:sp>
        <p:nvSpPr>
          <p:cNvPr id="5" name="Rezervirano mjesto broja slajda 4"/>
          <p:cNvSpPr>
            <a:spLocks noGrp="1"/>
          </p:cNvSpPr>
          <p:nvPr>
            <p:ph type="sldNum" sz="quarter" idx="12"/>
          </p:nvPr>
        </p:nvSpPr>
        <p:spPr/>
        <p:txBody>
          <a:bodyPr/>
          <a:lstStyle/>
          <a:p>
            <a:fld id="{0D802447-848F-5548-9F32-0A05C11AEE14}" type="slidenum">
              <a:rPr lang="hr-HR" smtClean="0"/>
              <a:pPr/>
              <a:t>35</a:t>
            </a:fld>
            <a:endParaRPr lang="hr-HR" dirty="0"/>
          </a:p>
        </p:txBody>
      </p:sp>
    </p:spTree>
    <p:extLst>
      <p:ext uri="{BB962C8B-B14F-4D97-AF65-F5344CB8AC3E}">
        <p14:creationId xmlns:p14="http://schemas.microsoft.com/office/powerpoint/2010/main" val="3410752926"/>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pl-PL" sz="4000" dirty="0">
                <a:cs typeface="Calibri Light" panose="020F0302020204030204" pitchFamily="34" charset="0"/>
              </a:rPr>
              <a:t>Zamjena gotovog novca kune za euro (2) </a:t>
            </a:r>
            <a:endParaRPr lang="hr-HR" sz="4000" dirty="0">
              <a:cs typeface="Calibri Light" panose="020F0302020204030204" pitchFamily="34" charset="0"/>
            </a:endParaRPr>
          </a:p>
        </p:txBody>
      </p:sp>
      <p:sp>
        <p:nvSpPr>
          <p:cNvPr id="11" name="Rezervirano mjesto teksta 10"/>
          <p:cNvSpPr>
            <a:spLocks noGrp="1"/>
          </p:cNvSpPr>
          <p:nvPr>
            <p:ph type="body" idx="1"/>
          </p:nvPr>
        </p:nvSpPr>
        <p:spPr/>
        <p:txBody>
          <a:bodyPr>
            <a:normAutofit/>
          </a:bodyPr>
          <a:lstStyle/>
          <a:p>
            <a:pPr lvl="0"/>
            <a:r>
              <a:rPr lang="hr-HR" dirty="0">
                <a:cs typeface="Calibri Light" panose="020F0302020204030204" pitchFamily="34" charset="0"/>
              </a:rPr>
              <a:t>od 1. siječnja do 31. prosinca 2023. </a:t>
            </a:r>
          </a:p>
        </p:txBody>
      </p:sp>
      <p:sp>
        <p:nvSpPr>
          <p:cNvPr id="10" name="Rezervirano mjesto sadržaja 9"/>
          <p:cNvSpPr>
            <a:spLocks noGrp="1"/>
          </p:cNvSpPr>
          <p:nvPr>
            <p:ph sz="half" idx="2"/>
          </p:nvPr>
        </p:nvSpPr>
        <p:spPr>
          <a:xfrm>
            <a:off x="839788" y="2505075"/>
            <a:ext cx="4706997" cy="3684588"/>
          </a:xfrm>
        </p:spPr>
        <p:txBody>
          <a:bodyPr>
            <a:normAutofit fontScale="62500" lnSpcReduction="20000"/>
          </a:bodyPr>
          <a:lstStyle/>
          <a:p>
            <a:pPr>
              <a:buFontTx/>
              <a:buChar char="-"/>
            </a:pPr>
            <a:r>
              <a:rPr lang="hr-HR" dirty="0" smtClean="0">
                <a:cs typeface="Calibri Light" panose="020F0302020204030204" pitchFamily="34" charset="0"/>
              </a:rPr>
              <a:t>zamjena </a:t>
            </a:r>
            <a:r>
              <a:rPr lang="hr-HR" dirty="0">
                <a:cs typeface="Calibri Light" panose="020F0302020204030204" pitchFamily="34" charset="0"/>
              </a:rPr>
              <a:t>gotovog novca kune za gotov novac eura (gotov novac kune za gotov novac </a:t>
            </a:r>
            <a:r>
              <a:rPr lang="hr-HR" dirty="0" smtClean="0">
                <a:cs typeface="Calibri Light" panose="020F0302020204030204" pitchFamily="34" charset="0"/>
              </a:rPr>
              <a:t>eura)</a:t>
            </a:r>
          </a:p>
          <a:p>
            <a:pPr lvl="1">
              <a:buFontTx/>
              <a:buChar char="-"/>
            </a:pPr>
            <a:r>
              <a:rPr lang="hr-HR" dirty="0" smtClean="0">
                <a:cs typeface="Calibri Light" panose="020F0302020204030204" pitchFamily="34" charset="0"/>
              </a:rPr>
              <a:t>u </a:t>
            </a:r>
            <a:r>
              <a:rPr lang="hr-HR" dirty="0">
                <a:cs typeface="Calibri Light" panose="020F0302020204030204" pitchFamily="34" charset="0"/>
              </a:rPr>
              <a:t>svim </a:t>
            </a:r>
            <a:r>
              <a:rPr lang="hr-HR" b="1" dirty="0">
                <a:solidFill>
                  <a:srgbClr val="FF0000"/>
                </a:solidFill>
                <a:cs typeface="Calibri Light" panose="020F0302020204030204" pitchFamily="34" charset="0"/>
              </a:rPr>
              <a:t>bankama (znači potrošač ne treba biti klijent te banke), poslovnicama Pošte i Fine </a:t>
            </a:r>
            <a:r>
              <a:rPr lang="hr-HR" dirty="0">
                <a:cs typeface="Calibri Light" panose="020F0302020204030204" pitchFamily="34" charset="0"/>
              </a:rPr>
              <a:t>bez naknade </a:t>
            </a:r>
            <a:r>
              <a:rPr lang="hr-HR" dirty="0" smtClean="0">
                <a:cs typeface="Calibri Light" panose="020F0302020204030204" pitchFamily="34" charset="0"/>
              </a:rPr>
              <a:t>najviše </a:t>
            </a:r>
            <a:r>
              <a:rPr lang="hr-HR" dirty="0">
                <a:cs typeface="Calibri Light" panose="020F0302020204030204" pitchFamily="34" charset="0"/>
              </a:rPr>
              <a:t>100 novčanica kuna i </a:t>
            </a:r>
            <a:r>
              <a:rPr lang="hr-HR" dirty="0" smtClean="0">
                <a:cs typeface="Calibri Light" panose="020F0302020204030204" pitchFamily="34" charset="0"/>
              </a:rPr>
              <a:t>najviše </a:t>
            </a:r>
            <a:r>
              <a:rPr lang="hr-HR" dirty="0">
                <a:cs typeface="Calibri Light" panose="020F0302020204030204" pitchFamily="34" charset="0"/>
              </a:rPr>
              <a:t>100 kovanica kuna po jednoj </a:t>
            </a:r>
            <a:r>
              <a:rPr lang="hr-HR" dirty="0" smtClean="0">
                <a:cs typeface="Calibri Light" panose="020F0302020204030204" pitchFamily="34" charset="0"/>
              </a:rPr>
              <a:t>transakciji</a:t>
            </a:r>
          </a:p>
          <a:p>
            <a:pPr lvl="2">
              <a:buFontTx/>
              <a:buChar char="-"/>
            </a:pPr>
            <a:r>
              <a:rPr lang="hr-HR" dirty="0" smtClean="0">
                <a:cs typeface="Calibri Light" panose="020F0302020204030204" pitchFamily="34" charset="0"/>
              </a:rPr>
              <a:t>ako </a:t>
            </a:r>
            <a:r>
              <a:rPr lang="hr-HR" dirty="0">
                <a:cs typeface="Calibri Light" panose="020F0302020204030204" pitchFamily="34" charset="0"/>
              </a:rPr>
              <a:t>u jednoj transakciji potrošač želi zamijeniti više od 100 novčanica i 100 kovanica banka može zaračunati naknadu za zamjenu količine koja prelazi to </a:t>
            </a:r>
            <a:r>
              <a:rPr lang="hr-HR" dirty="0" smtClean="0">
                <a:cs typeface="Calibri Light" panose="020F0302020204030204" pitchFamily="34" charset="0"/>
              </a:rPr>
              <a:t>ograničenje</a:t>
            </a:r>
          </a:p>
          <a:p>
            <a:pPr>
              <a:buFontTx/>
              <a:buChar char="-"/>
            </a:pPr>
            <a:r>
              <a:rPr lang="hr-HR" dirty="0" smtClean="0">
                <a:cs typeface="Calibri Light" panose="020F0302020204030204" pitchFamily="34" charset="0"/>
              </a:rPr>
              <a:t>zamjena </a:t>
            </a:r>
            <a:r>
              <a:rPr lang="hr-HR" dirty="0">
                <a:cs typeface="Calibri Light" panose="020F0302020204030204" pitchFamily="34" charset="0"/>
              </a:rPr>
              <a:t>gotovog novca kune uz polog na transakcijski račun u </a:t>
            </a:r>
            <a:r>
              <a:rPr lang="hr-HR" dirty="0" smtClean="0">
                <a:cs typeface="Calibri Light" panose="020F0302020204030204" pitchFamily="34" charset="0"/>
              </a:rPr>
              <a:t>euru</a:t>
            </a:r>
          </a:p>
          <a:p>
            <a:pPr lvl="1">
              <a:buFontTx/>
              <a:buChar char="-"/>
            </a:pPr>
            <a:r>
              <a:rPr lang="hr-HR" dirty="0" smtClean="0">
                <a:cs typeface="Calibri Light" panose="020F0302020204030204" pitchFamily="34" charset="0"/>
              </a:rPr>
              <a:t>potrošač </a:t>
            </a:r>
            <a:r>
              <a:rPr lang="hr-HR" dirty="0">
                <a:cs typeface="Calibri Light" panose="020F0302020204030204" pitchFamily="34" charset="0"/>
              </a:rPr>
              <a:t>koji je klijent može bez naknade provesti uslugu zamjene gotovog novca kune u euro uz istovremenu uslugu pologa na račun u euru – ta sredstva može podići na redovan način (sa ili bez naknade, ovisno o načinu podizanja) </a:t>
            </a:r>
          </a:p>
        </p:txBody>
      </p:sp>
      <p:sp>
        <p:nvSpPr>
          <p:cNvPr id="4" name="Rezervirano mjesto teksta 3"/>
          <p:cNvSpPr>
            <a:spLocks noGrp="1"/>
          </p:cNvSpPr>
          <p:nvPr>
            <p:ph type="body" sz="quarter" idx="3"/>
          </p:nvPr>
        </p:nvSpPr>
        <p:spPr/>
        <p:txBody>
          <a:bodyPr/>
          <a:lstStyle/>
          <a:p>
            <a:r>
              <a:rPr lang="hr-HR" dirty="0">
                <a:cs typeface="Calibri Light" panose="020F0302020204030204" pitchFamily="34" charset="0"/>
              </a:rPr>
              <a:t>od 1. siječnja 2024. </a:t>
            </a:r>
          </a:p>
        </p:txBody>
      </p:sp>
      <p:sp>
        <p:nvSpPr>
          <p:cNvPr id="12" name="Rezervirano mjesto sadržaja 11"/>
          <p:cNvSpPr>
            <a:spLocks noGrp="1"/>
          </p:cNvSpPr>
          <p:nvPr>
            <p:ph sz="quarter" idx="4"/>
          </p:nvPr>
        </p:nvSpPr>
        <p:spPr/>
        <p:txBody>
          <a:bodyPr/>
          <a:lstStyle/>
          <a:p>
            <a:pPr>
              <a:lnSpc>
                <a:spcPct val="80000"/>
              </a:lnSpc>
              <a:buFontTx/>
              <a:buChar char="-"/>
            </a:pPr>
            <a:r>
              <a:rPr lang="hr-HR" sz="2000" dirty="0">
                <a:cs typeface="Calibri Light" panose="020F0302020204030204" pitchFamily="34" charset="0"/>
              </a:rPr>
              <a:t>zamjena gotovog novca kune za gotov novac eura bez naknade </a:t>
            </a:r>
            <a:r>
              <a:rPr lang="hr-HR" sz="2000" b="1" dirty="0">
                <a:solidFill>
                  <a:srgbClr val="FF0000"/>
                </a:solidFill>
                <a:cs typeface="Calibri Light" panose="020F0302020204030204" pitchFamily="34" charset="0"/>
              </a:rPr>
              <a:t>u</a:t>
            </a:r>
            <a:r>
              <a:rPr lang="hr-HR" sz="2000" b="1" dirty="0">
                <a:solidFill>
                  <a:srgbClr val="C00000"/>
                </a:solidFill>
                <a:cs typeface="Calibri Light" panose="020F0302020204030204" pitchFamily="34" charset="0"/>
              </a:rPr>
              <a:t> </a:t>
            </a:r>
            <a:r>
              <a:rPr lang="hr-HR" sz="2000" b="1" dirty="0">
                <a:solidFill>
                  <a:srgbClr val="FF0000"/>
                </a:solidFill>
                <a:cs typeface="Calibri Light" panose="020F0302020204030204" pitchFamily="34" charset="0"/>
              </a:rPr>
              <a:t>Hrvatskoj narodnoj banci</a:t>
            </a:r>
            <a:r>
              <a:rPr lang="hr-HR" sz="2000" dirty="0">
                <a:solidFill>
                  <a:srgbClr val="FF0000"/>
                </a:solidFill>
                <a:cs typeface="Calibri Light" panose="020F0302020204030204" pitchFamily="34" charset="0"/>
              </a:rPr>
              <a:t> </a:t>
            </a:r>
            <a:r>
              <a:rPr lang="hr-HR" sz="2000" dirty="0">
                <a:cs typeface="Calibri Light" panose="020F0302020204030204" pitchFamily="34" charset="0"/>
              </a:rPr>
              <a:t>i to: </a:t>
            </a:r>
          </a:p>
          <a:p>
            <a:pPr lvl="1">
              <a:lnSpc>
                <a:spcPct val="80000"/>
              </a:lnSpc>
              <a:buFontTx/>
              <a:buChar char="-"/>
            </a:pPr>
            <a:r>
              <a:rPr lang="hr-HR" sz="1800" dirty="0" smtClean="0">
                <a:cs typeface="Calibri Light" panose="020F0302020204030204" pitchFamily="34" charset="0"/>
              </a:rPr>
              <a:t>novčanice kune, bez vremenskog ograničenja</a:t>
            </a:r>
          </a:p>
          <a:p>
            <a:pPr lvl="1">
              <a:lnSpc>
                <a:spcPct val="80000"/>
              </a:lnSpc>
              <a:buFontTx/>
              <a:buChar char="-"/>
            </a:pPr>
            <a:r>
              <a:rPr lang="hr-HR" sz="1800" dirty="0" smtClean="0">
                <a:cs typeface="Calibri Light" panose="020F0302020204030204" pitchFamily="34" charset="0"/>
              </a:rPr>
              <a:t>kovanice </a:t>
            </a:r>
            <a:r>
              <a:rPr lang="hr-HR" sz="1800" dirty="0">
                <a:cs typeface="Calibri Light" panose="020F0302020204030204" pitchFamily="34" charset="0"/>
              </a:rPr>
              <a:t>kune, </a:t>
            </a:r>
            <a:r>
              <a:rPr lang="hr-HR" sz="1800" dirty="0" smtClean="0">
                <a:cs typeface="Calibri Light" panose="020F0302020204030204" pitchFamily="34" charset="0"/>
              </a:rPr>
              <a:t>naredne dvije godine tj. do </a:t>
            </a:r>
            <a:r>
              <a:rPr lang="hr-HR" sz="1800" dirty="0">
                <a:cs typeface="Calibri Light" panose="020F0302020204030204" pitchFamily="34" charset="0"/>
              </a:rPr>
              <a:t>isteka tri godine od dana uvođenja eura.</a:t>
            </a:r>
          </a:p>
          <a:p>
            <a:endParaRPr lang="hr-HR"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36</a:t>
            </a:fld>
            <a:endParaRPr lang="hr-HR" dirty="0"/>
          </a:p>
        </p:txBody>
      </p:sp>
    </p:spTree>
    <p:extLst>
      <p:ext uri="{BB962C8B-B14F-4D97-AF65-F5344CB8AC3E}">
        <p14:creationId xmlns:p14="http://schemas.microsoft.com/office/powerpoint/2010/main" val="1543062661"/>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dirty="0" smtClean="0"/>
              <a:t>Informiranje i osposobljavanje radnika</a:t>
            </a:r>
            <a:endParaRPr lang="hr-HR" sz="4000" dirty="0"/>
          </a:p>
        </p:txBody>
      </p:sp>
      <p:sp>
        <p:nvSpPr>
          <p:cNvPr id="3" name="Content Placeholder 2"/>
          <p:cNvSpPr>
            <a:spLocks noGrp="1"/>
          </p:cNvSpPr>
          <p:nvPr>
            <p:ph idx="1"/>
          </p:nvPr>
        </p:nvSpPr>
        <p:spPr/>
        <p:txBody>
          <a:bodyPr>
            <a:normAutofit fontScale="85000" lnSpcReduction="20000"/>
          </a:bodyPr>
          <a:lstStyle/>
          <a:p>
            <a:r>
              <a:rPr lang="hr-HR" dirty="0" smtClean="0"/>
              <a:t>Podizanje svijesti radnika o uvođenju eura</a:t>
            </a:r>
          </a:p>
          <a:p>
            <a:endParaRPr lang="hr-HR" dirty="0" smtClean="0"/>
          </a:p>
          <a:p>
            <a:r>
              <a:rPr lang="hr-HR" dirty="0" smtClean="0"/>
              <a:t>Radnicima mora biti jasan proces uvođenja eura i zamjene valuta te koja će biti njihova uloga</a:t>
            </a:r>
          </a:p>
          <a:p>
            <a:endParaRPr lang="hr-HR" dirty="0" smtClean="0"/>
          </a:p>
          <a:p>
            <a:r>
              <a:rPr lang="hr-HR" dirty="0" smtClean="0"/>
              <a:t>Osposobljavanje vezano uz fizička obilježja i sigurnosne značajke novčanica i kovanica u eurima </a:t>
            </a:r>
            <a:r>
              <a:rPr lang="en-GB" dirty="0" smtClean="0"/>
              <a:t>(</a:t>
            </a:r>
            <a:r>
              <a:rPr lang="hr-HR" dirty="0" smtClean="0">
                <a:hlinkClick r:id="rId2"/>
              </a:rPr>
              <a:t>https://euro-edukacija.Hnb.Hr/</a:t>
            </a:r>
            <a:r>
              <a:rPr lang="en-GB" dirty="0" smtClean="0"/>
              <a:t>) </a:t>
            </a:r>
            <a:r>
              <a:rPr lang="hr-HR" dirty="0" smtClean="0"/>
              <a:t> </a:t>
            </a:r>
          </a:p>
          <a:p>
            <a:endParaRPr lang="hr-HR" dirty="0" smtClean="0"/>
          </a:p>
          <a:p>
            <a:r>
              <a:rPr lang="hr-HR" dirty="0" smtClean="0"/>
              <a:t>Obvezan prikaz ukupnog iznosa isplaćenog radniku na račun i u eurima i u kunama za vrijeme razdoblja obveznog dvojnog iskazivanja</a:t>
            </a:r>
          </a:p>
          <a:p>
            <a:endParaRPr lang="hr-HR" dirty="0" smtClean="0"/>
          </a:p>
          <a:p>
            <a:r>
              <a:rPr lang="hr-HR" dirty="0" smtClean="0"/>
              <a:t>Rješavanje prigovora potrošača</a:t>
            </a:r>
          </a:p>
          <a:p>
            <a:endParaRPr lang="hr-HR"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37</a:t>
            </a:fld>
            <a:endParaRPr lang="hr-HR" dirty="0"/>
          </a:p>
        </p:txBody>
      </p:sp>
    </p:spTree>
    <p:extLst>
      <p:ext uri="{BB962C8B-B14F-4D97-AF65-F5344CB8AC3E}">
        <p14:creationId xmlns:p14="http://schemas.microsoft.com/office/powerpoint/2010/main" val="3000543223"/>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sz="4000" dirty="0" smtClean="0"/>
              <a:t>Nacionalni program obuke - Edukacija za maloprodaju i javnost</a:t>
            </a:r>
            <a:endParaRPr lang="en-GB" sz="4000" dirty="0"/>
          </a:p>
        </p:txBody>
      </p:sp>
      <p:sp>
        <p:nvSpPr>
          <p:cNvPr id="3" name="Content Placeholder 2"/>
          <p:cNvSpPr>
            <a:spLocks noGrp="1"/>
          </p:cNvSpPr>
          <p:nvPr>
            <p:ph idx="1"/>
          </p:nvPr>
        </p:nvSpPr>
        <p:spPr>
          <a:xfrm>
            <a:off x="838200" y="1825625"/>
            <a:ext cx="6200955" cy="4351338"/>
          </a:xfrm>
        </p:spPr>
        <p:txBody>
          <a:bodyPr>
            <a:normAutofit fontScale="47500" lnSpcReduction="20000"/>
          </a:bodyPr>
          <a:lstStyle/>
          <a:p>
            <a:pPr marL="0" indent="0">
              <a:buNone/>
            </a:pPr>
            <a:r>
              <a:rPr lang="en-GB" dirty="0" smtClean="0">
                <a:solidFill>
                  <a:srgbClr val="FF0000"/>
                </a:solidFill>
              </a:rPr>
              <a:t>	</a:t>
            </a:r>
            <a:r>
              <a:rPr lang="hr-HR" sz="4000" dirty="0" smtClean="0">
                <a:solidFill>
                  <a:srgbClr val="FF0000"/>
                </a:solidFill>
              </a:rPr>
              <a:t>Web </a:t>
            </a:r>
            <a:r>
              <a:rPr lang="hr-HR" sz="4000" dirty="0">
                <a:solidFill>
                  <a:srgbClr val="FF0000"/>
                </a:solidFill>
              </a:rPr>
              <a:t>stranica: https://euro-edukacija.hnb.hr/ </a:t>
            </a:r>
            <a:endParaRPr lang="en-GB" dirty="0" smtClean="0">
              <a:solidFill>
                <a:srgbClr val="FF0000"/>
              </a:solidFill>
            </a:endParaRPr>
          </a:p>
          <a:p>
            <a:pPr marL="0" indent="0">
              <a:buNone/>
            </a:pPr>
            <a:endParaRPr lang="en-GB" dirty="0" smtClean="0">
              <a:solidFill>
                <a:srgbClr val="FF0000"/>
              </a:solidFill>
            </a:endParaRPr>
          </a:p>
          <a:p>
            <a:r>
              <a:rPr lang="hr-HR" sz="3400" dirty="0" smtClean="0"/>
              <a:t>Cilj </a:t>
            </a:r>
            <a:r>
              <a:rPr lang="hr-HR" sz="3400" dirty="0"/>
              <a:t>- upoznati širu javnost s izgledom i načinom provjere zaštitnih obilježja </a:t>
            </a:r>
            <a:r>
              <a:rPr lang="hr-HR" sz="3400" dirty="0" err="1"/>
              <a:t>euronovčanica</a:t>
            </a:r>
            <a:r>
              <a:rPr lang="hr-HR" sz="3400" dirty="0"/>
              <a:t> i </a:t>
            </a:r>
            <a:r>
              <a:rPr lang="hr-HR" sz="3400" dirty="0" err="1"/>
              <a:t>eurokovanica</a:t>
            </a:r>
            <a:r>
              <a:rPr lang="hr-HR" sz="3400" dirty="0"/>
              <a:t> radi što jednostavnijeg prelaska na novu valutu te omogućiti maloprodajnim zaposlenicima što jednostavniju provjeru zaprimljenoga gotovog novca eura </a:t>
            </a:r>
          </a:p>
          <a:p>
            <a:endParaRPr lang="en-GB" sz="3400" dirty="0" smtClean="0"/>
          </a:p>
          <a:p>
            <a:r>
              <a:rPr lang="hr-HR" sz="3400" dirty="0" smtClean="0"/>
              <a:t>Edukacija </a:t>
            </a:r>
            <a:r>
              <a:rPr lang="hr-HR" sz="3400" dirty="0"/>
              <a:t>se sastoji od tri dijela:</a:t>
            </a:r>
          </a:p>
          <a:p>
            <a:pPr marL="0" indent="0">
              <a:buNone/>
            </a:pPr>
            <a:r>
              <a:rPr lang="en-GB" sz="3400" dirty="0" smtClean="0"/>
              <a:t>1. </a:t>
            </a:r>
            <a:r>
              <a:rPr lang="hr-HR" sz="3400" dirty="0" smtClean="0"/>
              <a:t>Dizajn </a:t>
            </a:r>
            <a:r>
              <a:rPr lang="hr-HR" sz="3400" dirty="0"/>
              <a:t>i zaštitna obilježja </a:t>
            </a:r>
            <a:r>
              <a:rPr lang="hr-HR" sz="3400" dirty="0" err="1"/>
              <a:t>euronovčanica</a:t>
            </a:r>
            <a:endParaRPr lang="hr-HR" sz="3400" dirty="0"/>
          </a:p>
          <a:p>
            <a:pPr marL="0" indent="0">
              <a:buNone/>
            </a:pPr>
            <a:r>
              <a:rPr lang="en-GB" sz="3400" dirty="0" smtClean="0"/>
              <a:t>2. </a:t>
            </a:r>
            <a:r>
              <a:rPr lang="hr-HR" sz="3400" dirty="0" smtClean="0"/>
              <a:t>Dizajn </a:t>
            </a:r>
            <a:r>
              <a:rPr lang="hr-HR" sz="3400" dirty="0"/>
              <a:t>i zaštitna obilježja </a:t>
            </a:r>
            <a:r>
              <a:rPr lang="hr-HR" sz="3400" dirty="0" err="1"/>
              <a:t>eurokovanica</a:t>
            </a:r>
            <a:endParaRPr lang="hr-HR" sz="3400" dirty="0"/>
          </a:p>
          <a:p>
            <a:pPr marL="0" indent="0">
              <a:buNone/>
            </a:pPr>
            <a:r>
              <a:rPr lang="en-GB" sz="3400" dirty="0" smtClean="0"/>
              <a:t>3. </a:t>
            </a:r>
            <a:r>
              <a:rPr lang="hr-HR" sz="3400" dirty="0" smtClean="0"/>
              <a:t>Najčešća </a:t>
            </a:r>
            <a:r>
              <a:rPr lang="hr-HR" sz="3400" dirty="0"/>
              <a:t>pitanja</a:t>
            </a:r>
          </a:p>
          <a:p>
            <a:pPr marL="0" indent="0">
              <a:buNone/>
            </a:pPr>
            <a:endParaRPr lang="hr-HR" sz="3400" dirty="0"/>
          </a:p>
          <a:p>
            <a:pPr marL="0" indent="0">
              <a:buNone/>
            </a:pPr>
            <a:r>
              <a:rPr lang="hr-HR" sz="3400" dirty="0"/>
              <a:t>!! Kontakt mail HNB za sve dodatne informacije  </a:t>
            </a:r>
            <a:r>
              <a:rPr lang="hr-HR" sz="3400" dirty="0" smtClean="0">
                <a:hlinkClick r:id="rId2"/>
              </a:rPr>
              <a:t>hrncc@hnb.hr</a:t>
            </a:r>
            <a:r>
              <a:rPr lang="en-GB" sz="3400" dirty="0" smtClean="0"/>
              <a:t> </a:t>
            </a:r>
            <a:r>
              <a:rPr lang="hr-HR" sz="3400" dirty="0" smtClean="0"/>
              <a:t>  </a:t>
            </a:r>
            <a:endParaRPr lang="hr-HR" sz="3400" dirty="0"/>
          </a:p>
          <a:p>
            <a:pPr marL="0" indent="0">
              <a:buNone/>
            </a:pPr>
            <a:endParaRPr lang="hr-HR" dirty="0"/>
          </a:p>
          <a:p>
            <a:pPr marL="0" indent="0">
              <a:buNone/>
            </a:pPr>
            <a:endParaRPr lang="hr-HR" dirty="0"/>
          </a:p>
        </p:txBody>
      </p:sp>
      <p:sp>
        <p:nvSpPr>
          <p:cNvPr id="4" name="Rectangle 3"/>
          <p:cNvSpPr/>
          <p:nvPr/>
        </p:nvSpPr>
        <p:spPr>
          <a:xfrm>
            <a:off x="7792149" y="1985819"/>
            <a:ext cx="3772186" cy="707886"/>
          </a:xfrm>
          <a:prstGeom prst="rect">
            <a:avLst/>
          </a:prstGeom>
        </p:spPr>
        <p:txBody>
          <a:bodyPr wrap="none">
            <a:spAutoFit/>
          </a:bodyPr>
          <a:lstStyle/>
          <a:p>
            <a:r>
              <a:rPr lang="hr-HR" sz="2000" dirty="0">
                <a:latin typeface="Raleway"/>
              </a:rPr>
              <a:t>Otvoren pristup – nije potrebna </a:t>
            </a:r>
          </a:p>
          <a:p>
            <a:r>
              <a:rPr lang="hr-HR" sz="2000" dirty="0">
                <a:latin typeface="Raleway"/>
              </a:rPr>
              <a:t>registracija niti prijava</a:t>
            </a:r>
          </a:p>
        </p:txBody>
      </p:sp>
      <p:pic>
        <p:nvPicPr>
          <p:cNvPr id="5" name="Picture 4"/>
          <p:cNvPicPr>
            <a:picLocks noChangeAspect="1"/>
          </p:cNvPicPr>
          <p:nvPr/>
        </p:nvPicPr>
        <p:blipFill>
          <a:blip r:embed="rId3"/>
          <a:stretch>
            <a:fillRect/>
          </a:stretch>
        </p:blipFill>
        <p:spPr>
          <a:xfrm>
            <a:off x="8008435" y="3430505"/>
            <a:ext cx="3023878" cy="1871634"/>
          </a:xfrm>
          <a:prstGeom prst="rect">
            <a:avLst/>
          </a:prstGeom>
        </p:spPr>
      </p:pic>
      <p:sp>
        <p:nvSpPr>
          <p:cNvPr id="9" name="Rezervirano mjesto broja slajda 8"/>
          <p:cNvSpPr>
            <a:spLocks noGrp="1"/>
          </p:cNvSpPr>
          <p:nvPr>
            <p:ph type="sldNum" sz="quarter" idx="12"/>
          </p:nvPr>
        </p:nvSpPr>
        <p:spPr/>
        <p:txBody>
          <a:bodyPr/>
          <a:lstStyle/>
          <a:p>
            <a:fld id="{0D802447-848F-5548-9F32-0A05C11AEE14}" type="slidenum">
              <a:rPr lang="hr-HR" smtClean="0"/>
              <a:pPr/>
              <a:t>38</a:t>
            </a:fld>
            <a:endParaRPr lang="hr-HR" dirty="0"/>
          </a:p>
        </p:txBody>
      </p:sp>
    </p:spTree>
    <p:extLst>
      <p:ext uri="{BB962C8B-B14F-4D97-AF65-F5344CB8AC3E}">
        <p14:creationId xmlns:p14="http://schemas.microsoft.com/office/powerpoint/2010/main" val="3807631126"/>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aslov 1"/>
          <p:cNvSpPr>
            <a:spLocks noGrp="1" noChangeArrowheads="1"/>
          </p:cNvSpPr>
          <p:nvPr>
            <p:ph type="title"/>
          </p:nvPr>
        </p:nvSpPr>
        <p:spPr/>
        <p:txBody>
          <a:bodyPr>
            <a:normAutofit/>
          </a:bodyPr>
          <a:lstStyle/>
          <a:p>
            <a:r>
              <a:rPr lang="hr-HR" altLang="sr-Latn-RS" sz="4000" dirty="0">
                <a:cs typeface="Calibri Light" panose="020F0302020204030204" pitchFamily="34" charset="0"/>
              </a:rPr>
              <a:t>Razdoblje dvojnog optjecaja i pravila postupanja </a:t>
            </a:r>
          </a:p>
        </p:txBody>
      </p:sp>
      <p:sp>
        <p:nvSpPr>
          <p:cNvPr id="40963" name="Content Placeholder 1"/>
          <p:cNvSpPr>
            <a:spLocks noGrp="1" noChangeArrowheads="1"/>
          </p:cNvSpPr>
          <p:nvPr>
            <p:ph idx="1"/>
          </p:nvPr>
        </p:nvSpPr>
        <p:spPr/>
        <p:txBody>
          <a:bodyPr>
            <a:normAutofit fontScale="92500" lnSpcReduction="10000"/>
          </a:bodyPr>
          <a:lstStyle/>
          <a:p>
            <a:pPr algn="just"/>
            <a:r>
              <a:rPr lang="hr-HR" altLang="sr-Latn-RS" sz="2200" dirty="0"/>
              <a:t>Dvojni optjecaj = optjecaj u kojem se prilikom transakcija gotovim novcem istodobno koriste kuna i euro kao zakonsko sredstvo plaćanja </a:t>
            </a:r>
          </a:p>
          <a:p>
            <a:pPr algn="just"/>
            <a:r>
              <a:rPr lang="hr-HR" altLang="sr-Latn-RS" sz="2200" dirty="0"/>
              <a:t>Razdoblje optjecaja traje </a:t>
            </a:r>
            <a:r>
              <a:rPr lang="hr-HR" altLang="sr-Latn-RS" sz="2200" dirty="0">
                <a:solidFill>
                  <a:srgbClr val="FF0000"/>
                </a:solidFill>
              </a:rPr>
              <a:t>14 dana od dana uvođenja eura</a:t>
            </a:r>
            <a:r>
              <a:rPr lang="hr-HR" altLang="sr-Latn-RS" sz="2200" dirty="0"/>
              <a:t>, započinje danom uvođenja eura u 00:00 sati i traje zaključno s četrnaestim danom u 24:00 sata</a:t>
            </a:r>
          </a:p>
          <a:p>
            <a:pPr algn="just"/>
            <a:r>
              <a:rPr lang="hr-HR" altLang="sr-Latn-RS" sz="2200" dirty="0"/>
              <a:t>Tijekom razdoblja dvojnog optjecaja primatelj plaćanja dužan je za plaćanje gotovim novcem kune ostatak vratiti u gotovom novcu eura</a:t>
            </a:r>
          </a:p>
          <a:p>
            <a:pPr algn="just"/>
            <a:r>
              <a:rPr lang="hr-HR" altLang="sr-Latn-RS" sz="2200" dirty="0"/>
              <a:t>Iznimno, kada primatelj plaćanja nije u objektivnoj mogućnosti ostatak iznosa vratiti u gotovom novcu eura može ostatak vratiti u gotovom novcu kune ili u gotovom novcu kune i gotovom novcu eura</a:t>
            </a:r>
          </a:p>
          <a:p>
            <a:pPr algn="just"/>
            <a:r>
              <a:rPr lang="hr-HR" altLang="sr-Latn-RS" sz="2200" dirty="0"/>
              <a:t>Tijekom razdoblja dvojnog optjecaja primatelj plaćanja u trenutku plaćanja dužan je prihvatiti najviše 50 kovanica kune i odgovarajući broj novčanica kune u jednoj transakciji primjenjujući propise o sprječavanju pranja novca i financiranja terorizma koji se odnose na ograničenja naplate ili plaćanja u gotovini</a:t>
            </a:r>
          </a:p>
          <a:p>
            <a:pPr lvl="1" algn="just"/>
            <a:r>
              <a:rPr lang="hr-HR" altLang="sr-Latn-RS" sz="2000" dirty="0"/>
              <a:t>Blagajnički maksimum </a:t>
            </a:r>
          </a:p>
          <a:p>
            <a:endParaRPr lang="hr-HR" altLang="sr-Latn-RS" sz="2200" dirty="0"/>
          </a:p>
          <a:p>
            <a:endParaRPr lang="hr-HR" altLang="sr-Latn-RS" sz="2200" dirty="0"/>
          </a:p>
        </p:txBody>
      </p:sp>
      <p:sp>
        <p:nvSpPr>
          <p:cNvPr id="5" name="Rezervirano mjesto broja slajda 4"/>
          <p:cNvSpPr>
            <a:spLocks noGrp="1"/>
          </p:cNvSpPr>
          <p:nvPr>
            <p:ph type="sldNum" sz="quarter" idx="12"/>
          </p:nvPr>
        </p:nvSpPr>
        <p:spPr/>
        <p:txBody>
          <a:bodyPr/>
          <a:lstStyle/>
          <a:p>
            <a:fld id="{0D802447-848F-5548-9F32-0A05C11AEE14}" type="slidenum">
              <a:rPr lang="hr-HR" smtClean="0"/>
              <a:pPr/>
              <a:t>39</a:t>
            </a:fld>
            <a:endParaRPr lang="hr-HR" dirty="0"/>
          </a:p>
        </p:txBody>
      </p:sp>
    </p:spTree>
    <p:extLst>
      <p:ext uri="{BB962C8B-B14F-4D97-AF65-F5344CB8AC3E}">
        <p14:creationId xmlns:p14="http://schemas.microsoft.com/office/powerpoint/2010/main" val="1157923172"/>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Naslov 1"/>
          <p:cNvSpPr>
            <a:spLocks noGrp="1"/>
          </p:cNvSpPr>
          <p:nvPr>
            <p:ph type="title"/>
          </p:nvPr>
        </p:nvSpPr>
        <p:spPr/>
        <p:txBody>
          <a:bodyPr>
            <a:noAutofit/>
          </a:bodyPr>
          <a:lstStyle/>
          <a:p>
            <a:r>
              <a:rPr lang="hr-HR" altLang="sr-Latn-RS" sz="4000" dirty="0"/>
              <a:t>Podsjetnik na pragove iz Zakona o SPNFT</a:t>
            </a:r>
          </a:p>
        </p:txBody>
      </p:sp>
      <p:sp>
        <p:nvSpPr>
          <p:cNvPr id="3" name="Rezervirano mjesto sadržaja 2"/>
          <p:cNvSpPr>
            <a:spLocks noGrp="1"/>
          </p:cNvSpPr>
          <p:nvPr>
            <p:ph idx="1"/>
          </p:nvPr>
        </p:nvSpPr>
        <p:spPr>
          <a:xfrm>
            <a:off x="838200" y="1518249"/>
            <a:ext cx="10515600" cy="4658714"/>
          </a:xfrm>
        </p:spPr>
        <p:txBody>
          <a:bodyPr>
            <a:normAutofit fontScale="62500" lnSpcReduction="20000"/>
          </a:bodyPr>
          <a:lstStyle/>
          <a:p>
            <a:pPr algn="just">
              <a:lnSpc>
                <a:spcPct val="120000"/>
              </a:lnSpc>
              <a:defRPr/>
            </a:pPr>
            <a:r>
              <a:rPr lang="hr-HR" sz="2400" b="1" dirty="0" smtClean="0"/>
              <a:t>75.000 kuna - </a:t>
            </a:r>
            <a:r>
              <a:rPr lang="hr-HR" sz="2400" dirty="0" smtClean="0"/>
              <a:t>Pravna ili fizička osoba koja obavlja registriranu djelatnost u Republici Hrvatskoj ne smije primiti naplatu ili obaviti plaćanje u gotovini u vrijednosti od 75.000,00 kuna i većoj. Naplata i plaćanje prilikom obavljanja registrirane djelatnosti, u vrijednosti većoj od 75.000,00 kuna, mora se provesti uplatom ili prijenosom na transakcijski račun za plaćanje otvoren kod kreditne institucije.</a:t>
            </a:r>
          </a:p>
          <a:p>
            <a:pPr algn="just">
              <a:lnSpc>
                <a:spcPct val="120000"/>
              </a:lnSpc>
              <a:defRPr/>
            </a:pPr>
            <a:r>
              <a:rPr lang="hr-HR" sz="2400" b="1" dirty="0" smtClean="0"/>
              <a:t>200.000 kuna </a:t>
            </a:r>
            <a:r>
              <a:rPr lang="hr-HR" sz="2400" dirty="0" smtClean="0"/>
              <a:t>- Obveznik (banke, ovlašteni mjenjači, </a:t>
            </a:r>
            <a:r>
              <a:rPr lang="hr-HR" sz="2400" dirty="0" err="1" smtClean="0"/>
              <a:t>casina</a:t>
            </a:r>
            <a:r>
              <a:rPr lang="hr-HR" sz="2400" dirty="0" smtClean="0"/>
              <a:t>, kreditne unije) obavještava Ured o transakciji koja se provodi kod obveznika u gotovini u vrijednosti od 200.000,00 kuna i većoj. Gotovinska transakcija jest svaka transakcija pri kojoj obveznik fizički primi od stranke gotovinu odnosno stranci fizički preda gotovinu u posjedovanje i na raspolaganje.</a:t>
            </a:r>
          </a:p>
          <a:p>
            <a:pPr algn="just">
              <a:lnSpc>
                <a:spcPct val="120000"/>
              </a:lnSpc>
              <a:defRPr/>
            </a:pPr>
            <a:r>
              <a:rPr lang="hr-HR" sz="2400" b="1" dirty="0" smtClean="0"/>
              <a:t>105.000 kuna </a:t>
            </a:r>
            <a:r>
              <a:rPr lang="hr-HR" sz="2400" dirty="0" smtClean="0"/>
              <a:t>- Obveznik je dužan provesti dubinsku analizu stranke (utvrditi i provjeriti identitet stranke) pri svakoj povremenoj transakciji u vrijednosti od 105.000,00 kuna i većoj. Povremena transakcija jest transakcija koja se ne obavlja u okviru uspostavljenoga poslovnog odnosa. </a:t>
            </a:r>
          </a:p>
          <a:p>
            <a:pPr algn="just">
              <a:lnSpc>
                <a:spcPct val="120000"/>
              </a:lnSpc>
              <a:defRPr/>
            </a:pPr>
            <a:r>
              <a:rPr lang="hr-HR" sz="2400" b="1" dirty="0" smtClean="0"/>
              <a:t>15.000 kuna </a:t>
            </a:r>
            <a:r>
              <a:rPr lang="hr-HR" sz="2400" dirty="0" smtClean="0"/>
              <a:t>- prilikom obavljanja mjenjačkog posla, obveznici (ovlašteni mjenjači, FINA, HP) su pri svakoj transakciji u vrijednosti od 15.000,00 kuna i većoj dužan utvrditi i provjeriti identitet stranke.</a:t>
            </a:r>
          </a:p>
          <a:p>
            <a:pPr algn="just">
              <a:lnSpc>
                <a:spcPct val="120000"/>
              </a:lnSpc>
              <a:defRPr/>
            </a:pPr>
            <a:r>
              <a:rPr lang="hr-HR" sz="2400" dirty="0">
                <a:solidFill>
                  <a:srgbClr val="FF0000"/>
                </a:solidFill>
              </a:rPr>
              <a:t>Banke, Financijska agencija i HP-Hrvatska pošta d.d. dužni su prilikom zamjene gotovog novca kune za gotov novac eura utvrditi i provjeriti identitet stranke pri svakoj jednokratnoj zamjeni u vrijednosti od 15.000,00 kuna i </a:t>
            </a:r>
            <a:r>
              <a:rPr lang="hr-HR" sz="2400" dirty="0" smtClean="0">
                <a:solidFill>
                  <a:srgbClr val="FF0000"/>
                </a:solidFill>
              </a:rPr>
              <a:t>većoj.</a:t>
            </a:r>
          </a:p>
          <a:p>
            <a:pPr lvl="1" algn="just">
              <a:lnSpc>
                <a:spcPct val="120000"/>
              </a:lnSpc>
              <a:defRPr/>
            </a:pPr>
            <a:r>
              <a:rPr lang="hr-HR" dirty="0" smtClean="0">
                <a:solidFill>
                  <a:srgbClr val="FF0000"/>
                </a:solidFill>
              </a:rPr>
              <a:t>Ured </a:t>
            </a:r>
            <a:r>
              <a:rPr lang="hr-HR" dirty="0">
                <a:solidFill>
                  <a:srgbClr val="FF0000"/>
                </a:solidFill>
              </a:rPr>
              <a:t>za sprječavanje pranja novca, Hrvatska narodna banka i Financijski inspektorat mogu donijeti </a:t>
            </a:r>
            <a:r>
              <a:rPr lang="hr-HR" dirty="0" smtClean="0">
                <a:solidFill>
                  <a:srgbClr val="FF0000"/>
                </a:solidFill>
              </a:rPr>
              <a:t>zajedničku smjernicu </a:t>
            </a:r>
            <a:r>
              <a:rPr lang="hr-HR" dirty="0">
                <a:solidFill>
                  <a:srgbClr val="FF0000"/>
                </a:solidFill>
              </a:rPr>
              <a:t>radi jedinstvene primjene propisa kojima se uređuje sprječavanje pranja novca i financiranja </a:t>
            </a:r>
            <a:r>
              <a:rPr lang="hr-HR" dirty="0" smtClean="0">
                <a:solidFill>
                  <a:srgbClr val="FF0000"/>
                </a:solidFill>
              </a:rPr>
              <a:t>terorizma </a:t>
            </a:r>
            <a:r>
              <a:rPr lang="hr-HR" dirty="0">
                <a:solidFill>
                  <a:srgbClr val="FF0000"/>
                </a:solidFill>
              </a:rPr>
              <a:t>kod zamjene gotovog novca kune za gotov novac eura. </a:t>
            </a: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40</a:t>
            </a:fld>
            <a:endParaRPr lang="hr-HR" dirty="0"/>
          </a:p>
        </p:txBody>
      </p:sp>
    </p:spTree>
    <p:extLst>
      <p:ext uri="{BB962C8B-B14F-4D97-AF65-F5344CB8AC3E}">
        <p14:creationId xmlns:p14="http://schemas.microsoft.com/office/powerpoint/2010/main" val="2123008366"/>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Naslov 1"/>
          <p:cNvSpPr>
            <a:spLocks noGrp="1" noChangeArrowheads="1"/>
          </p:cNvSpPr>
          <p:nvPr>
            <p:ph type="title"/>
          </p:nvPr>
        </p:nvSpPr>
        <p:spPr/>
        <p:txBody>
          <a:bodyPr>
            <a:noAutofit/>
          </a:bodyPr>
          <a:lstStyle/>
          <a:p>
            <a:r>
              <a:rPr lang="hr-HR" altLang="sr-Latn-RS" sz="4000" dirty="0"/>
              <a:t>Primjena načela neprekidnosti pravnih </a:t>
            </a:r>
            <a:r>
              <a:rPr lang="hr-HR" altLang="sr-Latn-RS" sz="4000" dirty="0" smtClean="0"/>
              <a:t>instrumenata</a:t>
            </a:r>
            <a:endParaRPr lang="hr-HR" altLang="sr-Latn-RS" sz="4000" dirty="0"/>
          </a:p>
        </p:txBody>
      </p:sp>
      <p:sp>
        <p:nvSpPr>
          <p:cNvPr id="29699" name="Rezervirano mjesto sadržaja 2"/>
          <p:cNvSpPr>
            <a:spLocks noGrp="1" noChangeArrowheads="1"/>
          </p:cNvSpPr>
          <p:nvPr>
            <p:ph idx="1"/>
          </p:nvPr>
        </p:nvSpPr>
        <p:spPr>
          <a:xfrm>
            <a:off x="838200" y="1825625"/>
            <a:ext cx="10515600" cy="3521445"/>
          </a:xfrm>
        </p:spPr>
        <p:txBody>
          <a:bodyPr>
            <a:normAutofit fontScale="92500" lnSpcReduction="10000"/>
          </a:bodyPr>
          <a:lstStyle/>
          <a:p>
            <a:pPr algn="just"/>
            <a:r>
              <a:rPr lang="hr-HR" altLang="sr-Latn-RS" sz="2400" dirty="0"/>
              <a:t>Postupak uvođenja eura ne utječe na valjanost postojećih pravnih instrumenata u kojima se navodi kuna u skladu s člankom 3. Uredbe (EZ) br. 1103/97. </a:t>
            </a:r>
          </a:p>
          <a:p>
            <a:pPr algn="just"/>
            <a:r>
              <a:rPr lang="hr-HR" altLang="sr-Latn-RS" sz="2400" dirty="0"/>
              <a:t>Uvođenje eura ne daje pravo bilo kojoj strani na valjani jednostrani raskid ili otkaz pravnog instrumenta u skladu s člankom 3. Uredbe (EZ) br. 1103/97, izmjenu njegove pojedine odredbe, osim ako je između strana drukčije izrijekom ugovoreno ili ako je Zakonom ili posebnim propisom drukčije uređeno.</a:t>
            </a:r>
          </a:p>
          <a:p>
            <a:pPr algn="just"/>
            <a:r>
              <a:rPr lang="hr-HR" altLang="sr-Latn-RS" sz="2400" dirty="0"/>
              <a:t>Na odgovornost strana uslijed postupanja protivno navedenom na odgovarajući način primjenjuju se odredbe propisa kojim se uređuju obvezni odnosi.</a:t>
            </a:r>
          </a:p>
          <a:p>
            <a:pPr algn="just"/>
            <a:r>
              <a:rPr lang="hr-HR" altLang="sr-Latn-RS" sz="2400" dirty="0"/>
              <a:t>Pravni instrument koji je ugovoren u kuni s valutnom klauzulom u drugoj valuti koja nije euro, smatra se pravnim instrumentom koji je ugovoren u euru s valutnom klauzulom u drugoj valuti koja nije euro.</a:t>
            </a:r>
          </a:p>
          <a:p>
            <a:pPr algn="just">
              <a:buFont typeface="Wingdings" panose="05000000000000000000" pitchFamily="2" charset="2"/>
              <a:buChar char="Ø"/>
            </a:pPr>
            <a:endParaRPr lang="hr-HR" altLang="sr-Latn-RS" sz="2400" dirty="0"/>
          </a:p>
          <a:p>
            <a:pPr algn="just">
              <a:buFont typeface="Courier New" panose="02070309020205020404" pitchFamily="49" charset="0"/>
              <a:buChar char="o"/>
            </a:pPr>
            <a:endParaRPr lang="hr-HR" altLang="sr-Latn-RS" sz="2200" dirty="0"/>
          </a:p>
        </p:txBody>
      </p:sp>
      <p:sp>
        <p:nvSpPr>
          <p:cNvPr id="5" name="Oval 1">
            <a:extLst/>
          </p:cNvPr>
          <p:cNvSpPr/>
          <p:nvPr/>
        </p:nvSpPr>
        <p:spPr bwMode="auto">
          <a:xfrm>
            <a:off x="327654" y="5347070"/>
            <a:ext cx="8280400" cy="1201542"/>
          </a:xfrm>
          <a:prstGeom prst="ellipse">
            <a:avLst/>
          </a:prstGeom>
          <a:solidFill>
            <a:schemeClr val="accent2">
              <a:lumMod val="20000"/>
              <a:lumOff val="80000"/>
            </a:schemeClr>
          </a:solidFill>
          <a:ln w="9525" cap="flat" cmpd="sng" algn="ctr">
            <a:solidFill>
              <a:schemeClr val="accent2">
                <a:lumMod val="75000"/>
              </a:schemeClr>
            </a:solidFill>
            <a:prstDash val="solid"/>
            <a:round/>
            <a:headEnd type="none" w="med" len="med"/>
            <a:tailEnd type="none" w="med" len="med"/>
          </a:ln>
          <a:effectLst/>
          <a:extLst/>
        </p:spPr>
        <p:txBody>
          <a:bodyPr lIns="0" tIns="0" rIns="0" bIns="0" anchor="ctr"/>
          <a:lstStyle/>
          <a:p>
            <a:pPr algn="ctr" eaLnBrk="1" hangingPunct="1">
              <a:defRPr/>
            </a:pPr>
            <a:r>
              <a:rPr lang="hr-HR" b="1" dirty="0">
                <a:solidFill>
                  <a:srgbClr val="FF0000"/>
                </a:solidFill>
                <a:latin typeface="Raleway"/>
                <a:cs typeface="Calibri Light" panose="020F0302020204030204" pitchFamily="34" charset="0"/>
              </a:rPr>
              <a:t>Potrošači zbog preračunavanja ne smiju biti dovedeni u položaj koji je za njih nepovoljni u odnosu na položaju kojem bi bili da euro nije uveden </a:t>
            </a: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41</a:t>
            </a:fld>
            <a:endParaRPr lang="hr-HR" dirty="0"/>
          </a:p>
        </p:txBody>
      </p:sp>
    </p:spTree>
    <p:extLst>
      <p:ext uri="{BB962C8B-B14F-4D97-AF65-F5344CB8AC3E}">
        <p14:creationId xmlns:p14="http://schemas.microsoft.com/office/powerpoint/2010/main" val="33564415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Naslov 1"/>
          <p:cNvSpPr>
            <a:spLocks noGrp="1"/>
          </p:cNvSpPr>
          <p:nvPr>
            <p:ph type="title"/>
          </p:nvPr>
        </p:nvSpPr>
        <p:spPr>
          <a:xfrm>
            <a:off x="838200" y="365125"/>
            <a:ext cx="10971362" cy="1325563"/>
          </a:xfrm>
        </p:spPr>
        <p:txBody>
          <a:bodyPr>
            <a:noAutofit/>
          </a:bodyPr>
          <a:lstStyle/>
          <a:p>
            <a:r>
              <a:rPr lang="hr-HR" altLang="sr-Latn-RS" sz="4000" dirty="0"/>
              <a:t>Preračunavanje novčanih sredstava na računu</a:t>
            </a:r>
          </a:p>
        </p:txBody>
      </p:sp>
      <p:sp>
        <p:nvSpPr>
          <p:cNvPr id="68611" name="Rezervirano mjesto sadržaja 2"/>
          <p:cNvSpPr>
            <a:spLocks noGrp="1"/>
          </p:cNvSpPr>
          <p:nvPr>
            <p:ph idx="1"/>
          </p:nvPr>
        </p:nvSpPr>
        <p:spPr/>
        <p:txBody>
          <a:bodyPr/>
          <a:lstStyle/>
          <a:p>
            <a:pPr>
              <a:buFont typeface="Wingdings" panose="05000000000000000000" pitchFamily="2" charset="2"/>
              <a:buChar char="Ø"/>
            </a:pPr>
            <a:endParaRPr lang="hr-HR" altLang="sr-Latn-RS" smtClean="0"/>
          </a:p>
          <a:p>
            <a:pPr>
              <a:buFont typeface="Wingdings" panose="05000000000000000000" pitchFamily="2" charset="2"/>
              <a:buChar char="Ø"/>
            </a:pPr>
            <a:endParaRPr lang="hr-HR" altLang="sr-Latn-RS" smtClean="0"/>
          </a:p>
        </p:txBody>
      </p:sp>
      <p:sp>
        <p:nvSpPr>
          <p:cNvPr id="68612" name="Rezervirano mjesto sadržaja 8"/>
          <p:cNvSpPr>
            <a:spLocks noGrp="1"/>
          </p:cNvSpPr>
          <p:nvPr>
            <p:ph type="body" sz="half" idx="4294967295"/>
          </p:nvPr>
        </p:nvSpPr>
        <p:spPr>
          <a:xfrm>
            <a:off x="846886" y="1594029"/>
            <a:ext cx="3140075" cy="5059363"/>
          </a:xfrm>
        </p:spPr>
        <p:txBody>
          <a:bodyPr>
            <a:normAutofit fontScale="92500" lnSpcReduction="20000"/>
          </a:bodyPr>
          <a:lstStyle/>
          <a:p>
            <a:pPr marL="342900" indent="-342900" algn="just">
              <a:lnSpc>
                <a:spcPct val="110000"/>
              </a:lnSpc>
              <a:buFont typeface="Arial" panose="020B0604020202020204" pitchFamily="34" charset="0"/>
              <a:buChar char="•"/>
              <a:defRPr/>
            </a:pPr>
            <a:r>
              <a:rPr lang="hr-HR" altLang="sr-Latn-RS" sz="2200" dirty="0"/>
              <a:t>Osnovno je pravilo da se iznosi na depozitnim, štednim i transakcijskim računima, drugim računima za plaćanje, platnim instrumentima i na ostalim evidencijama u kuni preračunavaju u iznose u euru bez naknade uz primjenu fiksnog tečaja  konverzije i sukladno pravilima za preračunavanje i zaokruživanje, </a:t>
            </a:r>
            <a:r>
              <a:rPr lang="hr-HR" altLang="sr-Latn-RS" sz="2200" b="1" dirty="0"/>
              <a:t>i to bez izmjene jedinstvenog broja računa.</a:t>
            </a:r>
          </a:p>
          <a:p>
            <a:pPr marL="285750" indent="-285750">
              <a:buFont typeface="Courier New" panose="02070309020205020404" pitchFamily="49" charset="0"/>
              <a:buChar char="o"/>
              <a:defRPr/>
            </a:pPr>
            <a:endParaRPr lang="hr-HR" altLang="sr-Latn-RS" dirty="0" smtClean="0"/>
          </a:p>
        </p:txBody>
      </p:sp>
      <p:pic>
        <p:nvPicPr>
          <p:cNvPr id="68614" name="Slika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86338" y="2009776"/>
            <a:ext cx="5480050"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zervirano mjesto broja slajda 4"/>
          <p:cNvSpPr>
            <a:spLocks noGrp="1"/>
          </p:cNvSpPr>
          <p:nvPr>
            <p:ph type="sldNum" sz="quarter" idx="12"/>
          </p:nvPr>
        </p:nvSpPr>
        <p:spPr/>
        <p:txBody>
          <a:bodyPr/>
          <a:lstStyle/>
          <a:p>
            <a:fld id="{0D802447-848F-5548-9F32-0A05C11AEE14}" type="slidenum">
              <a:rPr lang="hr-HR" smtClean="0"/>
              <a:pPr/>
              <a:t>42</a:t>
            </a:fld>
            <a:endParaRPr lang="hr-HR" dirty="0"/>
          </a:p>
        </p:txBody>
      </p:sp>
    </p:spTree>
    <p:extLst>
      <p:ext uri="{BB962C8B-B14F-4D97-AF65-F5344CB8AC3E}">
        <p14:creationId xmlns:p14="http://schemas.microsoft.com/office/powerpoint/2010/main" val="4034338979"/>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prstGeom prst="rect">
            <a:avLst/>
          </a:prstGeom>
        </p:spPr>
        <p:txBody>
          <a:bodyPr>
            <a:noAutofit/>
          </a:bodyPr>
          <a:lstStyle/>
          <a:p>
            <a:r>
              <a:rPr lang="hr-HR" sz="4000" dirty="0">
                <a:solidFill>
                  <a:srgbClr val="789BB4"/>
                </a:solidFill>
                <a:latin typeface="Utopia Std" panose="02040603060506020204" pitchFamily="18" charset="77"/>
              </a:rPr>
              <a:t>Preračunavanje iznosa kod naloga </a:t>
            </a:r>
            <a:r>
              <a:rPr lang="hr-HR" sz="4000" dirty="0" smtClean="0">
                <a:solidFill>
                  <a:srgbClr val="789BB4"/>
                </a:solidFill>
                <a:latin typeface="Utopia Std" panose="02040603060506020204" pitchFamily="18" charset="77"/>
              </a:rPr>
              <a:t>za plaćanje </a:t>
            </a:r>
            <a:r>
              <a:rPr lang="hr-HR" sz="4000" dirty="0">
                <a:solidFill>
                  <a:srgbClr val="789BB4"/>
                </a:solidFill>
                <a:latin typeface="Utopia Std" panose="02040603060506020204" pitchFamily="18" charset="77"/>
              </a:rPr>
              <a:t>iskazanog u kuni</a:t>
            </a:r>
          </a:p>
        </p:txBody>
      </p:sp>
      <p:sp>
        <p:nvSpPr>
          <p:cNvPr id="3" name="Rezervirano mjesto sadržaja 2"/>
          <p:cNvSpPr>
            <a:spLocks noGrp="1"/>
          </p:cNvSpPr>
          <p:nvPr>
            <p:ph idx="1"/>
          </p:nvPr>
        </p:nvSpPr>
        <p:spPr>
          <a:prstGeom prst="rect">
            <a:avLst/>
          </a:prstGeom>
        </p:spPr>
        <p:txBody>
          <a:bodyPr>
            <a:normAutofit fontScale="92500" lnSpcReduction="10000"/>
          </a:bodyPr>
          <a:lstStyle/>
          <a:p>
            <a:r>
              <a:rPr lang="hr-HR" sz="2600" dirty="0">
                <a:latin typeface="Raleway"/>
              </a:rPr>
              <a:t>Pružatelj platnih usluga od datuma uvođenja eura izvršava platne transakcije isključivo u euru</a:t>
            </a:r>
          </a:p>
          <a:p>
            <a:pPr algn="just">
              <a:lnSpc>
                <a:spcPct val="120000"/>
              </a:lnSpc>
            </a:pPr>
            <a:r>
              <a:rPr lang="hr-HR" sz="2600" b="1" dirty="0" smtClean="0">
                <a:latin typeface="Raleway"/>
              </a:rPr>
              <a:t>Nalog </a:t>
            </a:r>
            <a:r>
              <a:rPr lang="hr-HR" sz="2600" b="1" dirty="0">
                <a:latin typeface="Raleway"/>
              </a:rPr>
              <a:t>za plaćanje (uplatnica) </a:t>
            </a:r>
            <a:r>
              <a:rPr lang="hr-HR" sz="2600" dirty="0">
                <a:latin typeface="Raleway"/>
              </a:rPr>
              <a:t>na kojem je iznos plaćanja naveden u kuni i koji je primatelj plaćanja pripremio, tiskao i unaprijed dostavio platitelju, a koji je platitelj podnio na izvršenje banci nakon datuma uvođenja eura, banka je dužna izvršiti u euru </a:t>
            </a:r>
            <a:r>
              <a:rPr lang="hr-HR" sz="2600" dirty="0">
                <a:solidFill>
                  <a:srgbClr val="FF0000"/>
                </a:solidFill>
                <a:latin typeface="Raleway"/>
              </a:rPr>
              <a:t>do isteka šest mjeseci od datuma uvođenja eura </a:t>
            </a:r>
            <a:r>
              <a:rPr lang="hr-HR" sz="2600" dirty="0">
                <a:latin typeface="Raleway"/>
              </a:rPr>
              <a:t>(ne smatra se izmjenom naloga za plaćanje)</a:t>
            </a:r>
          </a:p>
          <a:p>
            <a:pPr algn="just">
              <a:lnSpc>
                <a:spcPct val="120000"/>
              </a:lnSpc>
              <a:buFont typeface="Wingdings" panose="05000000000000000000" pitchFamily="2" charset="2"/>
              <a:buChar char="Ø"/>
            </a:pPr>
            <a:endParaRPr lang="hr-HR" sz="1800" dirty="0">
              <a:latin typeface="Raleway"/>
            </a:endParaRPr>
          </a:p>
          <a:p>
            <a:pPr algn="just">
              <a:lnSpc>
                <a:spcPct val="120000"/>
              </a:lnSpc>
            </a:pPr>
            <a:r>
              <a:rPr lang="hr-HR" sz="2600" dirty="0">
                <a:latin typeface="Raleway"/>
              </a:rPr>
              <a:t>Banka je dužna omogućiti tehničke pretpostavke za izvršenje naloga uključujući korištenje 2D bar koda</a:t>
            </a:r>
          </a:p>
          <a:p>
            <a:pPr marL="0" indent="0" algn="just">
              <a:buNone/>
            </a:pPr>
            <a:endParaRPr lang="hr-HR" dirty="0">
              <a:latin typeface="Raleway"/>
            </a:endParaRPr>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43</a:t>
            </a:fld>
            <a:endParaRPr lang="hr-HR" dirty="0"/>
          </a:p>
        </p:txBody>
      </p:sp>
      <p:pic>
        <p:nvPicPr>
          <p:cNvPr id="21" name="Graphic 20" descr="Qr Code with solid fill">
            <a:extLst>
              <a:ext uri="{FF2B5EF4-FFF2-40B4-BE49-F238E27FC236}">
                <a16:creationId xmlns:a16="http://schemas.microsoft.com/office/drawing/2014/main" id="{9B2D21AD-D75A-4569-8059-83A98E6E364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779" y="5195420"/>
            <a:ext cx="752421" cy="752421"/>
          </a:xfrm>
          <a:prstGeom prst="rect">
            <a:avLst/>
          </a:prstGeom>
          <a:ln>
            <a:solidFill>
              <a:schemeClr val="tx1"/>
            </a:solidFill>
          </a:ln>
        </p:spPr>
      </p:pic>
    </p:spTree>
    <p:extLst>
      <p:ext uri="{BB962C8B-B14F-4D97-AF65-F5344CB8AC3E}">
        <p14:creationId xmlns:p14="http://schemas.microsoft.com/office/powerpoint/2010/main" val="3343739718"/>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pl-PL" sz="4000" dirty="0"/>
              <a:t>Primjena načela neprekidnosti u financijskom sektoru </a:t>
            </a:r>
            <a:endParaRPr lang="hr-HR" sz="4000" dirty="0"/>
          </a:p>
        </p:txBody>
      </p:sp>
      <p:sp>
        <p:nvSpPr>
          <p:cNvPr id="3" name="Rezervirano mjesto sadržaja 2"/>
          <p:cNvSpPr>
            <a:spLocks noGrp="1"/>
          </p:cNvSpPr>
          <p:nvPr>
            <p:ph idx="1"/>
          </p:nvPr>
        </p:nvSpPr>
        <p:spPr>
          <a:xfrm>
            <a:off x="1473126" y="2866305"/>
            <a:ext cx="9880674" cy="2106717"/>
          </a:xfrm>
        </p:spPr>
        <p:txBody>
          <a:bodyPr>
            <a:normAutofit/>
          </a:bodyPr>
          <a:lstStyle/>
          <a:p>
            <a:pPr lvl="0" algn="just">
              <a:lnSpc>
                <a:spcPct val="100000"/>
              </a:lnSpc>
              <a:buFont typeface="Courier New" panose="02070309020205020404" pitchFamily="49" charset="0"/>
              <a:buChar char="o"/>
            </a:pPr>
            <a:endParaRPr lang="hr-HR" altLang="sr-Latn-RS" sz="1800" dirty="0"/>
          </a:p>
          <a:p>
            <a:pPr algn="just">
              <a:lnSpc>
                <a:spcPct val="100000"/>
              </a:lnSpc>
            </a:pPr>
            <a:r>
              <a:rPr lang="hr-HR" sz="1800" b="1" dirty="0"/>
              <a:t>Ugovori o kreditu koji su ugovoreni s promjenjivom kamatnom stopom također će nastaviti vrijediti, ali će kamatne stope umjesto uz parametar u kuni nakon uvođenja eura biti vezane uz odgovarajući parametar u </a:t>
            </a:r>
            <a:r>
              <a:rPr lang="hr-HR" sz="1800" b="1" dirty="0" smtClean="0"/>
              <a:t>euru</a:t>
            </a:r>
          </a:p>
          <a:p>
            <a:pPr algn="just">
              <a:lnSpc>
                <a:spcPct val="100000"/>
              </a:lnSpc>
            </a:pPr>
            <a:r>
              <a:rPr lang="hr-HR" altLang="sr-Latn-RS" sz="1800" dirty="0">
                <a:latin typeface="Raleway"/>
              </a:rPr>
              <a:t>Zakon sadrži i pravila za preračunavanje kod ugovora o kreditu i ugovora o leasingu, odredbe o prilagodbi kamatnih stopa, uz obvezu obavještavanja klijenata o izvršenom preračunavanju</a:t>
            </a:r>
          </a:p>
          <a:p>
            <a:pPr marL="0" indent="0" algn="just">
              <a:lnSpc>
                <a:spcPct val="100000"/>
              </a:lnSpc>
              <a:buNone/>
            </a:pPr>
            <a:endParaRPr lang="hr-HR" sz="1800" b="1" dirty="0"/>
          </a:p>
          <a:p>
            <a:pPr marL="0" indent="0" algn="just">
              <a:buNone/>
            </a:pPr>
            <a:endParaRPr lang="hr-HR" altLang="sr-Latn-RS" sz="1800" dirty="0">
              <a:solidFill>
                <a:schemeClr val="tx2">
                  <a:lumMod val="75000"/>
                </a:schemeClr>
              </a:solidFill>
            </a:endParaRPr>
          </a:p>
          <a:p>
            <a:endParaRPr lang="hr-HR" sz="1800" dirty="0"/>
          </a:p>
        </p:txBody>
      </p:sp>
      <p:pic>
        <p:nvPicPr>
          <p:cNvPr id="5" name="Graphic 4" descr="Credit card with solid fill">
            <a:extLst>
              <a:ext uri="{FF2B5EF4-FFF2-40B4-BE49-F238E27FC236}">
                <a16:creationId xmlns:a16="http://schemas.microsoft.com/office/drawing/2014/main" id="{78237A5E-77BD-4185-B0B3-2DD3864CBC5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141750" y="1893518"/>
            <a:ext cx="817240" cy="589427"/>
          </a:xfrm>
          <a:prstGeom prst="rect">
            <a:avLst/>
          </a:prstGeom>
        </p:spPr>
      </p:pic>
      <p:pic>
        <p:nvPicPr>
          <p:cNvPr id="7" name="Graphic 6" descr="Money with solid fill">
            <a:extLst>
              <a:ext uri="{FF2B5EF4-FFF2-40B4-BE49-F238E27FC236}">
                <a16:creationId xmlns:a16="http://schemas.microsoft.com/office/drawing/2014/main" id="{8B64375D-329C-43D7-BF3F-8313985637D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022201" y="1828191"/>
            <a:ext cx="720080" cy="720080"/>
          </a:xfrm>
          <a:prstGeom prst="rect">
            <a:avLst/>
          </a:prstGeom>
        </p:spPr>
      </p:pic>
      <p:pic>
        <p:nvPicPr>
          <p:cNvPr id="9" name="Graphic 8" descr="Coins with solid fill">
            <a:extLst>
              <a:ext uri="{FF2B5EF4-FFF2-40B4-BE49-F238E27FC236}">
                <a16:creationId xmlns:a16="http://schemas.microsoft.com/office/drawing/2014/main" id="{F54D33C1-0055-4E6A-B11C-532A5B4A690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4124420" y="1828191"/>
            <a:ext cx="720080" cy="720080"/>
          </a:xfrm>
          <a:prstGeom prst="rect">
            <a:avLst/>
          </a:prstGeom>
        </p:spPr>
      </p:pic>
      <p:pic>
        <p:nvPicPr>
          <p:cNvPr id="11" name="Graphic 10" descr="Euro with solid fill">
            <a:extLst>
              <a:ext uri="{FF2B5EF4-FFF2-40B4-BE49-F238E27FC236}">
                <a16:creationId xmlns:a16="http://schemas.microsoft.com/office/drawing/2014/main" id="{694CA954-49E1-452B-9D80-6EF7B9BAF66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8256240" y="1851618"/>
            <a:ext cx="673224" cy="673224"/>
          </a:xfrm>
          <a:prstGeom prst="rect">
            <a:avLst/>
          </a:prstGeom>
        </p:spPr>
      </p:pic>
      <p:sp>
        <p:nvSpPr>
          <p:cNvPr id="12" name="Arrow: Right 11">
            <a:extLst>
              <a:ext uri="{FF2B5EF4-FFF2-40B4-BE49-F238E27FC236}">
                <a16:creationId xmlns:a16="http://schemas.microsoft.com/office/drawing/2014/main" id="{47D6897E-2FDA-40E4-81DA-07F75CB78DFB}"/>
              </a:ext>
            </a:extLst>
          </p:cNvPr>
          <p:cNvSpPr/>
          <p:nvPr/>
        </p:nvSpPr>
        <p:spPr>
          <a:xfrm>
            <a:off x="4969247" y="2139650"/>
            <a:ext cx="936104" cy="72008"/>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a:endParaRPr>
          </a:p>
        </p:txBody>
      </p:sp>
      <p:sp>
        <p:nvSpPr>
          <p:cNvPr id="13" name="Arrow: Right 12">
            <a:extLst>
              <a:ext uri="{FF2B5EF4-FFF2-40B4-BE49-F238E27FC236}">
                <a16:creationId xmlns:a16="http://schemas.microsoft.com/office/drawing/2014/main" id="{572A52E1-08BC-4606-BD61-0985D11B3EB9}"/>
              </a:ext>
            </a:extLst>
          </p:cNvPr>
          <p:cNvSpPr/>
          <p:nvPr/>
        </p:nvSpPr>
        <p:spPr>
          <a:xfrm>
            <a:off x="7139563" y="2139650"/>
            <a:ext cx="936104" cy="72008"/>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a:endParaRPr>
          </a:p>
        </p:txBody>
      </p:sp>
      <p:sp>
        <p:nvSpPr>
          <p:cNvPr id="14" name="TextBox 13">
            <a:extLst>
              <a:ext uri="{FF2B5EF4-FFF2-40B4-BE49-F238E27FC236}">
                <a16:creationId xmlns:a16="http://schemas.microsoft.com/office/drawing/2014/main" id="{3CB3B273-8A15-4006-887A-795FB82072F1}"/>
              </a:ext>
            </a:extLst>
          </p:cNvPr>
          <p:cNvSpPr txBox="1"/>
          <p:nvPr/>
        </p:nvSpPr>
        <p:spPr>
          <a:xfrm>
            <a:off x="3617399" y="1540742"/>
            <a:ext cx="671979" cy="369332"/>
          </a:xfrm>
          <a:prstGeom prst="rect">
            <a:avLst/>
          </a:prstGeom>
          <a:noFill/>
        </p:spPr>
        <p:txBody>
          <a:bodyPr wrap="none" rtlCol="0">
            <a:spAutoFit/>
          </a:bodyPr>
          <a:lstStyle/>
          <a:p>
            <a:r>
              <a:rPr lang="hr-HR" dirty="0">
                <a:solidFill>
                  <a:schemeClr val="tx2">
                    <a:lumMod val="75000"/>
                  </a:schemeClr>
                </a:solidFill>
                <a:latin typeface="Raleway"/>
                <a:cs typeface="Calibri Light" panose="020F0302020204030204" pitchFamily="34" charset="0"/>
              </a:rPr>
              <a:t>HRK</a:t>
            </a:r>
            <a:endParaRPr lang="en-US" dirty="0">
              <a:solidFill>
                <a:schemeClr val="tx2">
                  <a:lumMod val="75000"/>
                </a:schemeClr>
              </a:solidFill>
              <a:latin typeface="Raleway" panose="020B0503030101060003"/>
              <a:cs typeface="Calibri Light" panose="020F0302020204030204" pitchFamily="34" charset="0"/>
            </a:endParaRPr>
          </a:p>
        </p:txBody>
      </p:sp>
      <p:sp>
        <p:nvSpPr>
          <p:cNvPr id="16" name="TextBox 15">
            <a:extLst>
              <a:ext uri="{FF2B5EF4-FFF2-40B4-BE49-F238E27FC236}">
                <a16:creationId xmlns:a16="http://schemas.microsoft.com/office/drawing/2014/main" id="{45F3C029-E0E2-451F-8E8D-DFEE0B53BC7D}"/>
              </a:ext>
            </a:extLst>
          </p:cNvPr>
          <p:cNvSpPr txBox="1"/>
          <p:nvPr/>
        </p:nvSpPr>
        <p:spPr>
          <a:xfrm>
            <a:off x="1145791" y="3161321"/>
            <a:ext cx="327334" cy="707886"/>
          </a:xfrm>
          <a:prstGeom prst="rect">
            <a:avLst/>
          </a:prstGeom>
          <a:noFill/>
        </p:spPr>
        <p:txBody>
          <a:bodyPr wrap="none" rtlCol="0">
            <a:spAutoFit/>
          </a:bodyPr>
          <a:lstStyle/>
          <a:p>
            <a:r>
              <a:rPr lang="hr-HR" sz="4000" dirty="0">
                <a:solidFill>
                  <a:srgbClr val="FF0000"/>
                </a:solidFill>
                <a:latin typeface="Raleway"/>
                <a:cs typeface="Calibri Light" panose="020F0302020204030204" pitchFamily="34" charset="0"/>
              </a:rPr>
              <a:t>!</a:t>
            </a:r>
            <a:endParaRPr lang="en-US" sz="4000" dirty="0">
              <a:solidFill>
                <a:srgbClr val="FF0000"/>
              </a:solidFill>
              <a:latin typeface="Raleway" panose="020B0503030101060003"/>
              <a:cs typeface="Calibri Light" panose="020F0302020204030204" pitchFamily="34" charset="0"/>
            </a:endParaRPr>
          </a:p>
        </p:txBody>
      </p:sp>
      <p:sp>
        <p:nvSpPr>
          <p:cNvPr id="10" name="Rezervirano mjesto broja slajda 9"/>
          <p:cNvSpPr>
            <a:spLocks noGrp="1"/>
          </p:cNvSpPr>
          <p:nvPr>
            <p:ph type="sldNum" sz="quarter" idx="12"/>
          </p:nvPr>
        </p:nvSpPr>
        <p:spPr/>
        <p:txBody>
          <a:bodyPr/>
          <a:lstStyle/>
          <a:p>
            <a:fld id="{0D802447-848F-5548-9F32-0A05C11AEE14}" type="slidenum">
              <a:rPr lang="hr-HR" smtClean="0"/>
              <a:pPr/>
              <a:t>44</a:t>
            </a:fld>
            <a:endParaRPr lang="hr-HR" dirty="0"/>
          </a:p>
        </p:txBody>
      </p:sp>
    </p:spTree>
    <p:extLst>
      <p:ext uri="{BB962C8B-B14F-4D97-AF65-F5344CB8AC3E}">
        <p14:creationId xmlns:p14="http://schemas.microsoft.com/office/powerpoint/2010/main" val="258407427"/>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37868" y="268583"/>
            <a:ext cx="10798834" cy="1325563"/>
          </a:xfrm>
        </p:spPr>
        <p:txBody>
          <a:bodyPr>
            <a:noAutofit/>
          </a:bodyPr>
          <a:lstStyle/>
          <a:p>
            <a:r>
              <a:rPr lang="hr-HR" sz="4000" dirty="0"/>
              <a:t>Pravila za preračunavanje kod ugovora o kreditu u kuni i kod ugovora o </a:t>
            </a:r>
            <a:r>
              <a:rPr lang="hr-HR" sz="4000" dirty="0" err="1"/>
              <a:t>leasingu</a:t>
            </a:r>
            <a:r>
              <a:rPr lang="hr-HR" sz="4000" dirty="0"/>
              <a:t> u kuni</a:t>
            </a:r>
          </a:p>
        </p:txBody>
      </p:sp>
      <p:sp>
        <p:nvSpPr>
          <p:cNvPr id="3" name="Rezervirano mjesto sadržaja 2"/>
          <p:cNvSpPr>
            <a:spLocks noGrp="1"/>
          </p:cNvSpPr>
          <p:nvPr>
            <p:ph idx="1"/>
          </p:nvPr>
        </p:nvSpPr>
        <p:spPr/>
        <p:txBody>
          <a:bodyPr>
            <a:normAutofit/>
          </a:bodyPr>
          <a:lstStyle/>
          <a:p>
            <a:pPr algn="just"/>
            <a:r>
              <a:rPr lang="hr-HR" sz="1800" dirty="0" smtClean="0"/>
              <a:t>Fiksni </a:t>
            </a:r>
            <a:r>
              <a:rPr lang="hr-HR" sz="1800" dirty="0"/>
              <a:t>tečaj konverzije i pravila za preračunavanje i zaokruživanje iz Zakona kod ugovora o kreditu u kuni i kod ugovora o leasingu u kuni primjenjuju se na: </a:t>
            </a:r>
            <a:endParaRPr lang="hr-HR" sz="1800" dirty="0" smtClean="0"/>
          </a:p>
          <a:p>
            <a:pPr marL="0" indent="0" algn="just">
              <a:buNone/>
            </a:pPr>
            <a:endParaRPr lang="hr-HR" sz="1800" dirty="0"/>
          </a:p>
          <a:p>
            <a:pPr lvl="1" algn="just"/>
            <a:endParaRPr lang="hr-HR" sz="1800" dirty="0">
              <a:solidFill>
                <a:schemeClr val="tx2">
                  <a:lumMod val="75000"/>
                </a:schemeClr>
              </a:solidFill>
            </a:endParaRPr>
          </a:p>
          <a:p>
            <a:pPr lvl="1" algn="just"/>
            <a:endParaRPr lang="hr-HR" sz="1800" dirty="0">
              <a:solidFill>
                <a:schemeClr val="tx2">
                  <a:lumMod val="75000"/>
                </a:schemeClr>
              </a:solidFill>
            </a:endParaRPr>
          </a:p>
          <a:p>
            <a:pPr lvl="1" algn="just"/>
            <a:endParaRPr lang="hr-HR" sz="1800" dirty="0">
              <a:solidFill>
                <a:schemeClr val="tx2">
                  <a:lumMod val="75000"/>
                </a:schemeClr>
              </a:solidFill>
            </a:endParaRPr>
          </a:p>
          <a:p>
            <a:pPr lvl="1" algn="just"/>
            <a:endParaRPr lang="hr-HR" sz="1800" dirty="0">
              <a:solidFill>
                <a:schemeClr val="tx2">
                  <a:lumMod val="75000"/>
                </a:schemeClr>
              </a:solidFill>
            </a:endParaRPr>
          </a:p>
          <a:p>
            <a:pPr marL="0" indent="0" algn="just">
              <a:buNone/>
            </a:pPr>
            <a:endParaRPr lang="hr-HR" sz="1800" dirty="0">
              <a:solidFill>
                <a:schemeClr val="tx2">
                  <a:lumMod val="75000"/>
                </a:schemeClr>
              </a:solidFill>
            </a:endParaRPr>
          </a:p>
          <a:p>
            <a:pPr algn="just"/>
            <a:r>
              <a:rPr lang="hr-HR" sz="1800" dirty="0"/>
              <a:t>Svi iznosi koji proizlaze iz ugovornog odnosa, a iskazani su u euru nakon datuma uvođenja eura ostaju u euru kako je bilo ugovoreno prije dana uvođenja eura kod:</a:t>
            </a:r>
          </a:p>
          <a:p>
            <a:pPr marL="0" indent="0" algn="just">
              <a:buNone/>
            </a:pPr>
            <a:endParaRPr lang="hr-HR" sz="1800" dirty="0">
              <a:solidFill>
                <a:schemeClr val="tx2">
                  <a:lumMod val="75000"/>
                </a:schemeClr>
              </a:solidFill>
            </a:endParaRPr>
          </a:p>
        </p:txBody>
      </p:sp>
      <p:sp>
        <p:nvSpPr>
          <p:cNvPr id="4" name="Rectangle: Rounded Corners 3">
            <a:extLst>
              <a:ext uri="{FF2B5EF4-FFF2-40B4-BE49-F238E27FC236}">
                <a16:creationId xmlns:a16="http://schemas.microsoft.com/office/drawing/2014/main" id="{223DC8AA-A548-47D7-9949-5A930A8CC801}"/>
              </a:ext>
            </a:extLst>
          </p:cNvPr>
          <p:cNvSpPr/>
          <p:nvPr/>
        </p:nvSpPr>
        <p:spPr>
          <a:xfrm>
            <a:off x="2063553" y="2708920"/>
            <a:ext cx="1875333" cy="1146224"/>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400" dirty="0">
                <a:solidFill>
                  <a:schemeClr val="tx1"/>
                </a:solidFill>
                <a:latin typeface="Raleway"/>
              </a:rPr>
              <a:t>Nedospjeli iznos glavnice u kuni</a:t>
            </a:r>
          </a:p>
        </p:txBody>
      </p:sp>
      <p:sp>
        <p:nvSpPr>
          <p:cNvPr id="5" name="Rectangle: Rounded Corners 4">
            <a:extLst>
              <a:ext uri="{FF2B5EF4-FFF2-40B4-BE49-F238E27FC236}">
                <a16:creationId xmlns:a16="http://schemas.microsoft.com/office/drawing/2014/main" id="{58F7614E-A985-4AED-832F-BF0D9FF44AD6}"/>
              </a:ext>
            </a:extLst>
          </p:cNvPr>
          <p:cNvSpPr/>
          <p:nvPr/>
        </p:nvSpPr>
        <p:spPr>
          <a:xfrm>
            <a:off x="4169394" y="2706892"/>
            <a:ext cx="1875333" cy="1146224"/>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400" dirty="0">
                <a:solidFill>
                  <a:schemeClr val="tx1"/>
                </a:solidFill>
                <a:latin typeface="Raleway"/>
              </a:rPr>
              <a:t>Dospjeli obračunati,  a neplaćeni iznos glavnice u kuni </a:t>
            </a:r>
          </a:p>
        </p:txBody>
      </p:sp>
      <p:sp>
        <p:nvSpPr>
          <p:cNvPr id="6" name="Rectangle: Rounded Corners 5">
            <a:extLst>
              <a:ext uri="{FF2B5EF4-FFF2-40B4-BE49-F238E27FC236}">
                <a16:creationId xmlns:a16="http://schemas.microsoft.com/office/drawing/2014/main" id="{E2C6189C-E108-4D03-9DA1-5A6185D081CA}"/>
              </a:ext>
            </a:extLst>
          </p:cNvPr>
          <p:cNvSpPr/>
          <p:nvPr/>
        </p:nvSpPr>
        <p:spPr>
          <a:xfrm>
            <a:off x="6275235" y="2725554"/>
            <a:ext cx="1875333" cy="1146224"/>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400" dirty="0">
                <a:solidFill>
                  <a:schemeClr val="tx1"/>
                </a:solidFill>
                <a:latin typeface="Raleway"/>
              </a:rPr>
              <a:t>Ostale nedospjele iznose u kuni koji proizlaze iz ugovornog odnosa </a:t>
            </a:r>
          </a:p>
        </p:txBody>
      </p:sp>
      <p:sp>
        <p:nvSpPr>
          <p:cNvPr id="8" name="Rectangle: Rounded Corners 7">
            <a:extLst>
              <a:ext uri="{FF2B5EF4-FFF2-40B4-BE49-F238E27FC236}">
                <a16:creationId xmlns:a16="http://schemas.microsoft.com/office/drawing/2014/main" id="{875F6B2A-1A34-4474-983C-01A88B91D3D2}"/>
              </a:ext>
            </a:extLst>
          </p:cNvPr>
          <p:cNvSpPr/>
          <p:nvPr/>
        </p:nvSpPr>
        <p:spPr>
          <a:xfrm>
            <a:off x="8381076" y="2725554"/>
            <a:ext cx="1875333" cy="1146224"/>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400" dirty="0">
                <a:solidFill>
                  <a:schemeClr val="tx1"/>
                </a:solidFill>
                <a:latin typeface="Raleway"/>
              </a:rPr>
              <a:t>Ostale dospjele obračunate,                a neplaćene iznose u kuni koji proizlaze iz ugovornog odnosa</a:t>
            </a:r>
          </a:p>
        </p:txBody>
      </p:sp>
      <p:sp>
        <p:nvSpPr>
          <p:cNvPr id="10" name="Rectangle: Rounded Corners 9">
            <a:extLst>
              <a:ext uri="{FF2B5EF4-FFF2-40B4-BE49-F238E27FC236}">
                <a16:creationId xmlns:a16="http://schemas.microsoft.com/office/drawing/2014/main" id="{CE7FBC58-8477-4783-A211-56875FD098D5}"/>
              </a:ext>
            </a:extLst>
          </p:cNvPr>
          <p:cNvSpPr/>
          <p:nvPr/>
        </p:nvSpPr>
        <p:spPr>
          <a:xfrm>
            <a:off x="3012257" y="5219240"/>
            <a:ext cx="1875333" cy="1146224"/>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400" dirty="0">
                <a:solidFill>
                  <a:schemeClr val="tx1"/>
                </a:solidFill>
                <a:latin typeface="Raleway"/>
              </a:rPr>
              <a:t>Kod ugovora o kreditu u kuni s valutnom klauzulom u euru</a:t>
            </a:r>
          </a:p>
        </p:txBody>
      </p:sp>
      <p:sp>
        <p:nvSpPr>
          <p:cNvPr id="12" name="Rectangle: Rounded Corners 11">
            <a:extLst>
              <a:ext uri="{FF2B5EF4-FFF2-40B4-BE49-F238E27FC236}">
                <a16:creationId xmlns:a16="http://schemas.microsoft.com/office/drawing/2014/main" id="{5EFFEEED-A549-41DB-B45A-477479D5752C}"/>
              </a:ext>
            </a:extLst>
          </p:cNvPr>
          <p:cNvSpPr/>
          <p:nvPr/>
        </p:nvSpPr>
        <p:spPr>
          <a:xfrm>
            <a:off x="5252942" y="5233846"/>
            <a:ext cx="1875333" cy="1146224"/>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400" dirty="0">
                <a:solidFill>
                  <a:schemeClr val="tx1"/>
                </a:solidFill>
                <a:latin typeface="Raleway"/>
              </a:rPr>
              <a:t>Kod ugovora o leasingu u kuni s valutnom klauzulom u euru</a:t>
            </a:r>
          </a:p>
        </p:txBody>
      </p:sp>
      <p:sp>
        <p:nvSpPr>
          <p:cNvPr id="13" name="Rectangle: Rounded Corners 12">
            <a:extLst>
              <a:ext uri="{FF2B5EF4-FFF2-40B4-BE49-F238E27FC236}">
                <a16:creationId xmlns:a16="http://schemas.microsoft.com/office/drawing/2014/main" id="{1037EECE-C79B-4DE1-90E2-125052A2C255}"/>
              </a:ext>
            </a:extLst>
          </p:cNvPr>
          <p:cNvSpPr/>
          <p:nvPr/>
        </p:nvSpPr>
        <p:spPr>
          <a:xfrm>
            <a:off x="7493627" y="5219240"/>
            <a:ext cx="1875333" cy="1146224"/>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400" dirty="0">
                <a:solidFill>
                  <a:schemeClr val="tx1"/>
                </a:solidFill>
                <a:latin typeface="Raleway"/>
              </a:rPr>
              <a:t>Kod ugovora o osiguranju u kuni s valutnom klauzulom u euru</a:t>
            </a:r>
            <a:endParaRPr lang="en-US" sz="1400" dirty="0">
              <a:solidFill>
                <a:schemeClr val="tx1"/>
              </a:solidFill>
              <a:latin typeface="Raleway" panose="020B0503030101060003"/>
            </a:endParaRPr>
          </a:p>
        </p:txBody>
      </p:sp>
      <p:sp>
        <p:nvSpPr>
          <p:cNvPr id="14" name="Rezervirano mjesto broja slajda 13"/>
          <p:cNvSpPr>
            <a:spLocks noGrp="1"/>
          </p:cNvSpPr>
          <p:nvPr>
            <p:ph type="sldNum" sz="quarter" idx="12"/>
          </p:nvPr>
        </p:nvSpPr>
        <p:spPr/>
        <p:txBody>
          <a:bodyPr/>
          <a:lstStyle/>
          <a:p>
            <a:fld id="{0D802447-848F-5548-9F32-0A05C11AEE14}" type="slidenum">
              <a:rPr lang="hr-HR" smtClean="0"/>
              <a:pPr/>
              <a:t>45</a:t>
            </a:fld>
            <a:endParaRPr lang="hr-HR" dirty="0"/>
          </a:p>
        </p:txBody>
      </p:sp>
    </p:spTree>
    <p:extLst>
      <p:ext uri="{BB962C8B-B14F-4D97-AF65-F5344CB8AC3E}">
        <p14:creationId xmlns:p14="http://schemas.microsoft.com/office/powerpoint/2010/main" val="3108005527"/>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Naslov 6"/>
          <p:cNvSpPr>
            <a:spLocks noGrp="1"/>
          </p:cNvSpPr>
          <p:nvPr>
            <p:ph type="title"/>
          </p:nvPr>
        </p:nvSpPr>
        <p:spPr/>
        <p:txBody>
          <a:bodyPr>
            <a:noAutofit/>
          </a:bodyPr>
          <a:lstStyle/>
          <a:p>
            <a:r>
              <a:rPr lang="hr-HR" altLang="sr-Latn-RS" sz="4000" dirty="0"/>
              <a:t>Slučajevi u kojima dolazi do promjene parametra uz koji je ugovorena promjenjiva kamatna stopa</a:t>
            </a:r>
          </a:p>
        </p:txBody>
      </p:sp>
      <p:graphicFrame>
        <p:nvGraphicFramePr>
          <p:cNvPr id="8" name="Rezervirano mjesto sadržaja 7"/>
          <p:cNvGraphicFramePr>
            <a:graphicFrameLocks noGrp="1"/>
          </p:cNvGraphicFramePr>
          <p:nvPr>
            <p:ph idx="1"/>
            <p:extLst>
              <p:ext uri="{D42A27DB-BD31-4B8C-83A1-F6EECF244321}">
                <p14:modId xmlns:p14="http://schemas.microsoft.com/office/powerpoint/2010/main" val="23218370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zervirano mjesto broja slajda 4"/>
          <p:cNvSpPr>
            <a:spLocks noGrp="1"/>
          </p:cNvSpPr>
          <p:nvPr>
            <p:ph type="sldNum" sz="quarter" idx="12"/>
          </p:nvPr>
        </p:nvSpPr>
        <p:spPr/>
        <p:txBody>
          <a:bodyPr/>
          <a:lstStyle/>
          <a:p>
            <a:fld id="{0D802447-848F-5548-9F32-0A05C11AEE14}" type="slidenum">
              <a:rPr lang="hr-HR" smtClean="0"/>
              <a:pPr/>
              <a:t>46</a:t>
            </a:fld>
            <a:endParaRPr lang="hr-HR" dirty="0"/>
          </a:p>
        </p:txBody>
      </p:sp>
    </p:spTree>
    <p:extLst>
      <p:ext uri="{BB962C8B-B14F-4D97-AF65-F5344CB8AC3E}">
        <p14:creationId xmlns:p14="http://schemas.microsoft.com/office/powerpoint/2010/main" val="444074906"/>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80341" y="483980"/>
            <a:ext cx="10515600" cy="1325563"/>
          </a:xfrm>
        </p:spPr>
        <p:txBody>
          <a:bodyPr>
            <a:noAutofit/>
          </a:bodyPr>
          <a:lstStyle/>
          <a:p>
            <a:r>
              <a:rPr lang="hr-HR" sz="4000" dirty="0"/>
              <a:t>Obavještavanje klijenata kreditnih institucija, kreditnih unija, institucija za platni promet i institucija za elektronički novac</a:t>
            </a:r>
          </a:p>
        </p:txBody>
      </p:sp>
      <p:sp>
        <p:nvSpPr>
          <p:cNvPr id="3" name="Rezervirano mjesto sadržaja 2"/>
          <p:cNvSpPr>
            <a:spLocks noGrp="1"/>
          </p:cNvSpPr>
          <p:nvPr>
            <p:ph idx="1"/>
          </p:nvPr>
        </p:nvSpPr>
        <p:spPr>
          <a:xfrm>
            <a:off x="838200" y="2191109"/>
            <a:ext cx="10515600" cy="3985853"/>
          </a:xfrm>
        </p:spPr>
        <p:txBody>
          <a:bodyPr>
            <a:normAutofit/>
          </a:bodyPr>
          <a:lstStyle/>
          <a:p>
            <a:pPr algn="just"/>
            <a:r>
              <a:rPr lang="hr-HR" sz="1400" b="1" dirty="0"/>
              <a:t>Kreditna institucija, kreditna unija, institucija za platni promet, institucija za elektronički novac i drugi vjerovnik imaju obvezu obavještavanja klijenata putem minimalno jednog kanala komunikacije, pisanim ili elektroničkim putem o svim bitnim elementima preračunavanja</a:t>
            </a:r>
            <a:r>
              <a:rPr lang="hr-HR" sz="1400" dirty="0"/>
              <a:t> </a:t>
            </a:r>
            <a:r>
              <a:rPr lang="hr-HR" sz="1400" dirty="0">
                <a:solidFill>
                  <a:srgbClr val="FF0000"/>
                </a:solidFill>
              </a:rPr>
              <a:t>općenita obavijest </a:t>
            </a:r>
            <a:r>
              <a:rPr lang="hr-HR" sz="1400" dirty="0"/>
              <a:t>prema klijentima koja sadržava najavu predstojećeg preračunavanja te, ako je  primjenjivo, obavijest o mogućnosti zatvaranja računa u slučaju kada imatelj računa ima račun i u kuni  i u euru - </a:t>
            </a:r>
            <a:r>
              <a:rPr lang="hr-HR" sz="1400" u="sng" dirty="0"/>
              <a:t>najkasnije tri mjeseca prije datuma uvođenja eura</a:t>
            </a:r>
          </a:p>
          <a:p>
            <a:pPr algn="just"/>
            <a:r>
              <a:rPr lang="hr-HR" sz="1400" b="1" dirty="0"/>
              <a:t>Kreditna institucija, kreditna unija i drugi vjerovnik imaju obvezu poslati klijentima, osim općenite i</a:t>
            </a:r>
            <a:br>
              <a:rPr lang="hr-HR" sz="1400" b="1" dirty="0"/>
            </a:br>
            <a:r>
              <a:rPr lang="hr-HR" sz="1400" dirty="0">
                <a:solidFill>
                  <a:srgbClr val="FF0000"/>
                </a:solidFill>
              </a:rPr>
              <a:t>individualnu obavijest </a:t>
            </a:r>
            <a:r>
              <a:rPr lang="hr-HR" sz="1400" dirty="0"/>
              <a:t>na ugovoreni način s potrebnim informacijom ovisno o vrsti proizvoda  </a:t>
            </a:r>
            <a:br>
              <a:rPr lang="hr-HR" sz="1400" dirty="0"/>
            </a:br>
            <a:r>
              <a:rPr lang="hr-HR" sz="1400" dirty="0"/>
              <a:t>(informaciju o preračunavanju, parametru, marži, visini kamatne stope, otplatni plan)</a:t>
            </a:r>
          </a:p>
          <a:p>
            <a:pPr algn="just"/>
            <a:endParaRPr lang="hr-HR" sz="1800" dirty="0"/>
          </a:p>
          <a:p>
            <a:pPr algn="just"/>
            <a:endParaRPr lang="hr-HR" sz="1800" u="sng" dirty="0"/>
          </a:p>
          <a:p>
            <a:pPr algn="just"/>
            <a:endParaRPr lang="hr-HR" sz="1800" u="sng" dirty="0"/>
          </a:p>
        </p:txBody>
      </p:sp>
      <p:sp>
        <p:nvSpPr>
          <p:cNvPr id="4" name="Arrow: Left-Right 3">
            <a:extLst>
              <a:ext uri="{FF2B5EF4-FFF2-40B4-BE49-F238E27FC236}">
                <a16:creationId xmlns:a16="http://schemas.microsoft.com/office/drawing/2014/main" id="{0B67D197-B174-47A5-8521-B961D677D467}"/>
              </a:ext>
            </a:extLst>
          </p:cNvPr>
          <p:cNvSpPr/>
          <p:nvPr/>
        </p:nvSpPr>
        <p:spPr>
          <a:xfrm>
            <a:off x="2154725" y="4280879"/>
            <a:ext cx="7848872" cy="82741"/>
          </a:xfrm>
          <a:prstGeom prst="leftRightArrow">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a:endParaRPr>
          </a:p>
        </p:txBody>
      </p:sp>
      <p:sp>
        <p:nvSpPr>
          <p:cNvPr id="9" name="Elipsa 8"/>
          <p:cNvSpPr/>
          <p:nvPr/>
        </p:nvSpPr>
        <p:spPr>
          <a:xfrm>
            <a:off x="5429926" y="3798885"/>
            <a:ext cx="1332148" cy="1046728"/>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600" dirty="0">
                <a:solidFill>
                  <a:schemeClr val="tx1"/>
                </a:solidFill>
                <a:latin typeface="Raleway"/>
              </a:rPr>
              <a:t>Individualna obavijest</a:t>
            </a:r>
          </a:p>
        </p:txBody>
      </p:sp>
      <p:sp>
        <p:nvSpPr>
          <p:cNvPr id="7" name="TextBox 6">
            <a:extLst>
              <a:ext uri="{FF2B5EF4-FFF2-40B4-BE49-F238E27FC236}">
                <a16:creationId xmlns:a16="http://schemas.microsoft.com/office/drawing/2014/main" id="{245D9493-60D1-4101-9F79-C865859EE514}"/>
              </a:ext>
            </a:extLst>
          </p:cNvPr>
          <p:cNvSpPr txBox="1"/>
          <p:nvPr/>
        </p:nvSpPr>
        <p:spPr>
          <a:xfrm>
            <a:off x="2548190" y="3725495"/>
            <a:ext cx="1747594" cy="523220"/>
          </a:xfrm>
          <a:prstGeom prst="rect">
            <a:avLst/>
          </a:prstGeom>
          <a:noFill/>
        </p:spPr>
        <p:txBody>
          <a:bodyPr wrap="none" rtlCol="0">
            <a:spAutoFit/>
          </a:bodyPr>
          <a:lstStyle/>
          <a:p>
            <a:pPr algn="ctr"/>
            <a:r>
              <a:rPr lang="hr-HR" sz="1400" dirty="0">
                <a:latin typeface="Raleway"/>
                <a:cs typeface="Calibri Light" panose="020F0302020204030204" pitchFamily="34" charset="0"/>
              </a:rPr>
              <a:t>Najkasnije 2 tjedna </a:t>
            </a:r>
          </a:p>
          <a:p>
            <a:pPr algn="ctr"/>
            <a:r>
              <a:rPr lang="hr-HR" sz="1400" dirty="0">
                <a:latin typeface="Raleway"/>
                <a:cs typeface="Calibri Light" panose="020F0302020204030204" pitchFamily="34" charset="0"/>
              </a:rPr>
              <a:t>prije uvođenja eura </a:t>
            </a:r>
          </a:p>
        </p:txBody>
      </p:sp>
      <p:sp>
        <p:nvSpPr>
          <p:cNvPr id="10" name="TextBox 9">
            <a:extLst>
              <a:ext uri="{FF2B5EF4-FFF2-40B4-BE49-F238E27FC236}">
                <a16:creationId xmlns:a16="http://schemas.microsoft.com/office/drawing/2014/main" id="{36AAE6FB-826C-49D2-8AE1-ADA35D953F4F}"/>
              </a:ext>
            </a:extLst>
          </p:cNvPr>
          <p:cNvSpPr txBox="1"/>
          <p:nvPr/>
        </p:nvSpPr>
        <p:spPr>
          <a:xfrm>
            <a:off x="7615491" y="3681988"/>
            <a:ext cx="1854995" cy="523220"/>
          </a:xfrm>
          <a:prstGeom prst="rect">
            <a:avLst/>
          </a:prstGeom>
          <a:noFill/>
        </p:spPr>
        <p:txBody>
          <a:bodyPr wrap="none" rtlCol="0">
            <a:spAutoFit/>
          </a:bodyPr>
          <a:lstStyle/>
          <a:p>
            <a:r>
              <a:rPr lang="hr-HR" sz="1400" dirty="0">
                <a:latin typeface="Raleway"/>
                <a:cs typeface="Calibri Light" panose="020F0302020204030204" pitchFamily="34" charset="0"/>
              </a:rPr>
              <a:t>Najkasnije 2 tjedna </a:t>
            </a:r>
          </a:p>
          <a:p>
            <a:r>
              <a:rPr lang="hr-HR" sz="1400" dirty="0">
                <a:latin typeface="Raleway"/>
                <a:cs typeface="Calibri Light" panose="020F0302020204030204" pitchFamily="34" charset="0"/>
              </a:rPr>
              <a:t>nakon uvođenja eura</a:t>
            </a:r>
          </a:p>
        </p:txBody>
      </p:sp>
      <p:sp>
        <p:nvSpPr>
          <p:cNvPr id="21" name="Elipsa 8">
            <a:extLst>
              <a:ext uri="{FF2B5EF4-FFF2-40B4-BE49-F238E27FC236}">
                <a16:creationId xmlns:a16="http://schemas.microsoft.com/office/drawing/2014/main" id="{654079C3-8B2C-4EC5-8906-C8094BC8B930}"/>
              </a:ext>
            </a:extLst>
          </p:cNvPr>
          <p:cNvSpPr/>
          <p:nvPr/>
        </p:nvSpPr>
        <p:spPr>
          <a:xfrm>
            <a:off x="1591445" y="5106822"/>
            <a:ext cx="1731966" cy="1211574"/>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200" b="1" dirty="0">
                <a:solidFill>
                  <a:schemeClr val="tx1"/>
                </a:solidFill>
                <a:latin typeface="Raleway"/>
              </a:rPr>
              <a:t>Potrošaču</a:t>
            </a:r>
            <a:r>
              <a:rPr lang="hr-HR" sz="1200" dirty="0">
                <a:solidFill>
                  <a:schemeClr val="tx1"/>
                </a:solidFill>
                <a:latin typeface="Raleway"/>
              </a:rPr>
              <a:t> - korisniku kredita u kuni ili euru ili uz valutnu klauzulu u euru uz primjenu fiksne ili promjenjive kamatne stope</a:t>
            </a:r>
          </a:p>
        </p:txBody>
      </p:sp>
      <p:sp>
        <p:nvSpPr>
          <p:cNvPr id="23" name="Elipsa 8">
            <a:extLst>
              <a:ext uri="{FF2B5EF4-FFF2-40B4-BE49-F238E27FC236}">
                <a16:creationId xmlns:a16="http://schemas.microsoft.com/office/drawing/2014/main" id="{E9DAD453-5BB0-4ACE-AFDF-523DCA9012D8}"/>
              </a:ext>
            </a:extLst>
          </p:cNvPr>
          <p:cNvSpPr/>
          <p:nvPr/>
        </p:nvSpPr>
        <p:spPr>
          <a:xfrm>
            <a:off x="6501481" y="4927520"/>
            <a:ext cx="1975720" cy="1807945"/>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100" b="1" dirty="0">
                <a:solidFill>
                  <a:schemeClr val="tx1"/>
                </a:solidFill>
                <a:latin typeface="Raleway"/>
              </a:rPr>
              <a:t>Klijentu koji nije potrošač </a:t>
            </a:r>
            <a:r>
              <a:rPr lang="hr-HR" sz="1100" dirty="0">
                <a:solidFill>
                  <a:schemeClr val="tx1"/>
                </a:solidFill>
                <a:latin typeface="Raleway"/>
              </a:rPr>
              <a:t>- korisniku kredita u kuni uz primjenu fiksne ili promjenjive kamatne stope ili uz valutnu klauzulu u euru uz primjenu promjenjive kamatne stope uz parametar koji prestaje ili se mijenja zbog uvođenja eura</a:t>
            </a:r>
          </a:p>
        </p:txBody>
      </p:sp>
      <p:sp>
        <p:nvSpPr>
          <p:cNvPr id="24" name="Elipsa 8">
            <a:extLst>
              <a:ext uri="{FF2B5EF4-FFF2-40B4-BE49-F238E27FC236}">
                <a16:creationId xmlns:a16="http://schemas.microsoft.com/office/drawing/2014/main" id="{E01ABA94-AA0B-411C-991B-0D0DA61EA148}"/>
              </a:ext>
            </a:extLst>
          </p:cNvPr>
          <p:cNvSpPr/>
          <p:nvPr/>
        </p:nvSpPr>
        <p:spPr>
          <a:xfrm>
            <a:off x="8575777" y="4927520"/>
            <a:ext cx="1967434" cy="1890687"/>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100" b="1" dirty="0">
                <a:solidFill>
                  <a:schemeClr val="tx1"/>
                </a:solidFill>
                <a:latin typeface="Raleway"/>
              </a:rPr>
              <a:t>Klijentu koji nije potrošač </a:t>
            </a:r>
            <a:r>
              <a:rPr lang="hr-HR" sz="1100" dirty="0">
                <a:solidFill>
                  <a:schemeClr val="tx1"/>
                </a:solidFill>
                <a:latin typeface="Raleway"/>
              </a:rPr>
              <a:t>- vlasniku oročenog depozita u kuni uz primjenu fiksne ili promjenjive kamatne stope ili uz valutnu klauzulu u euru uz primjenu promjenjive kamatne stope uz parametar koji prestaje ili se mijenja zbog uvođenja eura</a:t>
            </a:r>
          </a:p>
        </p:txBody>
      </p:sp>
      <p:sp>
        <p:nvSpPr>
          <p:cNvPr id="25" name="Elipsa 8">
            <a:extLst>
              <a:ext uri="{FF2B5EF4-FFF2-40B4-BE49-F238E27FC236}">
                <a16:creationId xmlns:a16="http://schemas.microsoft.com/office/drawing/2014/main" id="{DE4C4E95-E32F-4C0E-9F60-4BBC50DB0F94}"/>
              </a:ext>
            </a:extLst>
          </p:cNvPr>
          <p:cNvSpPr/>
          <p:nvPr/>
        </p:nvSpPr>
        <p:spPr>
          <a:xfrm>
            <a:off x="3421988" y="4813410"/>
            <a:ext cx="2216153" cy="1728036"/>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1200" b="1" dirty="0">
                <a:solidFill>
                  <a:schemeClr val="tx1"/>
                </a:solidFill>
                <a:latin typeface="Raleway"/>
              </a:rPr>
              <a:t>Potrošaču</a:t>
            </a:r>
            <a:r>
              <a:rPr lang="hr-HR" sz="1200" dirty="0">
                <a:solidFill>
                  <a:schemeClr val="tx1"/>
                </a:solidFill>
                <a:latin typeface="Raleway"/>
              </a:rPr>
              <a:t> -  vlasniku ugovora o depozitu u kuni uz primjenu fiksne ili promjenjive kamatne stope ili uz valutnu klauzulu u euru uz primjenu promjenjive kamatne stope uz parametar koji prestaje ili se mijenja zbog uvođenja eura</a:t>
            </a:r>
          </a:p>
        </p:txBody>
      </p:sp>
      <p:cxnSp>
        <p:nvCxnSpPr>
          <p:cNvPr id="15" name="Straight Arrow Connector 14">
            <a:extLst>
              <a:ext uri="{FF2B5EF4-FFF2-40B4-BE49-F238E27FC236}">
                <a16:creationId xmlns:a16="http://schemas.microsoft.com/office/drawing/2014/main" id="{C4D7E209-D1C2-4380-B964-624A1BE061E8}"/>
              </a:ext>
            </a:extLst>
          </p:cNvPr>
          <p:cNvCxnSpPr/>
          <p:nvPr/>
        </p:nvCxnSpPr>
        <p:spPr>
          <a:xfrm flipH="1">
            <a:off x="2711624" y="4437113"/>
            <a:ext cx="216024" cy="4904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AD9FD5A-C8F8-470E-BAEB-284A1425FAE3}"/>
              </a:ext>
            </a:extLst>
          </p:cNvPr>
          <p:cNvCxnSpPr/>
          <p:nvPr/>
        </p:nvCxnSpPr>
        <p:spPr>
          <a:xfrm>
            <a:off x="3575720" y="4439290"/>
            <a:ext cx="288032" cy="3741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CFAB7DC-A6CC-47AA-9805-EE0E7AB092FA}"/>
              </a:ext>
            </a:extLst>
          </p:cNvPr>
          <p:cNvCxnSpPr/>
          <p:nvPr/>
        </p:nvCxnSpPr>
        <p:spPr>
          <a:xfrm flipH="1">
            <a:off x="7680176" y="4433256"/>
            <a:ext cx="144016" cy="3590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26AAFEC-EDAB-412E-86B2-62667B6E836A}"/>
              </a:ext>
            </a:extLst>
          </p:cNvPr>
          <p:cNvCxnSpPr/>
          <p:nvPr/>
        </p:nvCxnSpPr>
        <p:spPr>
          <a:xfrm>
            <a:off x="8976320" y="4445526"/>
            <a:ext cx="288032" cy="3678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zervirano mjesto broja slajda 10"/>
          <p:cNvSpPr>
            <a:spLocks noGrp="1"/>
          </p:cNvSpPr>
          <p:nvPr>
            <p:ph type="sldNum" sz="quarter" idx="12"/>
          </p:nvPr>
        </p:nvSpPr>
        <p:spPr/>
        <p:txBody>
          <a:bodyPr/>
          <a:lstStyle/>
          <a:p>
            <a:fld id="{0D802447-848F-5548-9F32-0A05C11AEE14}" type="slidenum">
              <a:rPr lang="hr-HR" smtClean="0"/>
              <a:pPr/>
              <a:t>47</a:t>
            </a:fld>
            <a:endParaRPr lang="hr-HR" dirty="0"/>
          </a:p>
        </p:txBody>
      </p:sp>
    </p:spTree>
    <p:extLst>
      <p:ext uri="{BB962C8B-B14F-4D97-AF65-F5344CB8AC3E}">
        <p14:creationId xmlns:p14="http://schemas.microsoft.com/office/powerpoint/2010/main" val="1785056067"/>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Autofit/>
          </a:bodyPr>
          <a:lstStyle/>
          <a:p>
            <a:r>
              <a:rPr lang="hr-HR" altLang="sr-Latn-RS" sz="4000" dirty="0" smtClean="0"/>
              <a:t>Primjena načela neprekidnosti pravnih instrumenata pri preračunavanju nominalne vrijednosti vrijednosnih papira </a:t>
            </a:r>
            <a:endParaRPr lang="hr-HR" altLang="sr-Latn-RS" sz="4800" dirty="0"/>
          </a:p>
        </p:txBody>
      </p:sp>
      <p:sp>
        <p:nvSpPr>
          <p:cNvPr id="3" name="Content Placeholder 2"/>
          <p:cNvSpPr>
            <a:spLocks noGrp="1"/>
          </p:cNvSpPr>
          <p:nvPr>
            <p:ph idx="1"/>
          </p:nvPr>
        </p:nvSpPr>
        <p:spPr/>
        <p:txBody>
          <a:bodyPr>
            <a:normAutofit fontScale="77500" lnSpcReduction="20000"/>
          </a:bodyPr>
          <a:lstStyle/>
          <a:p>
            <a:pPr algn="just">
              <a:lnSpc>
                <a:spcPct val="120000"/>
              </a:lnSpc>
              <a:defRPr/>
            </a:pPr>
            <a:r>
              <a:rPr lang="hr-HR" sz="2200" dirty="0"/>
              <a:t>Opća pravila preračunavanja nominalne vrijednosti nematerijaliziranih dužničkih vrijednosnih papira i instrumenata tržišta novca</a:t>
            </a:r>
          </a:p>
          <a:p>
            <a:pPr lvl="1" algn="just">
              <a:lnSpc>
                <a:spcPct val="120000"/>
              </a:lnSpc>
              <a:defRPr/>
            </a:pPr>
            <a:r>
              <a:rPr lang="hr-HR" sz="1800" dirty="0"/>
              <a:t>Posebna pravila za preračunavanje državnih obveznica i trezorskih zapisa MFRH</a:t>
            </a:r>
          </a:p>
          <a:p>
            <a:pPr algn="just">
              <a:lnSpc>
                <a:spcPct val="120000"/>
              </a:lnSpc>
              <a:defRPr/>
            </a:pPr>
            <a:r>
              <a:rPr lang="hr-HR" sz="2200" dirty="0"/>
              <a:t>Opća pravila preračunavanja nominalne vrijednosti nematerijaliziranih vlasničkih vrijednosnih papira</a:t>
            </a:r>
          </a:p>
          <a:p>
            <a:pPr algn="just">
              <a:lnSpc>
                <a:spcPct val="120000"/>
              </a:lnSpc>
              <a:defRPr/>
            </a:pPr>
            <a:r>
              <a:rPr lang="hr-HR" sz="2200" dirty="0"/>
              <a:t>Iskazivanje vrijednosti udjela u investicijskim i mirovinskim fondovima</a:t>
            </a:r>
          </a:p>
          <a:p>
            <a:pPr algn="just">
              <a:lnSpc>
                <a:spcPct val="120000"/>
              </a:lnSpc>
              <a:defRPr/>
            </a:pPr>
            <a:r>
              <a:rPr lang="hr-HR" sz="2200" dirty="0"/>
              <a:t>Poveznica na </a:t>
            </a:r>
            <a:r>
              <a:rPr lang="hr-HR" sz="2200" b="1" dirty="0"/>
              <a:t>Zakon o trgovačkim društvima </a:t>
            </a:r>
          </a:p>
          <a:p>
            <a:pPr lvl="1" algn="just">
              <a:lnSpc>
                <a:spcPct val="120000"/>
              </a:lnSpc>
              <a:defRPr/>
            </a:pPr>
            <a:r>
              <a:rPr lang="hr-HR" sz="1800" dirty="0"/>
              <a:t>Temeljni kapital ostaje u kunama sve dok društva ne provedu preračunavanje temeljnog kapitala u euro</a:t>
            </a:r>
            <a:r>
              <a:rPr lang="hr-HR" sz="1800" dirty="0" smtClean="0"/>
              <a:t>.</a:t>
            </a:r>
          </a:p>
          <a:p>
            <a:pPr lvl="2" algn="just">
              <a:lnSpc>
                <a:spcPct val="120000"/>
              </a:lnSpc>
              <a:defRPr/>
            </a:pPr>
            <a:r>
              <a:rPr lang="hr-HR" sz="1400" dirty="0"/>
              <a:t>Dionička društva dužna su </a:t>
            </a:r>
            <a:r>
              <a:rPr lang="hr-HR" sz="1400" b="1" dirty="0"/>
              <a:t>u roku od najviše godine dana od dana uvođenja eura </a:t>
            </a:r>
            <a:r>
              <a:rPr lang="hr-HR" sz="1400" dirty="0"/>
              <a:t>podnijeti registarskom sudu zahtjev za upis promjene, pri čemu se zahtjev najranije može podnijeti na dan uvođenja eura, a najkasnije u roku od godine dana od dana uvođenja eura</a:t>
            </a:r>
            <a:r>
              <a:rPr lang="hr-HR" sz="1400" dirty="0" smtClean="0"/>
              <a:t>.</a:t>
            </a:r>
          </a:p>
          <a:p>
            <a:pPr lvl="2" algn="just">
              <a:lnSpc>
                <a:spcPct val="120000"/>
              </a:lnSpc>
              <a:defRPr/>
            </a:pPr>
            <a:r>
              <a:rPr lang="hr-HR" sz="1400" dirty="0" smtClean="0"/>
              <a:t>Društva </a:t>
            </a:r>
            <a:r>
              <a:rPr lang="hr-HR" sz="1400" dirty="0"/>
              <a:t>s ograničenom odgovornošću dužna su </a:t>
            </a:r>
            <a:r>
              <a:rPr lang="hr-HR" sz="1400" b="1" dirty="0"/>
              <a:t>u roku od najviše tri godine od dana uvođenja eura </a:t>
            </a:r>
            <a:r>
              <a:rPr lang="hr-HR" sz="1400" dirty="0"/>
              <a:t>podnijeti registarskom sudu zahtjev za upis promjene, pri čemu se zahtjev najranije može podnijeti na dan uvođenja eura, a najkasnije u roku od tri godine od dana uvođenja eura.</a:t>
            </a:r>
          </a:p>
          <a:p>
            <a:pPr lvl="2" algn="just">
              <a:lnSpc>
                <a:spcPct val="120000"/>
              </a:lnSpc>
              <a:defRPr/>
            </a:pPr>
            <a:endParaRPr lang="hr-HR" sz="1400" dirty="0"/>
          </a:p>
          <a:p>
            <a:pPr lvl="1" algn="just">
              <a:lnSpc>
                <a:spcPct val="120000"/>
              </a:lnSpc>
              <a:defRPr/>
            </a:pPr>
            <a:r>
              <a:rPr lang="hr-HR" sz="1800" dirty="0"/>
              <a:t>Preduvjeti za preračunavanje će detaljno biti uređeni odredbama novelom Zakona o trgovačkim društvima čije donošenje se planira u drugoj polovici 2022. godine. </a:t>
            </a:r>
          </a:p>
          <a:p>
            <a:pPr lvl="1" algn="just">
              <a:lnSpc>
                <a:spcPct val="120000"/>
              </a:lnSpc>
              <a:defRPr/>
            </a:pPr>
            <a:r>
              <a:rPr lang="hr-HR" sz="1800" dirty="0" smtClean="0"/>
              <a:t>Važni </a:t>
            </a:r>
            <a:r>
              <a:rPr lang="hr-HR" sz="1800" dirty="0"/>
              <a:t>je imati na umu kako nije moguće iskazivanje temeljnog kapitala u euru prije nego što euro postane službena </a:t>
            </a:r>
            <a:r>
              <a:rPr lang="hr-HR" sz="1800" dirty="0" smtClean="0"/>
              <a:t>valuta. </a:t>
            </a:r>
            <a:endParaRPr lang="hr-HR" sz="1800" dirty="0"/>
          </a:p>
        </p:txBody>
      </p:sp>
      <p:sp>
        <p:nvSpPr>
          <p:cNvPr id="6" name="Rezervirano mjesto broja slajda 5"/>
          <p:cNvSpPr>
            <a:spLocks noGrp="1"/>
          </p:cNvSpPr>
          <p:nvPr>
            <p:ph type="sldNum" sz="quarter" idx="12"/>
          </p:nvPr>
        </p:nvSpPr>
        <p:spPr/>
        <p:txBody>
          <a:bodyPr/>
          <a:lstStyle/>
          <a:p>
            <a:fld id="{3576D77D-2B9F-4828-B7A4-0FB8B72A1313}" type="slidenum">
              <a:rPr lang="hr-HR" smtClean="0"/>
              <a:t>48</a:t>
            </a:fld>
            <a:endParaRPr lang="hr-HR"/>
          </a:p>
        </p:txBody>
      </p:sp>
      <p:sp>
        <p:nvSpPr>
          <p:cNvPr id="71685" name="Elipsa 3"/>
          <p:cNvSpPr>
            <a:spLocks noChangeArrowheads="1"/>
          </p:cNvSpPr>
          <p:nvPr/>
        </p:nvSpPr>
        <p:spPr bwMode="auto">
          <a:xfrm>
            <a:off x="5735638" y="3500438"/>
            <a:ext cx="2881312" cy="5762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sr-Latn-RS" altLang="sr-Latn-RS" dirty="0">
              <a:latin typeface="Calibri" panose="020F0502020204030204" pitchFamily="34" charset="0"/>
            </a:endParaRPr>
          </a:p>
        </p:txBody>
      </p:sp>
    </p:spTree>
    <p:extLst>
      <p:ext uri="{BB962C8B-B14F-4D97-AF65-F5344CB8AC3E}">
        <p14:creationId xmlns:p14="http://schemas.microsoft.com/office/powerpoint/2010/main" val="902856104"/>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Autofit/>
          </a:bodyPr>
          <a:lstStyle/>
          <a:p>
            <a:pPr algn="just"/>
            <a:r>
              <a:rPr lang="hr-HR" altLang="sr-Latn-RS" sz="4000" dirty="0"/>
              <a:t>Primjena načela neprekidnosti pravnih instrumenata pri preračunavanju </a:t>
            </a:r>
            <a:r>
              <a:rPr lang="pl-PL" altLang="sr-Latn-RS" sz="4000" dirty="0"/>
              <a:t>visine plaća i drugih naknada </a:t>
            </a:r>
            <a:endParaRPr lang="hr-HR" altLang="sr-Latn-RS" sz="4800" dirty="0" smtClean="0"/>
          </a:p>
        </p:txBody>
      </p:sp>
      <p:sp>
        <p:nvSpPr>
          <p:cNvPr id="3" name="Content Placeholder 2"/>
          <p:cNvSpPr>
            <a:spLocks noGrp="1"/>
          </p:cNvSpPr>
          <p:nvPr>
            <p:ph idx="1"/>
          </p:nvPr>
        </p:nvSpPr>
        <p:spPr>
          <a:xfrm>
            <a:off x="838200" y="1825624"/>
            <a:ext cx="10764328" cy="4583801"/>
          </a:xfrm>
        </p:spPr>
        <p:txBody>
          <a:bodyPr>
            <a:normAutofit lnSpcReduction="10000"/>
          </a:bodyPr>
          <a:lstStyle/>
          <a:p>
            <a:pPr algn="just">
              <a:lnSpc>
                <a:spcPct val="110000"/>
              </a:lnSpc>
              <a:defRPr/>
            </a:pPr>
            <a:r>
              <a:rPr lang="hr-HR" sz="2200" dirty="0"/>
              <a:t>Ništa se ne mijenja!</a:t>
            </a:r>
          </a:p>
          <a:p>
            <a:pPr algn="just">
              <a:lnSpc>
                <a:spcPct val="110000"/>
              </a:lnSpc>
              <a:defRPr/>
            </a:pPr>
            <a:r>
              <a:rPr lang="hr-HR" sz="2200" dirty="0"/>
              <a:t>Poslodavac je dužan visinu plaće i druge naknade utvrđene u ugovorima o radu i drugim aktima u kuni preračunati u euro uz primjenu fiksnog tečaja konverzije i sukladno pravilima za preračunavanje i zaokruživanje iz Zakona. </a:t>
            </a:r>
          </a:p>
          <a:p>
            <a:pPr lvl="1" algn="just">
              <a:lnSpc>
                <a:spcPct val="110000"/>
              </a:lnSpc>
              <a:defRPr/>
            </a:pPr>
            <a:r>
              <a:rPr lang="hr-HR" sz="1800" dirty="0"/>
              <a:t>Navedena odredba upućuje poslodavca da bruto plaću koja je u ugovoru u radu ili drugom istovjetnom dokumentu navedena u kuni preračuna u euro. </a:t>
            </a:r>
          </a:p>
          <a:p>
            <a:pPr lvl="1" algn="just">
              <a:lnSpc>
                <a:spcPct val="110000"/>
              </a:lnSpc>
              <a:defRPr/>
            </a:pPr>
            <a:r>
              <a:rPr lang="hr-HR" sz="1800" dirty="0"/>
              <a:t>To će u pravilu biti jednokratno, pri isplati plaće u siječnju 2023. za prosinac 2022. te će se i dalje taj preračunati bruto iznos plaće u euru koristiti za obračun plaće dok se isti eventualno ne promijeni. </a:t>
            </a:r>
            <a:endParaRPr lang="hr-HR" sz="2200" dirty="0"/>
          </a:p>
          <a:p>
            <a:pPr algn="just">
              <a:lnSpc>
                <a:spcPct val="110000"/>
              </a:lnSpc>
              <a:defRPr/>
            </a:pPr>
            <a:r>
              <a:rPr lang="hr-HR" sz="2200" dirty="0"/>
              <a:t>Važno!</a:t>
            </a:r>
          </a:p>
          <a:p>
            <a:pPr lvl="1" algn="just">
              <a:lnSpc>
                <a:spcPct val="110000"/>
              </a:lnSpc>
              <a:defRPr/>
            </a:pPr>
            <a:r>
              <a:rPr lang="hr-HR" sz="1800" dirty="0"/>
              <a:t>Obračun plaće za prosinac 2022. koji se radi u siječnju 2023. obavlja u euru. JOPPD obrazac se također predaje iskazan u euru. </a:t>
            </a:r>
          </a:p>
          <a:p>
            <a:pPr lvl="1" algn="just">
              <a:lnSpc>
                <a:spcPct val="110000"/>
              </a:lnSpc>
              <a:defRPr/>
            </a:pPr>
            <a:r>
              <a:rPr lang="hr-HR" sz="1800" dirty="0"/>
              <a:t>Međutim, kako je riječ o poslovnom događaju koji se odnosi na 2022. godinu isti se knjiži u poslovnim knjigama za 2022. godinu i to u kuni. </a:t>
            </a:r>
          </a:p>
          <a:p>
            <a:pPr algn="just">
              <a:lnSpc>
                <a:spcPct val="110000"/>
              </a:lnSpc>
              <a:buFont typeface="Wingdings" panose="05000000000000000000" pitchFamily="2" charset="2"/>
              <a:buChar char="Ø"/>
              <a:defRPr/>
            </a:pPr>
            <a:endParaRPr lang="hr-HR" sz="2200" dirty="0"/>
          </a:p>
          <a:p>
            <a:pPr marL="0" indent="0" algn="just">
              <a:buNone/>
              <a:defRPr/>
            </a:pPr>
            <a:endParaRPr lang="hr-HR" dirty="0"/>
          </a:p>
          <a:p>
            <a:pPr marL="342900" lvl="1" indent="-342900" algn="just">
              <a:spcBef>
                <a:spcPts val="2200"/>
              </a:spcBef>
              <a:buClr>
                <a:srgbClr val="3783FF"/>
              </a:buClr>
              <a:buSzPct val="123000"/>
              <a:buFont typeface="Wingdings" panose="05000000000000000000" pitchFamily="2" charset="2"/>
              <a:buChar char="Ø"/>
              <a:defRPr/>
            </a:pPr>
            <a:endParaRPr lang="hr-HR" dirty="0">
              <a:cs typeface="+mn-cs"/>
            </a:endParaRPr>
          </a:p>
          <a:p>
            <a:pPr marL="0" indent="0" algn="just">
              <a:buNone/>
              <a:defRPr/>
            </a:pPr>
            <a:endParaRPr lang="hr-HR" dirty="0"/>
          </a:p>
          <a:p>
            <a:pPr marL="0" indent="0" algn="just">
              <a:spcBef>
                <a:spcPts val="0"/>
              </a:spcBef>
              <a:buNone/>
              <a:defRPr/>
            </a:pPr>
            <a:endParaRPr lang="hr-HR" sz="8000" dirty="0">
              <a:solidFill>
                <a:srgbClr val="000066"/>
              </a:solidFill>
            </a:endParaRPr>
          </a:p>
          <a:p>
            <a:pPr algn="just">
              <a:spcBef>
                <a:spcPts val="0"/>
              </a:spcBef>
              <a:buFont typeface="Wingdings" panose="05000000000000000000" pitchFamily="2" charset="2"/>
              <a:buChar char="Ø"/>
              <a:defRPr/>
            </a:pPr>
            <a:endParaRPr lang="hr-HR" sz="8000" dirty="0">
              <a:solidFill>
                <a:srgbClr val="000066"/>
              </a:solidFill>
            </a:endParaRPr>
          </a:p>
          <a:p>
            <a:pPr algn="just">
              <a:spcBef>
                <a:spcPts val="0"/>
              </a:spcBef>
              <a:buFont typeface="Wingdings" panose="05000000000000000000" pitchFamily="2" charset="2"/>
              <a:buChar char="Ø"/>
              <a:defRPr/>
            </a:pPr>
            <a:endParaRPr lang="hr-HR" sz="8000" dirty="0">
              <a:solidFill>
                <a:srgbClr val="000066"/>
              </a:solidFill>
            </a:endParaRPr>
          </a:p>
          <a:p>
            <a:pPr algn="just">
              <a:spcBef>
                <a:spcPts val="0"/>
              </a:spcBef>
              <a:buFont typeface="Wingdings" panose="05000000000000000000" pitchFamily="2" charset="2"/>
              <a:buChar char="Ø"/>
              <a:defRPr/>
            </a:pPr>
            <a:endParaRPr lang="hr-HR" sz="8000" dirty="0">
              <a:solidFill>
                <a:srgbClr val="000066"/>
              </a:solidFill>
            </a:endParaRPr>
          </a:p>
        </p:txBody>
      </p:sp>
      <p:sp>
        <p:nvSpPr>
          <p:cNvPr id="71685" name="Elipsa 3"/>
          <p:cNvSpPr>
            <a:spLocks noChangeArrowheads="1"/>
          </p:cNvSpPr>
          <p:nvPr/>
        </p:nvSpPr>
        <p:spPr bwMode="auto">
          <a:xfrm>
            <a:off x="5735638" y="3500438"/>
            <a:ext cx="2881312" cy="5762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sr-Latn-RS" altLang="sr-Latn-RS" dirty="0">
              <a:latin typeface="Raleway"/>
              <a:cs typeface="Calibri Light" panose="020F0302020204030204" pitchFamily="34" charset="0"/>
            </a:endParaRP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49</a:t>
            </a:fld>
            <a:endParaRPr lang="hr-HR" dirty="0"/>
          </a:p>
        </p:txBody>
      </p:sp>
    </p:spTree>
    <p:extLst>
      <p:ext uri="{BB962C8B-B14F-4D97-AF65-F5344CB8AC3E}">
        <p14:creationId xmlns:p14="http://schemas.microsoft.com/office/powerpoint/2010/main" val="332919233"/>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Autofit/>
          </a:bodyPr>
          <a:lstStyle/>
          <a:p>
            <a:pPr algn="just"/>
            <a:r>
              <a:rPr lang="hr-HR" altLang="sr-Latn-RS" sz="4000" dirty="0"/>
              <a:t>Isplata i preračunavanje mirovinskih primanja, socijalnih davanja i drugih naknada koje se iz proračuna isplaćuju građanima i kućanstvima</a:t>
            </a:r>
          </a:p>
        </p:txBody>
      </p:sp>
      <p:sp>
        <p:nvSpPr>
          <p:cNvPr id="3" name="Content Placeholder 2"/>
          <p:cNvSpPr>
            <a:spLocks noGrp="1"/>
          </p:cNvSpPr>
          <p:nvPr>
            <p:ph idx="1"/>
          </p:nvPr>
        </p:nvSpPr>
        <p:spPr>
          <a:xfrm>
            <a:off x="769189" y="2213814"/>
            <a:ext cx="10515600" cy="4351338"/>
          </a:xfrm>
        </p:spPr>
        <p:txBody>
          <a:bodyPr>
            <a:normAutofit/>
          </a:bodyPr>
          <a:lstStyle/>
          <a:p>
            <a:pPr algn="just">
              <a:lnSpc>
                <a:spcPct val="110000"/>
              </a:lnSpc>
              <a:defRPr/>
            </a:pPr>
            <a:r>
              <a:rPr lang="hr-HR" sz="2200" dirty="0"/>
              <a:t>Visina mirovine i drugih davanja iz mirovinskog osiguranja te socijalna davanja i druge naknade koje se isplaćuju građanima i kućanstvima preračunavaju se u euro uz primjenu fiksnog tečaja konverzije i sukladno pravilima za preračunavanje i zaokruživanje iz Zakona. </a:t>
            </a:r>
          </a:p>
          <a:p>
            <a:pPr algn="just">
              <a:lnSpc>
                <a:spcPct val="110000"/>
              </a:lnSpc>
              <a:defRPr/>
            </a:pPr>
            <a:endParaRPr lang="hr-HR" sz="2200" dirty="0"/>
          </a:p>
          <a:p>
            <a:pPr algn="just">
              <a:lnSpc>
                <a:spcPct val="110000"/>
              </a:lnSpc>
              <a:defRPr/>
            </a:pPr>
            <a:r>
              <a:rPr lang="hr-HR" sz="2200" dirty="0"/>
              <a:t>Iznosi zaostalih i preplaćenih mirovina, socijalnih davanja i drugih naknada koje se isplaćuju građanima i kućanstvima izraženi u kuni prije dana uvođenja eura, preračunavaju se u euro uz primjenu fiksnog tečaja konverzije i sukladno pravilima za preračunavanje i zaokruživanje iz Zakona. </a:t>
            </a:r>
          </a:p>
          <a:p>
            <a:pPr algn="just">
              <a:lnSpc>
                <a:spcPct val="110000"/>
              </a:lnSpc>
              <a:buFont typeface="Wingdings" panose="05000000000000000000" pitchFamily="2" charset="2"/>
              <a:buChar char="Ø"/>
              <a:defRPr/>
            </a:pPr>
            <a:endParaRPr lang="hr-HR" sz="2200" dirty="0"/>
          </a:p>
          <a:p>
            <a:pPr marL="0" indent="0" algn="just">
              <a:buNone/>
              <a:defRPr/>
            </a:pPr>
            <a:endParaRPr lang="hr-HR" dirty="0"/>
          </a:p>
          <a:p>
            <a:pPr marL="342900" lvl="1" indent="-342900" algn="just">
              <a:spcBef>
                <a:spcPts val="2200"/>
              </a:spcBef>
              <a:buClr>
                <a:srgbClr val="3783FF"/>
              </a:buClr>
              <a:buSzPct val="123000"/>
              <a:buFont typeface="Wingdings" panose="05000000000000000000" pitchFamily="2" charset="2"/>
              <a:buChar char="Ø"/>
              <a:defRPr/>
            </a:pPr>
            <a:endParaRPr lang="hr-HR" dirty="0">
              <a:cs typeface="+mn-cs"/>
            </a:endParaRPr>
          </a:p>
          <a:p>
            <a:pPr marL="0" indent="0" algn="just">
              <a:buNone/>
              <a:defRPr/>
            </a:pPr>
            <a:endParaRPr lang="hr-HR" dirty="0"/>
          </a:p>
          <a:p>
            <a:pPr marL="0" indent="0" algn="just">
              <a:spcBef>
                <a:spcPts val="0"/>
              </a:spcBef>
              <a:buNone/>
              <a:defRPr/>
            </a:pPr>
            <a:endParaRPr lang="hr-HR" sz="8000" dirty="0">
              <a:solidFill>
                <a:srgbClr val="000066"/>
              </a:solidFill>
            </a:endParaRPr>
          </a:p>
          <a:p>
            <a:pPr algn="just">
              <a:spcBef>
                <a:spcPts val="0"/>
              </a:spcBef>
              <a:buFont typeface="Wingdings" panose="05000000000000000000" pitchFamily="2" charset="2"/>
              <a:buChar char="Ø"/>
              <a:defRPr/>
            </a:pPr>
            <a:endParaRPr lang="hr-HR" sz="8000" dirty="0">
              <a:solidFill>
                <a:srgbClr val="000066"/>
              </a:solidFill>
            </a:endParaRPr>
          </a:p>
          <a:p>
            <a:pPr algn="just">
              <a:spcBef>
                <a:spcPts val="0"/>
              </a:spcBef>
              <a:buFont typeface="Wingdings" panose="05000000000000000000" pitchFamily="2" charset="2"/>
              <a:buChar char="Ø"/>
              <a:defRPr/>
            </a:pPr>
            <a:endParaRPr lang="hr-HR" sz="8000" dirty="0">
              <a:solidFill>
                <a:srgbClr val="000066"/>
              </a:solidFill>
            </a:endParaRPr>
          </a:p>
          <a:p>
            <a:pPr algn="just">
              <a:spcBef>
                <a:spcPts val="0"/>
              </a:spcBef>
              <a:buFont typeface="Wingdings" panose="05000000000000000000" pitchFamily="2" charset="2"/>
              <a:buChar char="Ø"/>
              <a:defRPr/>
            </a:pPr>
            <a:endParaRPr lang="hr-HR" sz="8000" dirty="0">
              <a:solidFill>
                <a:srgbClr val="000066"/>
              </a:solidFill>
            </a:endParaRPr>
          </a:p>
        </p:txBody>
      </p:sp>
      <p:sp>
        <p:nvSpPr>
          <p:cNvPr id="71685" name="Elipsa 3"/>
          <p:cNvSpPr>
            <a:spLocks noChangeArrowheads="1"/>
          </p:cNvSpPr>
          <p:nvPr/>
        </p:nvSpPr>
        <p:spPr bwMode="auto">
          <a:xfrm>
            <a:off x="5735638" y="3500438"/>
            <a:ext cx="2881312" cy="5762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sr-Latn-RS" altLang="sr-Latn-RS" dirty="0">
              <a:latin typeface="Raleway"/>
              <a:cs typeface="Calibri Light" panose="020F0302020204030204" pitchFamily="34" charset="0"/>
            </a:endParaRPr>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50</a:t>
            </a:fld>
            <a:endParaRPr lang="hr-HR" dirty="0"/>
          </a:p>
        </p:txBody>
      </p:sp>
    </p:spTree>
    <p:extLst>
      <p:ext uri="{BB962C8B-B14F-4D97-AF65-F5344CB8AC3E}">
        <p14:creationId xmlns:p14="http://schemas.microsoft.com/office/powerpoint/2010/main" val="3818665918"/>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p:cNvSpPr>
            <a:spLocks noGrp="1"/>
          </p:cNvSpPr>
          <p:nvPr>
            <p:ph type="ctrTitle"/>
          </p:nvPr>
        </p:nvSpPr>
        <p:spPr/>
        <p:txBody>
          <a:bodyPr/>
          <a:lstStyle/>
          <a:p>
            <a:r>
              <a:rPr lang="hr-HR" dirty="0" smtClean="0"/>
              <a:t>Dodatno!</a:t>
            </a:r>
            <a:endParaRPr lang="hr-HR" dirty="0"/>
          </a:p>
        </p:txBody>
      </p:sp>
      <p:sp>
        <p:nvSpPr>
          <p:cNvPr id="6" name="Podnaslov 5"/>
          <p:cNvSpPr>
            <a:spLocks noGrp="1"/>
          </p:cNvSpPr>
          <p:nvPr>
            <p:ph type="subTitle" idx="1"/>
          </p:nvPr>
        </p:nvSpPr>
        <p:spPr/>
        <p:txBody>
          <a:bodyPr/>
          <a:lstStyle/>
          <a:p>
            <a:r>
              <a:rPr lang="hr-HR" sz="2800" dirty="0"/>
              <a:t>Prilagodba računovodstva, financijskog izvještavanja </a:t>
            </a:r>
            <a:r>
              <a:rPr lang="hr-HR" sz="2800" dirty="0" smtClean="0"/>
              <a:t>te prijava </a:t>
            </a:r>
            <a:r>
              <a:rPr lang="hr-HR" sz="2800" dirty="0"/>
              <a:t>poreza i drugih javnih davanja</a:t>
            </a:r>
          </a:p>
          <a:p>
            <a:endParaRPr lang="hr-HR" dirty="0"/>
          </a:p>
        </p:txBody>
      </p:sp>
    </p:spTree>
    <p:extLst>
      <p:ext uri="{BB962C8B-B14F-4D97-AF65-F5344CB8AC3E}">
        <p14:creationId xmlns:p14="http://schemas.microsoft.com/office/powerpoint/2010/main" val="1279462439"/>
      </p:ext>
    </p:extLst>
  </p:cSld>
  <p:clrMapOvr>
    <a:masterClrMapping/>
  </p:clrMapOvr>
  <p:transition spd="slow">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4000" dirty="0"/>
              <a:t>E</a:t>
            </a:r>
            <a:r>
              <a:rPr lang="hr-HR" sz="4000" dirty="0" smtClean="0"/>
              <a:t>videntiranje knjigovodstvenih isprava u poslovnim knjigama</a:t>
            </a:r>
            <a:endParaRPr lang="hr-HR" sz="4000" dirty="0"/>
          </a:p>
        </p:txBody>
      </p:sp>
      <p:sp>
        <p:nvSpPr>
          <p:cNvPr id="3" name="Rezervirano mjesto sadržaja 2"/>
          <p:cNvSpPr>
            <a:spLocks noGrp="1"/>
          </p:cNvSpPr>
          <p:nvPr>
            <p:ph idx="1"/>
          </p:nvPr>
        </p:nvSpPr>
        <p:spPr/>
        <p:txBody>
          <a:bodyPr/>
          <a:lstStyle/>
          <a:p>
            <a:endParaRPr lang="hr-HR" sz="2000" dirty="0"/>
          </a:p>
          <a:p>
            <a:pPr algn="just"/>
            <a:r>
              <a:rPr lang="hr-HR" sz="2400" dirty="0"/>
              <a:t>Knjigovodstvena isprava na temelju koje se unose poslovni događaji u poslovne knjige mora biti iskazana u službenoj valuti.</a:t>
            </a:r>
          </a:p>
          <a:p>
            <a:endParaRPr lang="hr-HR" sz="2400" dirty="0"/>
          </a:p>
          <a:p>
            <a:pPr lvl="1"/>
            <a:r>
              <a:rPr lang="hr-HR" sz="2000" dirty="0"/>
              <a:t>U razdoblju do 31.12.2022. knjigovodstvena isprava iskazuje se </a:t>
            </a:r>
            <a:r>
              <a:rPr lang="hr-HR" sz="2000" dirty="0">
                <a:solidFill>
                  <a:srgbClr val="FF0000"/>
                </a:solidFill>
              </a:rPr>
              <a:t>u kuni</a:t>
            </a:r>
            <a:r>
              <a:rPr lang="hr-HR" sz="2000" dirty="0"/>
              <a:t>.</a:t>
            </a:r>
          </a:p>
          <a:p>
            <a:endParaRPr lang="hr-HR" sz="2400" dirty="0"/>
          </a:p>
          <a:p>
            <a:pPr lvl="1"/>
            <a:r>
              <a:rPr lang="hr-HR" sz="2000" dirty="0"/>
              <a:t>U razdoblju od 1.1.2023. knjigovodstvena isprava iskazuje se </a:t>
            </a:r>
            <a:r>
              <a:rPr lang="hr-HR" sz="2000" dirty="0">
                <a:solidFill>
                  <a:srgbClr val="FF0000"/>
                </a:solidFill>
              </a:rPr>
              <a:t>u euru.</a:t>
            </a:r>
          </a:p>
          <a:p>
            <a:endParaRPr lang="hr-HR" sz="2000"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52</a:t>
            </a:fld>
            <a:endParaRPr lang="hr-HR" dirty="0"/>
          </a:p>
        </p:txBody>
      </p:sp>
    </p:spTree>
    <p:extLst>
      <p:ext uri="{BB962C8B-B14F-4D97-AF65-F5344CB8AC3E}">
        <p14:creationId xmlns:p14="http://schemas.microsoft.com/office/powerpoint/2010/main" val="3975572757"/>
      </p:ext>
    </p:extLst>
  </p:cSld>
  <p:clrMapOvr>
    <a:masterClrMapping/>
  </p:clrMapOvr>
  <p:transition spd="slow">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sz="4000" dirty="0" smtClean="0"/>
              <a:t>Knjigovodstvene isprave</a:t>
            </a:r>
            <a:endParaRPr lang="hr-HR" sz="4000" dirty="0"/>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1974266957"/>
              </p:ext>
            </p:extLst>
          </p:nvPr>
        </p:nvGraphicFramePr>
        <p:xfrm>
          <a:off x="838200" y="1825625"/>
          <a:ext cx="10515600" cy="3220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ravokutnik 2"/>
          <p:cNvSpPr/>
          <p:nvPr/>
        </p:nvSpPr>
        <p:spPr>
          <a:xfrm>
            <a:off x="1573182" y="5270520"/>
            <a:ext cx="8944011" cy="1200329"/>
          </a:xfrm>
          <a:prstGeom prst="rect">
            <a:avLst/>
          </a:prstGeom>
        </p:spPr>
        <p:txBody>
          <a:bodyPr wrap="square">
            <a:spAutoFit/>
          </a:bodyPr>
          <a:lstStyle/>
          <a:p>
            <a:r>
              <a:rPr lang="hr-HR" sz="1200" dirty="0">
                <a:solidFill>
                  <a:schemeClr val="accent2"/>
                </a:solidFill>
                <a:latin typeface="Raleway"/>
              </a:rPr>
              <a:t>U svezi primjene tečaja razlikujemo dvije situacije:</a:t>
            </a:r>
          </a:p>
          <a:p>
            <a:r>
              <a:rPr lang="hr-HR" sz="1200" dirty="0">
                <a:solidFill>
                  <a:schemeClr val="accent2"/>
                </a:solidFill>
                <a:latin typeface="Raleway"/>
              </a:rPr>
              <a:t> </a:t>
            </a:r>
          </a:p>
          <a:p>
            <a:pPr marL="171450" indent="-171450">
              <a:buFont typeface="Arial" panose="020B0604020202020204" pitchFamily="34" charset="0"/>
              <a:buChar char="•"/>
            </a:pPr>
            <a:r>
              <a:rPr lang="hr-HR" sz="1200" dirty="0" smtClean="0">
                <a:solidFill>
                  <a:schemeClr val="accent2"/>
                </a:solidFill>
                <a:latin typeface="Raleway"/>
              </a:rPr>
              <a:t>knjigovodstvena </a:t>
            </a:r>
            <a:r>
              <a:rPr lang="hr-HR" sz="1200" dirty="0">
                <a:solidFill>
                  <a:schemeClr val="accent2"/>
                </a:solidFill>
                <a:latin typeface="Raleway"/>
              </a:rPr>
              <a:t>isprava s datumom poslovnog događaja prije i na 31.12.2022., izdana u razdoblju nakon 1.1.2023., u slučaju kad ugovorni odnos </a:t>
            </a:r>
            <a:r>
              <a:rPr lang="hr-HR" sz="1200" dirty="0">
                <a:solidFill>
                  <a:srgbClr val="FF0000"/>
                </a:solidFill>
                <a:latin typeface="Raleway"/>
              </a:rPr>
              <a:t>uključuje stranu valutu </a:t>
            </a:r>
            <a:r>
              <a:rPr lang="hr-HR" sz="1200" dirty="0">
                <a:solidFill>
                  <a:schemeClr val="accent2"/>
                </a:solidFill>
                <a:latin typeface="Raleway"/>
              </a:rPr>
              <a:t>- </a:t>
            </a:r>
            <a:r>
              <a:rPr lang="hr-HR" sz="1200" b="1" dirty="0">
                <a:solidFill>
                  <a:schemeClr val="accent2"/>
                </a:solidFill>
                <a:latin typeface="Raleway"/>
              </a:rPr>
              <a:t>primjenjuje se ugovoreni tečaj, odnosno tečaj na dan poslovnog događaja</a:t>
            </a:r>
            <a:r>
              <a:rPr lang="hr-HR" sz="1200" dirty="0">
                <a:solidFill>
                  <a:schemeClr val="accent2"/>
                </a:solidFill>
                <a:latin typeface="Raleway"/>
              </a:rPr>
              <a:t>,</a:t>
            </a:r>
          </a:p>
          <a:p>
            <a:pPr marL="171450" indent="-171450">
              <a:buFont typeface="Arial" panose="020B0604020202020204" pitchFamily="34" charset="0"/>
              <a:buChar char="•"/>
            </a:pPr>
            <a:r>
              <a:rPr lang="hr-HR" sz="1200" dirty="0" smtClean="0">
                <a:solidFill>
                  <a:schemeClr val="accent2"/>
                </a:solidFill>
                <a:latin typeface="Raleway"/>
              </a:rPr>
              <a:t>knjigovodstvena </a:t>
            </a:r>
            <a:r>
              <a:rPr lang="hr-HR" sz="1200" dirty="0">
                <a:solidFill>
                  <a:schemeClr val="accent2"/>
                </a:solidFill>
                <a:latin typeface="Raleway"/>
              </a:rPr>
              <a:t>isprava s datumom poslovnog događaja prije i na 31.12.2022., izdana u razdoblju nakon 1.1.2023., u slučaju kad ugovorni odnos </a:t>
            </a:r>
            <a:r>
              <a:rPr lang="hr-HR" sz="1200" dirty="0">
                <a:solidFill>
                  <a:srgbClr val="FF0000"/>
                </a:solidFill>
                <a:latin typeface="Raleway"/>
              </a:rPr>
              <a:t>ne uključuje stranu valutu </a:t>
            </a:r>
            <a:r>
              <a:rPr lang="hr-HR" sz="1200" dirty="0">
                <a:solidFill>
                  <a:schemeClr val="accent2"/>
                </a:solidFill>
                <a:latin typeface="Raleway"/>
              </a:rPr>
              <a:t>primjenjuje se </a:t>
            </a:r>
            <a:r>
              <a:rPr lang="hr-HR" sz="1200" b="1" dirty="0">
                <a:solidFill>
                  <a:schemeClr val="accent2"/>
                </a:solidFill>
                <a:latin typeface="Raleway"/>
              </a:rPr>
              <a:t>fiksni tečaj konverzije.</a:t>
            </a:r>
          </a:p>
        </p:txBody>
      </p:sp>
      <p:sp>
        <p:nvSpPr>
          <p:cNvPr id="8" name="Rezervirano mjesto broja slajda 7"/>
          <p:cNvSpPr>
            <a:spLocks noGrp="1"/>
          </p:cNvSpPr>
          <p:nvPr>
            <p:ph type="sldNum" sz="quarter" idx="12"/>
          </p:nvPr>
        </p:nvSpPr>
        <p:spPr/>
        <p:txBody>
          <a:bodyPr/>
          <a:lstStyle/>
          <a:p>
            <a:fld id="{0D802447-848F-5548-9F32-0A05C11AEE14}" type="slidenum">
              <a:rPr lang="hr-HR" smtClean="0"/>
              <a:pPr/>
              <a:t>53</a:t>
            </a:fld>
            <a:endParaRPr lang="hr-HR" dirty="0"/>
          </a:p>
        </p:txBody>
      </p:sp>
    </p:spTree>
    <p:extLst>
      <p:ext uri="{BB962C8B-B14F-4D97-AF65-F5344CB8AC3E}">
        <p14:creationId xmlns:p14="http://schemas.microsoft.com/office/powerpoint/2010/main" val="1539563143"/>
      </p:ext>
    </p:extLst>
  </p:cSld>
  <p:clrMapOvr>
    <a:masterClrMapping/>
  </p:clrMapOvr>
  <p:transition spd="slow">
    <p:push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4000" dirty="0"/>
              <a:t>E</a:t>
            </a:r>
            <a:r>
              <a:rPr lang="hr-HR" sz="4000" dirty="0" smtClean="0"/>
              <a:t>videntiranje knjigovodstvenih isprava u poslovnim knjigama</a:t>
            </a:r>
            <a:endParaRPr lang="hr-HR" sz="4000" dirty="0"/>
          </a:p>
        </p:txBody>
      </p:sp>
      <p:sp>
        <p:nvSpPr>
          <p:cNvPr id="3" name="Rezervirano mjesto sadržaja 2"/>
          <p:cNvSpPr>
            <a:spLocks noGrp="1"/>
          </p:cNvSpPr>
          <p:nvPr>
            <p:ph idx="1"/>
          </p:nvPr>
        </p:nvSpPr>
        <p:spPr/>
        <p:txBody>
          <a:bodyPr/>
          <a:lstStyle/>
          <a:p>
            <a:endParaRPr lang="hr-HR" sz="2000" dirty="0"/>
          </a:p>
          <a:p>
            <a:pPr marL="0" indent="0">
              <a:buNone/>
            </a:pPr>
            <a:r>
              <a:rPr lang="hr-HR" sz="2000" dirty="0" smtClean="0"/>
              <a:t>Primjer: </a:t>
            </a:r>
            <a:r>
              <a:rPr lang="hr-HR" sz="2000" dirty="0"/>
              <a:t>Izdavanje i unos računa u poslovne knjige</a:t>
            </a:r>
            <a:endParaRPr lang="hr-HR" dirty="0"/>
          </a:p>
          <a:p>
            <a:endParaRPr lang="hr-HR" dirty="0"/>
          </a:p>
          <a:p>
            <a:endParaRPr lang="hr-HR" sz="2200" dirty="0"/>
          </a:p>
        </p:txBody>
      </p:sp>
      <p:graphicFrame>
        <p:nvGraphicFramePr>
          <p:cNvPr id="6" name="Tablica 5"/>
          <p:cNvGraphicFramePr>
            <a:graphicFrameLocks noGrp="1"/>
          </p:cNvGraphicFramePr>
          <p:nvPr>
            <p:extLst>
              <p:ext uri="{D42A27DB-BD31-4B8C-83A1-F6EECF244321}">
                <p14:modId xmlns:p14="http://schemas.microsoft.com/office/powerpoint/2010/main" val="2362897665"/>
              </p:ext>
            </p:extLst>
          </p:nvPr>
        </p:nvGraphicFramePr>
        <p:xfrm>
          <a:off x="2063553" y="2708920"/>
          <a:ext cx="7776865" cy="2520280"/>
        </p:xfrm>
        <a:graphic>
          <a:graphicData uri="http://schemas.openxmlformats.org/drawingml/2006/table">
            <a:tbl>
              <a:tblPr firstRow="1" firstCol="1" bandRow="1">
                <a:tableStyleId>{72833802-FEF1-4C79-8D5D-14CF1EAF98D9}</a:tableStyleId>
              </a:tblPr>
              <a:tblGrid>
                <a:gridCol w="1691807">
                  <a:extLst>
                    <a:ext uri="{9D8B030D-6E8A-4147-A177-3AD203B41FA5}">
                      <a16:colId xmlns:a16="http://schemas.microsoft.com/office/drawing/2014/main" val="933398592"/>
                    </a:ext>
                  </a:extLst>
                </a:gridCol>
                <a:gridCol w="1677858">
                  <a:extLst>
                    <a:ext uri="{9D8B030D-6E8A-4147-A177-3AD203B41FA5}">
                      <a16:colId xmlns:a16="http://schemas.microsoft.com/office/drawing/2014/main" val="3670052711"/>
                    </a:ext>
                  </a:extLst>
                </a:gridCol>
                <a:gridCol w="1610257">
                  <a:extLst>
                    <a:ext uri="{9D8B030D-6E8A-4147-A177-3AD203B41FA5}">
                      <a16:colId xmlns:a16="http://schemas.microsoft.com/office/drawing/2014/main" val="1185561384"/>
                    </a:ext>
                  </a:extLst>
                </a:gridCol>
                <a:gridCol w="844091">
                  <a:extLst>
                    <a:ext uri="{9D8B030D-6E8A-4147-A177-3AD203B41FA5}">
                      <a16:colId xmlns:a16="http://schemas.microsoft.com/office/drawing/2014/main" val="2799028513"/>
                    </a:ext>
                  </a:extLst>
                </a:gridCol>
                <a:gridCol w="863603">
                  <a:extLst>
                    <a:ext uri="{9D8B030D-6E8A-4147-A177-3AD203B41FA5}">
                      <a16:colId xmlns:a16="http://schemas.microsoft.com/office/drawing/2014/main" val="3562273408"/>
                    </a:ext>
                  </a:extLst>
                </a:gridCol>
                <a:gridCol w="1089249">
                  <a:extLst>
                    <a:ext uri="{9D8B030D-6E8A-4147-A177-3AD203B41FA5}">
                      <a16:colId xmlns:a16="http://schemas.microsoft.com/office/drawing/2014/main" val="3868239213"/>
                    </a:ext>
                  </a:extLst>
                </a:gridCol>
              </a:tblGrid>
              <a:tr h="982904">
                <a:tc>
                  <a:txBody>
                    <a:bodyPr/>
                    <a:lstStyle/>
                    <a:p>
                      <a:pPr>
                        <a:lnSpc>
                          <a:spcPct val="107000"/>
                        </a:lnSpc>
                        <a:spcAft>
                          <a:spcPts val="0"/>
                        </a:spcAft>
                      </a:pPr>
                      <a:r>
                        <a:rPr lang="hr-HR" sz="1200" dirty="0">
                          <a:effectLst/>
                          <a:latin typeface="Raleway"/>
                        </a:rPr>
                        <a:t>Datum poslovnog događaja (obavljene usluge ili isporučene robe)</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panose="020B0503030101060003"/>
                        </a:rPr>
                        <a:t>Datum </a:t>
                      </a:r>
                      <a:r>
                        <a:rPr lang="en-GB" sz="1200" dirty="0" err="1">
                          <a:effectLst/>
                          <a:latin typeface="Raleway" panose="020B0503030101060003"/>
                        </a:rPr>
                        <a:t>izdavanja</a:t>
                      </a:r>
                      <a:r>
                        <a:rPr lang="en-GB" sz="1200" dirty="0">
                          <a:effectLst/>
                          <a:latin typeface="Raleway" panose="020B0503030101060003"/>
                        </a:rPr>
                        <a:t> </a:t>
                      </a:r>
                      <a:r>
                        <a:rPr lang="en-GB" sz="1200" dirty="0" err="1">
                          <a:effectLst/>
                          <a:latin typeface="Raleway" panose="020B0503030101060003"/>
                        </a:rPr>
                        <a:t>računa</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panose="020B0503030101060003"/>
                        </a:rPr>
                        <a:t>Datum </a:t>
                      </a:r>
                      <a:r>
                        <a:rPr lang="en-GB" sz="1200" dirty="0" err="1">
                          <a:effectLst/>
                          <a:latin typeface="Raleway" panose="020B0503030101060003"/>
                        </a:rPr>
                        <a:t>plaćanja</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s-ES" sz="1200" kern="1200" dirty="0" err="1">
                          <a:effectLst/>
                          <a:latin typeface="Raleway" panose="020B0503030101060003"/>
                        </a:rPr>
                        <a:t>Valuta</a:t>
                      </a:r>
                      <a:r>
                        <a:rPr lang="es-ES" sz="1200" kern="1200" dirty="0">
                          <a:effectLst/>
                          <a:latin typeface="Raleway" panose="020B0503030101060003"/>
                        </a:rPr>
                        <a:t> u </a:t>
                      </a:r>
                      <a:r>
                        <a:rPr lang="es-ES" sz="1200" kern="1200" dirty="0" err="1">
                          <a:effectLst/>
                          <a:latin typeface="Raleway" panose="020B0503030101060003"/>
                        </a:rPr>
                        <a:t>kojoj</a:t>
                      </a:r>
                      <a:r>
                        <a:rPr lang="es-ES" sz="1200" kern="1200" dirty="0">
                          <a:effectLst/>
                          <a:latin typeface="Raleway" panose="020B0503030101060003"/>
                        </a:rPr>
                        <a:t> se </a:t>
                      </a:r>
                      <a:r>
                        <a:rPr lang="es-ES" sz="1200" kern="1200" dirty="0" err="1">
                          <a:effectLst/>
                          <a:latin typeface="Raleway" panose="020B0503030101060003"/>
                        </a:rPr>
                        <a:t>izdaje</a:t>
                      </a:r>
                      <a:r>
                        <a:rPr lang="es-ES" sz="1200" kern="1200" dirty="0">
                          <a:effectLst/>
                          <a:latin typeface="Raleway" panose="020B0503030101060003"/>
                        </a:rPr>
                        <a:t> </a:t>
                      </a:r>
                      <a:r>
                        <a:rPr lang="es-ES" sz="1200" kern="1200" dirty="0" err="1">
                          <a:effectLst/>
                          <a:latin typeface="Raleway" panose="020B0503030101060003"/>
                        </a:rPr>
                        <a:t>račun</a:t>
                      </a:r>
                      <a:endParaRPr lang="hr-HR" sz="1200" kern="1200" dirty="0">
                        <a:solidFill>
                          <a:schemeClr val="dk1"/>
                        </a:solidFill>
                        <a:effectLst/>
                        <a:latin typeface="Raleway"/>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S" sz="1200" dirty="0" err="1">
                          <a:effectLst/>
                          <a:latin typeface="Raleway" panose="020B0503030101060003"/>
                        </a:rPr>
                        <a:t>Valuta</a:t>
                      </a:r>
                      <a:r>
                        <a:rPr lang="es-ES" sz="1200" dirty="0">
                          <a:effectLst/>
                          <a:latin typeface="Raleway" panose="020B0503030101060003"/>
                        </a:rPr>
                        <a:t> </a:t>
                      </a:r>
                      <a:r>
                        <a:rPr lang="es-ES" sz="1200" dirty="0" err="1">
                          <a:effectLst/>
                          <a:latin typeface="Raleway" panose="020B0503030101060003"/>
                        </a:rPr>
                        <a:t>unosa</a:t>
                      </a:r>
                      <a:r>
                        <a:rPr lang="es-ES" sz="1200" dirty="0">
                          <a:effectLst/>
                          <a:latin typeface="Raleway" panose="020B0503030101060003"/>
                        </a:rPr>
                        <a:t> u </a:t>
                      </a:r>
                      <a:r>
                        <a:rPr lang="es-ES" sz="1200" dirty="0" err="1">
                          <a:effectLst/>
                          <a:latin typeface="Raleway" panose="020B0503030101060003"/>
                        </a:rPr>
                        <a:t>poslovne</a:t>
                      </a:r>
                      <a:r>
                        <a:rPr lang="es-ES" sz="1200" dirty="0">
                          <a:effectLst/>
                          <a:latin typeface="Raleway" panose="020B0503030101060003"/>
                        </a:rPr>
                        <a:t> </a:t>
                      </a:r>
                      <a:r>
                        <a:rPr lang="es-ES" sz="1200" dirty="0" err="1">
                          <a:effectLst/>
                          <a:latin typeface="Raleway" panose="020B0503030101060003"/>
                        </a:rPr>
                        <a:t>knjige</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err="1">
                          <a:effectLst/>
                          <a:latin typeface="Raleway" panose="020B0503030101060003"/>
                        </a:rPr>
                        <a:t>Valuta</a:t>
                      </a:r>
                      <a:r>
                        <a:rPr lang="en-GB" sz="1200" dirty="0">
                          <a:effectLst/>
                          <a:latin typeface="Raleway" panose="020B0503030101060003"/>
                        </a:rPr>
                        <a:t> </a:t>
                      </a:r>
                      <a:r>
                        <a:rPr lang="en-GB" sz="1200" dirty="0" err="1">
                          <a:effectLst/>
                          <a:latin typeface="Raleway" panose="020B0503030101060003"/>
                        </a:rPr>
                        <a:t>plaćanja</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4151799"/>
                  </a:ext>
                </a:extLst>
              </a:tr>
              <a:tr h="384344">
                <a:tc>
                  <a:txBody>
                    <a:bodyPr/>
                    <a:lstStyle/>
                    <a:p>
                      <a:pPr>
                        <a:lnSpc>
                          <a:spcPct val="107000"/>
                        </a:lnSpc>
                        <a:spcAft>
                          <a:spcPts val="0"/>
                        </a:spcAft>
                      </a:pPr>
                      <a:r>
                        <a:rPr lang="en-GB" sz="1200" b="0" dirty="0">
                          <a:effectLst/>
                          <a:latin typeface="Raleway"/>
                        </a:rPr>
                        <a:t>15.12.2022.</a:t>
                      </a:r>
                      <a:endParaRPr lang="hr-HR" sz="1100" b="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a:rPr>
                        <a:t>15.12.2022.</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a:rPr>
                        <a:t>31.12.2022.</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GB" sz="1200" kern="1200" dirty="0" err="1">
                          <a:effectLst/>
                          <a:latin typeface="Raleway"/>
                        </a:rPr>
                        <a:t>kuna</a:t>
                      </a:r>
                      <a:endParaRPr lang="hr-HR" sz="1200" kern="1200" dirty="0">
                        <a:solidFill>
                          <a:schemeClr val="dk1"/>
                        </a:solidFill>
                        <a:effectLst/>
                        <a:latin typeface="Raleway"/>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err="1">
                          <a:effectLst/>
                          <a:latin typeface="Raleway"/>
                        </a:rPr>
                        <a:t>kuna</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err="1">
                          <a:effectLst/>
                          <a:latin typeface="Raleway"/>
                        </a:rPr>
                        <a:t>kuna</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992750"/>
                  </a:ext>
                </a:extLst>
              </a:tr>
              <a:tr h="384344">
                <a:tc>
                  <a:txBody>
                    <a:bodyPr/>
                    <a:lstStyle/>
                    <a:p>
                      <a:pPr>
                        <a:lnSpc>
                          <a:spcPct val="107000"/>
                        </a:lnSpc>
                        <a:spcAft>
                          <a:spcPts val="0"/>
                        </a:spcAft>
                      </a:pPr>
                      <a:r>
                        <a:rPr lang="en-GB" sz="1200" b="1" dirty="0">
                          <a:effectLst/>
                          <a:latin typeface="Raleway"/>
                        </a:rPr>
                        <a:t>15.12.2022.</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a:effectLst/>
                          <a:latin typeface="Raleway"/>
                        </a:rPr>
                        <a:t>15.12.2022.</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a:effectLst/>
                          <a:latin typeface="Raleway"/>
                        </a:rPr>
                        <a:t>15.01.2023.</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GB" sz="1200" b="1" kern="1200" dirty="0" err="1">
                          <a:effectLst/>
                          <a:latin typeface="Raleway"/>
                        </a:rPr>
                        <a:t>kuna</a:t>
                      </a:r>
                      <a:endParaRPr lang="hr-HR" sz="1200" b="1" kern="1200" dirty="0">
                        <a:solidFill>
                          <a:schemeClr val="dk1"/>
                        </a:solidFill>
                        <a:effectLst/>
                        <a:latin typeface="Raleway"/>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err="1">
                          <a:effectLst/>
                          <a:latin typeface="Raleway"/>
                        </a:rPr>
                        <a:t>kuna</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a:effectLst/>
                          <a:latin typeface="Raleway"/>
                        </a:rPr>
                        <a:t>euro</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2352260"/>
                  </a:ext>
                </a:extLst>
              </a:tr>
              <a:tr h="384344">
                <a:tc>
                  <a:txBody>
                    <a:bodyPr/>
                    <a:lstStyle/>
                    <a:p>
                      <a:pPr>
                        <a:lnSpc>
                          <a:spcPct val="107000"/>
                        </a:lnSpc>
                        <a:spcAft>
                          <a:spcPts val="0"/>
                        </a:spcAft>
                      </a:pPr>
                      <a:r>
                        <a:rPr lang="en-GB" sz="1200" b="1" dirty="0">
                          <a:effectLst/>
                          <a:latin typeface="Raleway"/>
                        </a:rPr>
                        <a:t>15.12.2022.</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a:effectLst/>
                          <a:latin typeface="Raleway"/>
                        </a:rPr>
                        <a:t>15.01.2023.</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a:effectLst/>
                          <a:latin typeface="Raleway"/>
                        </a:rPr>
                        <a:t>15.01.2023.</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GB" sz="1200" b="1" kern="1200" dirty="0">
                          <a:effectLst/>
                          <a:latin typeface="Raleway"/>
                        </a:rPr>
                        <a:t>euro</a:t>
                      </a:r>
                      <a:endParaRPr lang="hr-HR" sz="1200" b="1" kern="1200" dirty="0">
                        <a:solidFill>
                          <a:schemeClr val="dk1"/>
                        </a:solidFill>
                        <a:effectLst/>
                        <a:latin typeface="Raleway"/>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err="1">
                          <a:effectLst/>
                          <a:latin typeface="Raleway"/>
                        </a:rPr>
                        <a:t>kuna</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b="1" dirty="0">
                          <a:effectLst/>
                          <a:latin typeface="Raleway"/>
                        </a:rPr>
                        <a:t>euro</a:t>
                      </a:r>
                      <a:r>
                        <a:rPr lang="hr-HR" sz="800" b="1" dirty="0">
                          <a:effectLst/>
                        </a:rPr>
                        <a:t>  </a:t>
                      </a:r>
                      <a:endParaRPr lang="hr-HR" sz="1100" b="1"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8831300"/>
                  </a:ext>
                </a:extLst>
              </a:tr>
              <a:tr h="384344">
                <a:tc>
                  <a:txBody>
                    <a:bodyPr/>
                    <a:lstStyle/>
                    <a:p>
                      <a:pPr>
                        <a:lnSpc>
                          <a:spcPct val="107000"/>
                        </a:lnSpc>
                        <a:spcAft>
                          <a:spcPts val="0"/>
                        </a:spcAft>
                      </a:pPr>
                      <a:r>
                        <a:rPr lang="en-GB" sz="1200" b="0" dirty="0">
                          <a:effectLst/>
                          <a:latin typeface="Raleway"/>
                        </a:rPr>
                        <a:t>15.01.2023.</a:t>
                      </a:r>
                      <a:endParaRPr lang="hr-HR" sz="1100" b="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a:rPr>
                        <a:t>15.01.2023.</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a:rPr>
                        <a:t>15.01.2023.</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GB" sz="1200" kern="1200" dirty="0">
                          <a:effectLst/>
                          <a:latin typeface="Raleway"/>
                        </a:rPr>
                        <a:t>euro</a:t>
                      </a:r>
                      <a:endParaRPr lang="hr-HR" sz="1200" kern="1200" dirty="0">
                        <a:solidFill>
                          <a:schemeClr val="dk1"/>
                        </a:solidFill>
                        <a:effectLst/>
                        <a:latin typeface="Raleway"/>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a:rPr>
                        <a:t>euro</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Raleway"/>
                        </a:rPr>
                        <a:t>euro</a:t>
                      </a:r>
                      <a:endParaRPr lang="hr-HR" sz="1100" dirty="0">
                        <a:effectLst/>
                        <a:latin typeface="Raleway"/>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0512365"/>
                  </a:ext>
                </a:extLst>
              </a:tr>
            </a:tbl>
          </a:graphicData>
        </a:graphic>
      </p:graphicFrame>
      <p:sp>
        <p:nvSpPr>
          <p:cNvPr id="8" name="Rezervirano mjesto broja slajda 7"/>
          <p:cNvSpPr>
            <a:spLocks noGrp="1"/>
          </p:cNvSpPr>
          <p:nvPr>
            <p:ph type="sldNum" sz="quarter" idx="12"/>
          </p:nvPr>
        </p:nvSpPr>
        <p:spPr/>
        <p:txBody>
          <a:bodyPr/>
          <a:lstStyle/>
          <a:p>
            <a:fld id="{0D802447-848F-5548-9F32-0A05C11AEE14}" type="slidenum">
              <a:rPr lang="hr-HR" smtClean="0"/>
              <a:pPr/>
              <a:t>54</a:t>
            </a:fld>
            <a:endParaRPr lang="hr-HR" dirty="0"/>
          </a:p>
        </p:txBody>
      </p:sp>
    </p:spTree>
    <p:extLst>
      <p:ext uri="{BB962C8B-B14F-4D97-AF65-F5344CB8AC3E}">
        <p14:creationId xmlns:p14="http://schemas.microsoft.com/office/powerpoint/2010/main" val="4271522094"/>
      </p:ext>
    </p:extLst>
  </p:cSld>
  <p:clrMapOvr>
    <a:masterClrMapping/>
  </p:clrMapOvr>
  <p:transition spd="slow">
    <p:push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sz="4000" dirty="0" smtClean="0"/>
              <a:t>Putni nalozi</a:t>
            </a:r>
            <a:endParaRPr lang="hr-HR" sz="4000" dirty="0"/>
          </a:p>
        </p:txBody>
      </p:sp>
      <p:sp>
        <p:nvSpPr>
          <p:cNvPr id="3" name="Rezervirano mjesto sadržaja 2"/>
          <p:cNvSpPr>
            <a:spLocks noGrp="1"/>
          </p:cNvSpPr>
          <p:nvPr>
            <p:ph idx="1"/>
          </p:nvPr>
        </p:nvSpPr>
        <p:spPr/>
        <p:txBody>
          <a:bodyPr/>
          <a:lstStyle/>
          <a:p>
            <a:pPr algn="just"/>
            <a:r>
              <a:rPr lang="hr-HR" sz="1800" dirty="0">
                <a:cs typeface="Times New Roman" panose="02020603050405020304" pitchFamily="18" charset="0"/>
              </a:rPr>
              <a:t>U razdoblju dvojnog iskazivanja putne naloge </a:t>
            </a:r>
            <a:r>
              <a:rPr lang="hr-HR" sz="1800" b="1" dirty="0">
                <a:solidFill>
                  <a:srgbClr val="FF0000"/>
                </a:solidFill>
                <a:cs typeface="Times New Roman" panose="02020603050405020304" pitchFamily="18" charset="0"/>
              </a:rPr>
              <a:t>nije potrebno dvojno iskazivati.</a:t>
            </a:r>
          </a:p>
          <a:p>
            <a:pPr algn="just"/>
            <a:endParaRPr lang="hr-HR" sz="1800" b="1" dirty="0">
              <a:cs typeface="Times New Roman" panose="02020603050405020304" pitchFamily="18" charset="0"/>
            </a:endParaRPr>
          </a:p>
          <a:p>
            <a:pPr algn="just"/>
            <a:r>
              <a:rPr lang="hr-HR" sz="1800" dirty="0">
                <a:cs typeface="Times New Roman" panose="02020603050405020304" pitchFamily="18" charset="0"/>
              </a:rPr>
              <a:t>Na putnom nalogu koji se podnosi na obračun do 31.12.2022. obračun troškova, iznos za isplatu ili povrat sredstava po obračunu putnog naloga iskazuje se u kuni, a od 1.1.2023. u euru. </a:t>
            </a:r>
          </a:p>
          <a:p>
            <a:pPr algn="just"/>
            <a:r>
              <a:rPr lang="hr-HR" sz="1800" dirty="0">
                <a:cs typeface="Times New Roman" panose="02020603050405020304" pitchFamily="18" charset="0"/>
              </a:rPr>
              <a:t>Predujmovi koji su isplaćeni do 31.12.2022., a obračunati nakon 1.1.2023., u prva dva tjedna od uvođenja eura radnici </a:t>
            </a:r>
            <a:r>
              <a:rPr lang="hr-HR" sz="1800" b="1" dirty="0">
                <a:cs typeface="Times New Roman" panose="02020603050405020304" pitchFamily="18" charset="0"/>
              </a:rPr>
              <a:t>mogu vratiti u kuni ili euru </a:t>
            </a:r>
            <a:r>
              <a:rPr lang="hr-HR" sz="1800" dirty="0">
                <a:cs typeface="Times New Roman" panose="02020603050405020304" pitchFamily="18" charset="0"/>
              </a:rPr>
              <a:t>u slučaju uplate putem blagajne uz odgovarajuću primjenu fiksnog tečaja konverzije i pravila za preračunavanje i zaokruživanje iz Zakona </a:t>
            </a:r>
          </a:p>
          <a:p>
            <a:pPr algn="just"/>
            <a:r>
              <a:rPr lang="hr-HR" sz="1800" dirty="0">
                <a:cs typeface="Times New Roman" panose="02020603050405020304" pitchFamily="18" charset="0"/>
              </a:rPr>
              <a:t>Ako se uplata ili isplata po putnom nalogu obavlja </a:t>
            </a:r>
            <a:r>
              <a:rPr lang="hr-HR" sz="1800" b="1" dirty="0">
                <a:cs typeface="Times New Roman" panose="02020603050405020304" pitchFamily="18" charset="0"/>
              </a:rPr>
              <a:t>preko transakcijskog računa </a:t>
            </a:r>
            <a:r>
              <a:rPr lang="hr-HR" sz="1800" dirty="0">
                <a:cs typeface="Times New Roman" panose="02020603050405020304" pitchFamily="18" charset="0"/>
              </a:rPr>
              <a:t>za vrijeme dvojnog optjecaja tada se ona provodi isključivo u euru.</a:t>
            </a:r>
          </a:p>
          <a:p>
            <a:pPr algn="just"/>
            <a:r>
              <a:rPr lang="hr-HR" sz="1800" dirty="0">
                <a:cs typeface="Times New Roman" panose="02020603050405020304" pitchFamily="18" charset="0"/>
              </a:rPr>
              <a:t>Također, za potrebe knjiženja u poslovnim knjigama, u slučaju neisplaćenih putnih naloga </a:t>
            </a:r>
            <a:r>
              <a:rPr lang="hr-HR" sz="1800" b="1" dirty="0">
                <a:cs typeface="Times New Roman" panose="02020603050405020304" pitchFamily="18" charset="0"/>
              </a:rPr>
              <a:t>u trećoj valuti, </a:t>
            </a:r>
            <a:r>
              <a:rPr lang="hr-HR" sz="1800" dirty="0">
                <a:cs typeface="Times New Roman" panose="02020603050405020304" pitchFamily="18" charset="0"/>
              </a:rPr>
              <a:t>primjerice USD, potrebno je iznos na 31.12.2022. preračunati u kunu putem srednjeg tečaja HNB-a za USD. Tako dobiveni iznos u kuni preračunava se u euro putem fiksnog tečaja konverzije i sukladno pravilima za preračunavanje i zaokruživanje</a:t>
            </a:r>
            <a:r>
              <a:rPr lang="hr-HR" sz="2000" dirty="0">
                <a:latin typeface="Times New Roman" panose="02020603050405020304" pitchFamily="18" charset="0"/>
                <a:cs typeface="Times New Roman" panose="02020603050405020304" pitchFamily="18" charset="0"/>
              </a:rPr>
              <a:t>.</a:t>
            </a:r>
          </a:p>
          <a:p>
            <a:pPr algn="just"/>
            <a:endParaRPr lang="hr-HR"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55</a:t>
            </a:fld>
            <a:endParaRPr lang="hr-HR" dirty="0"/>
          </a:p>
        </p:txBody>
      </p:sp>
    </p:spTree>
    <p:extLst>
      <p:ext uri="{BB962C8B-B14F-4D97-AF65-F5344CB8AC3E}">
        <p14:creationId xmlns:p14="http://schemas.microsoft.com/office/powerpoint/2010/main" val="764283351"/>
      </p:ext>
    </p:extLst>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4000" dirty="0"/>
              <a:t>Obračun plaće i drugog dohotka u prijelaznom razdoblju</a:t>
            </a:r>
          </a:p>
        </p:txBody>
      </p:sp>
      <p:sp>
        <p:nvSpPr>
          <p:cNvPr id="3" name="Rezervirano mjesto sadržaja 2"/>
          <p:cNvSpPr>
            <a:spLocks noGrp="1"/>
          </p:cNvSpPr>
          <p:nvPr>
            <p:ph idx="1"/>
          </p:nvPr>
        </p:nvSpPr>
        <p:spPr/>
        <p:txBody>
          <a:bodyPr>
            <a:normAutofit fontScale="92500" lnSpcReduction="20000"/>
          </a:bodyPr>
          <a:lstStyle/>
          <a:p>
            <a:endParaRPr lang="hr-HR" sz="1700" dirty="0"/>
          </a:p>
          <a:p>
            <a:pPr algn="just">
              <a:buFont typeface="Courier New" panose="02070309020205020404" pitchFamily="49" charset="0"/>
              <a:buChar char="o"/>
            </a:pPr>
            <a:r>
              <a:rPr lang="hr-HR" sz="1700" dirty="0"/>
              <a:t>Obračun i isplata plaće i ostalih naknada tijekom 2022., zaključno s plaćom za studeni 2022. koja se isplaćuje u prosincu 2022., obračunava se u kuni. </a:t>
            </a:r>
          </a:p>
          <a:p>
            <a:pPr algn="just">
              <a:buFont typeface="Courier New" panose="02070309020205020404" pitchFamily="49" charset="0"/>
              <a:buChar char="o"/>
            </a:pPr>
            <a:r>
              <a:rPr lang="hr-HR" sz="1700" dirty="0"/>
              <a:t>Plaća i ostale naknade za prosinac 2022. koje se isplaćuju, od 1. siječnja 2023. isplaćuju se u euru. </a:t>
            </a:r>
          </a:p>
          <a:p>
            <a:endParaRPr lang="hr-HR" sz="1500" dirty="0"/>
          </a:p>
          <a:p>
            <a:endParaRPr lang="hr-HR" sz="1500" dirty="0"/>
          </a:p>
          <a:p>
            <a:endParaRPr lang="hr-HR" sz="1500" dirty="0"/>
          </a:p>
          <a:p>
            <a:endParaRPr lang="hr-HR" sz="1500" dirty="0"/>
          </a:p>
          <a:p>
            <a:endParaRPr lang="hr-HR" sz="1500" dirty="0"/>
          </a:p>
          <a:p>
            <a:endParaRPr lang="hr-HR" sz="1500" dirty="0"/>
          </a:p>
          <a:p>
            <a:pPr marL="0" indent="0">
              <a:buNone/>
            </a:pPr>
            <a:endParaRPr lang="hr-HR" sz="1500" dirty="0"/>
          </a:p>
          <a:p>
            <a:pPr algn="just">
              <a:buFont typeface="Courier New" panose="02070309020205020404" pitchFamily="49" charset="0"/>
              <a:buChar char="o"/>
            </a:pPr>
            <a:r>
              <a:rPr lang="hr-HR" sz="1700" dirty="0"/>
              <a:t>Po zaključenju poslovne godine 2022., obveza za plaću za prosinac 2022. prenosi se u početno stanje 2023. te se preračunava u euro uz primjenu fiksnog tečaja konverzije i sukladno pravilima za preračunavanje i zaokruživanje. Po isplati plaće u euru u siječnju 2023., zatvaraju se prenesene obveze iz 2022.</a:t>
            </a:r>
          </a:p>
          <a:p>
            <a:pPr algn="just">
              <a:buFont typeface="Courier New" panose="02070309020205020404" pitchFamily="49" charset="0"/>
              <a:buChar char="o"/>
            </a:pPr>
            <a:r>
              <a:rPr lang="hr-HR" sz="1700" dirty="0"/>
              <a:t>Na isti način postupat će se i s ugovorima o djelu, autorskim honorarima i srodnim obvezama poslovnog subjekta za isplatu oporezivog drugog dohotka.</a:t>
            </a:r>
          </a:p>
          <a:p>
            <a:endParaRPr lang="hr-HR" sz="1700" dirty="0"/>
          </a:p>
          <a:p>
            <a:endParaRPr lang="hr-HR" dirty="0"/>
          </a:p>
        </p:txBody>
      </p:sp>
      <p:graphicFrame>
        <p:nvGraphicFramePr>
          <p:cNvPr id="8" name="Dijagram 7"/>
          <p:cNvGraphicFramePr/>
          <p:nvPr>
            <p:extLst>
              <p:ext uri="{D42A27DB-BD31-4B8C-83A1-F6EECF244321}">
                <p14:modId xmlns:p14="http://schemas.microsoft.com/office/powerpoint/2010/main" val="1102539893"/>
              </p:ext>
            </p:extLst>
          </p:nvPr>
        </p:nvGraphicFramePr>
        <p:xfrm>
          <a:off x="1835869" y="3085491"/>
          <a:ext cx="8166968" cy="1440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zervirano mjesto broja slajda 6"/>
          <p:cNvSpPr>
            <a:spLocks noGrp="1"/>
          </p:cNvSpPr>
          <p:nvPr>
            <p:ph type="sldNum" sz="quarter" idx="12"/>
          </p:nvPr>
        </p:nvSpPr>
        <p:spPr/>
        <p:txBody>
          <a:bodyPr/>
          <a:lstStyle/>
          <a:p>
            <a:fld id="{0D802447-848F-5548-9F32-0A05C11AEE14}" type="slidenum">
              <a:rPr lang="hr-HR" smtClean="0"/>
              <a:pPr/>
              <a:t>56</a:t>
            </a:fld>
            <a:endParaRPr lang="hr-HR" dirty="0"/>
          </a:p>
        </p:txBody>
      </p:sp>
    </p:spTree>
    <p:extLst>
      <p:ext uri="{BB962C8B-B14F-4D97-AF65-F5344CB8AC3E}">
        <p14:creationId xmlns:p14="http://schemas.microsoft.com/office/powerpoint/2010/main" val="1078024197"/>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4000" dirty="0"/>
              <a:t>Preračunavanje stanja u poslovnim </a:t>
            </a:r>
            <a:r>
              <a:rPr lang="hr-HR" sz="4000" dirty="0" smtClean="0"/>
              <a:t>knjigama</a:t>
            </a:r>
            <a:endParaRPr lang="hr-HR" sz="4000" dirty="0"/>
          </a:p>
        </p:txBody>
      </p:sp>
      <p:sp>
        <p:nvSpPr>
          <p:cNvPr id="5" name="Rezervirano mjesto sadržaja 4"/>
          <p:cNvSpPr>
            <a:spLocks noGrp="1"/>
          </p:cNvSpPr>
          <p:nvPr>
            <p:ph idx="1"/>
          </p:nvPr>
        </p:nvSpPr>
        <p:spPr/>
        <p:txBody>
          <a:bodyPr/>
          <a:lstStyle/>
          <a:p>
            <a:pPr algn="just"/>
            <a:endParaRPr lang="hr-HR" sz="2000" dirty="0"/>
          </a:p>
          <a:p>
            <a:pPr algn="just"/>
            <a:r>
              <a:rPr lang="hr-HR" sz="2000" dirty="0"/>
              <a:t>Poslovni subjekti čija je poslovna godina jednaka kalendarskoj, stanja s 31.12.2022. preračunavaju u euro primjenom fiksnog tečaja i sukladno pravilima za preračunavanje i zaokruživanje. </a:t>
            </a:r>
          </a:p>
          <a:p>
            <a:pPr algn="just"/>
            <a:endParaRPr lang="hr-HR" sz="2000" dirty="0"/>
          </a:p>
          <a:p>
            <a:pPr algn="just"/>
            <a:r>
              <a:rPr lang="hr-HR" sz="2000" dirty="0"/>
              <a:t>Za poslovne subjekte čija je poslovna godina različita od kalendarske predlaže se sastavljanje </a:t>
            </a:r>
            <a:r>
              <a:rPr lang="hr-HR" sz="2000" b="1" dirty="0"/>
              <a:t>tehničke bilance </a:t>
            </a:r>
            <a:r>
              <a:rPr lang="hr-HR" sz="2000" dirty="0"/>
              <a:t>s 31.12.2022. </a:t>
            </a:r>
          </a:p>
          <a:p>
            <a:endParaRPr lang="hr-HR" sz="1500" dirty="0"/>
          </a:p>
          <a:p>
            <a:endParaRPr lang="hr-HR" sz="1500"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57</a:t>
            </a:fld>
            <a:endParaRPr lang="hr-HR" dirty="0"/>
          </a:p>
        </p:txBody>
      </p:sp>
    </p:spTree>
    <p:extLst>
      <p:ext uri="{BB962C8B-B14F-4D97-AF65-F5344CB8AC3E}">
        <p14:creationId xmlns:p14="http://schemas.microsoft.com/office/powerpoint/2010/main" val="1162471332"/>
      </p:ext>
    </p:extLst>
  </p:cSld>
  <p:clrMapOvr>
    <a:masterClrMapping/>
  </p:clrMapOvr>
  <p:transition spd="slow">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4000" dirty="0"/>
              <a:t>Priprema i predaja godišnjih financijskih izvještaja</a:t>
            </a:r>
          </a:p>
        </p:txBody>
      </p:sp>
      <p:sp>
        <p:nvSpPr>
          <p:cNvPr id="3" name="Rezervirano mjesto sadržaja 2"/>
          <p:cNvSpPr>
            <a:spLocks noGrp="1"/>
          </p:cNvSpPr>
          <p:nvPr>
            <p:ph idx="1"/>
          </p:nvPr>
        </p:nvSpPr>
        <p:spPr/>
        <p:txBody>
          <a:bodyPr/>
          <a:lstStyle/>
          <a:p>
            <a:endParaRPr lang="hr-HR" sz="2000" dirty="0"/>
          </a:p>
          <a:p>
            <a:pPr algn="just"/>
            <a:r>
              <a:rPr lang="hr-HR" sz="2000" dirty="0"/>
              <a:t>Poslovni subjekti, obveznici predaje godišnjih financijskih izvještaja, sukladno odredbama Zakona o računovodstvu čija je poslovna godina </a:t>
            </a:r>
            <a:r>
              <a:rPr lang="hr-HR" sz="2000" b="1" dirty="0"/>
              <a:t>jednaka</a:t>
            </a:r>
            <a:r>
              <a:rPr lang="hr-HR" sz="2000" dirty="0"/>
              <a:t> kalendarskoj, pripremaju i predaju godišnje financijske izvještaje sukladno rokovima u 2023. za 2022. </a:t>
            </a:r>
            <a:r>
              <a:rPr lang="hr-HR" sz="2000" b="1" dirty="0"/>
              <a:t>u kuni.</a:t>
            </a:r>
          </a:p>
          <a:p>
            <a:pPr algn="just"/>
            <a:endParaRPr lang="hr-HR" sz="2000" b="1" dirty="0"/>
          </a:p>
          <a:p>
            <a:pPr algn="just"/>
            <a:r>
              <a:rPr lang="hr-HR" sz="2000" dirty="0"/>
              <a:t> Poslovni subjekti, obveznici predaje godišnjih financijskih izvještaja, sukladno odredbama Zakona o računovodstvu, čija je poslovna godina </a:t>
            </a:r>
            <a:r>
              <a:rPr lang="hr-HR" sz="2000" b="1" dirty="0"/>
              <a:t>različita</a:t>
            </a:r>
            <a:r>
              <a:rPr lang="hr-HR" sz="2000" dirty="0"/>
              <a:t> od kalendarske, a čiji posljednji dan financijske godine nastupa nakon dana uvođenja eura, navode podatke za prethodnu poslovnu godinu u financijskim izvještajima </a:t>
            </a:r>
            <a:r>
              <a:rPr lang="hr-HR" sz="2000" b="1" dirty="0"/>
              <a:t>u euru.</a:t>
            </a:r>
          </a:p>
          <a:p>
            <a:endParaRPr lang="hr-HR"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58</a:t>
            </a:fld>
            <a:endParaRPr lang="hr-HR" dirty="0"/>
          </a:p>
        </p:txBody>
      </p:sp>
    </p:spTree>
    <p:extLst>
      <p:ext uri="{BB962C8B-B14F-4D97-AF65-F5344CB8AC3E}">
        <p14:creationId xmlns:p14="http://schemas.microsoft.com/office/powerpoint/2010/main" val="2974157382"/>
      </p:ext>
    </p:extLst>
  </p:cSld>
  <p:clrMapOvr>
    <a:masterClrMapping/>
  </p:clrMapOvr>
  <p:transition spd="slow">
    <p:push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sz="4000" dirty="0"/>
              <a:t>F</a:t>
            </a:r>
            <a:r>
              <a:rPr lang="hr-HR" sz="4000" dirty="0" smtClean="0"/>
              <a:t>inancijski </a:t>
            </a:r>
            <a:r>
              <a:rPr lang="hr-HR" sz="4000" dirty="0"/>
              <a:t>izvještaji</a:t>
            </a:r>
          </a:p>
        </p:txBody>
      </p:sp>
      <p:sp>
        <p:nvSpPr>
          <p:cNvPr id="3" name="Rezervirano mjesto sadržaja 2"/>
          <p:cNvSpPr>
            <a:spLocks noGrp="1"/>
          </p:cNvSpPr>
          <p:nvPr>
            <p:ph idx="1"/>
          </p:nvPr>
        </p:nvSpPr>
        <p:spPr/>
        <p:txBody>
          <a:bodyPr/>
          <a:lstStyle/>
          <a:p>
            <a:pPr algn="just"/>
            <a:endParaRPr lang="hr-HR" dirty="0">
              <a:solidFill>
                <a:schemeClr val="accent1">
                  <a:lumMod val="50000"/>
                </a:schemeClr>
              </a:solidFill>
            </a:endParaRPr>
          </a:p>
          <a:p>
            <a:pPr algn="just"/>
            <a:endParaRPr lang="hr-HR" dirty="0">
              <a:solidFill>
                <a:schemeClr val="accent1">
                  <a:lumMod val="50000"/>
                </a:schemeClr>
              </a:solidFill>
            </a:endParaRPr>
          </a:p>
        </p:txBody>
      </p:sp>
      <p:graphicFrame>
        <p:nvGraphicFramePr>
          <p:cNvPr id="10" name="Dijagram 9"/>
          <p:cNvGraphicFramePr/>
          <p:nvPr>
            <p:extLst>
              <p:ext uri="{D42A27DB-BD31-4B8C-83A1-F6EECF244321}">
                <p14:modId xmlns:p14="http://schemas.microsoft.com/office/powerpoint/2010/main" val="2431754235"/>
              </p:ext>
            </p:extLst>
          </p:nvPr>
        </p:nvGraphicFramePr>
        <p:xfrm>
          <a:off x="1434859" y="1467569"/>
          <a:ext cx="10064151"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zervirano mjesto broja slajda 6"/>
          <p:cNvSpPr>
            <a:spLocks noGrp="1"/>
          </p:cNvSpPr>
          <p:nvPr>
            <p:ph type="sldNum" sz="quarter" idx="12"/>
          </p:nvPr>
        </p:nvSpPr>
        <p:spPr/>
        <p:txBody>
          <a:bodyPr/>
          <a:lstStyle/>
          <a:p>
            <a:fld id="{0D802447-848F-5548-9F32-0A05C11AEE14}" type="slidenum">
              <a:rPr lang="hr-HR" smtClean="0"/>
              <a:pPr/>
              <a:t>59</a:t>
            </a:fld>
            <a:endParaRPr lang="hr-HR" dirty="0"/>
          </a:p>
        </p:txBody>
      </p:sp>
    </p:spTree>
    <p:extLst>
      <p:ext uri="{BB962C8B-B14F-4D97-AF65-F5344CB8AC3E}">
        <p14:creationId xmlns:p14="http://schemas.microsoft.com/office/powerpoint/2010/main" val="1205847768"/>
      </p:ext>
    </p:extLst>
  </p:cSld>
  <p:clrMapOvr>
    <a:masterClrMapping/>
  </p:clrMapOvr>
  <p:transition spd="slow">
    <p:push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4000" dirty="0" smtClean="0"/>
              <a:t>Prijava poreza i drugih javnih davanja (1)</a:t>
            </a:r>
            <a:endParaRPr lang="hr-HR" sz="4000" dirty="0"/>
          </a:p>
        </p:txBody>
      </p:sp>
      <p:sp>
        <p:nvSpPr>
          <p:cNvPr id="5" name="Rezervirano mjesto sadržaja 4"/>
          <p:cNvSpPr>
            <a:spLocks noGrp="1"/>
          </p:cNvSpPr>
          <p:nvPr>
            <p:ph idx="1"/>
          </p:nvPr>
        </p:nvSpPr>
        <p:spPr/>
        <p:txBody>
          <a:bodyPr/>
          <a:lstStyle/>
          <a:p>
            <a:r>
              <a:rPr lang="hr-HR" sz="2000" dirty="0"/>
              <a:t>Prijave poreza za 2022. i ranije godine dostavljaju se u kuni, a za 2023. i nadalje u euru. </a:t>
            </a:r>
          </a:p>
          <a:p>
            <a:r>
              <a:rPr lang="hr-HR" sz="2000" dirty="0"/>
              <a:t>Ispravci poreznih prijava podnose se u valuti u kojoj su izvorno dostavljeni. </a:t>
            </a:r>
          </a:p>
          <a:p>
            <a:pPr marL="0" indent="0">
              <a:buNone/>
            </a:pPr>
            <a:endParaRPr lang="hr-HR" sz="2000" dirty="0"/>
          </a:p>
          <a:p>
            <a:pPr marL="0" indent="0">
              <a:buNone/>
            </a:pPr>
            <a:r>
              <a:rPr lang="hr-HR" sz="2000" i="1" u="sng" dirty="0"/>
              <a:t>PDV obrazac</a:t>
            </a:r>
          </a:p>
          <a:p>
            <a:r>
              <a:rPr lang="hr-HR" sz="2000" dirty="0"/>
              <a:t>PDV obrazac </a:t>
            </a:r>
            <a:r>
              <a:rPr lang="hr-HR" sz="2000" dirty="0">
                <a:solidFill>
                  <a:srgbClr val="FF0000"/>
                </a:solidFill>
              </a:rPr>
              <a:t>za prosinac 2022. </a:t>
            </a:r>
            <a:r>
              <a:rPr lang="hr-HR" sz="2000" dirty="0"/>
              <a:t>podnosi se, sukladno zakonskim rokovima, </a:t>
            </a:r>
            <a:r>
              <a:rPr lang="hr-HR" sz="2000" dirty="0">
                <a:solidFill>
                  <a:srgbClr val="FF0000"/>
                </a:solidFill>
              </a:rPr>
              <a:t>u siječnju 2023. u kuni </a:t>
            </a:r>
            <a:r>
              <a:rPr lang="hr-HR" sz="2000" dirty="0"/>
              <a:t>jer se poslovni događaji iskazani u obrascu za prosinac 2022. odnose na obračunsko razdoblje 2022.</a:t>
            </a:r>
          </a:p>
          <a:p>
            <a:r>
              <a:rPr lang="hr-HR" sz="2000" dirty="0"/>
              <a:t>Knjige izlaznih i ulaznih računa, za obračunsko razdoblje 2022. i ranije iskazuju se u kuni, a za obračunsko razdoblje od 2023. u euru. </a:t>
            </a:r>
          </a:p>
          <a:p>
            <a:r>
              <a:rPr lang="hr-HR" sz="2000" dirty="0"/>
              <a:t>Povrat PDV-a u putničkom prometu do 31. prosinca 2022. iskazuje se u kuni, a od 2023. u euru. </a:t>
            </a:r>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60</a:t>
            </a:fld>
            <a:endParaRPr lang="hr-HR" dirty="0"/>
          </a:p>
        </p:txBody>
      </p:sp>
    </p:spTree>
    <p:extLst>
      <p:ext uri="{BB962C8B-B14F-4D97-AF65-F5344CB8AC3E}">
        <p14:creationId xmlns:p14="http://schemas.microsoft.com/office/powerpoint/2010/main" val="4259013866"/>
      </p:ext>
    </p:extLst>
  </p:cSld>
  <p:clrMapOvr>
    <a:masterClrMapping/>
  </p:clrMapOvr>
  <p:transition spd="slow">
    <p:push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4000" dirty="0" smtClean="0"/>
              <a:t>Prijava poreza i drugih javnih davanja (2) </a:t>
            </a:r>
            <a:endParaRPr lang="hr-HR" sz="4000" dirty="0"/>
          </a:p>
        </p:txBody>
      </p:sp>
      <p:sp>
        <p:nvSpPr>
          <p:cNvPr id="3" name="Rezervirano mjesto sadržaja 2"/>
          <p:cNvSpPr>
            <a:spLocks noGrp="1"/>
          </p:cNvSpPr>
          <p:nvPr>
            <p:ph idx="1"/>
          </p:nvPr>
        </p:nvSpPr>
        <p:spPr/>
        <p:txBody>
          <a:bodyPr>
            <a:normAutofit lnSpcReduction="10000"/>
          </a:bodyPr>
          <a:lstStyle/>
          <a:p>
            <a:pPr marL="0" indent="0">
              <a:buNone/>
            </a:pPr>
            <a:r>
              <a:rPr lang="hr-HR" sz="1900" i="1" u="sng" dirty="0"/>
              <a:t>Porez na dobit i porez na dohodak</a:t>
            </a:r>
          </a:p>
          <a:p>
            <a:r>
              <a:rPr lang="hr-HR" sz="1900" dirty="0">
                <a:solidFill>
                  <a:schemeClr val="accent6"/>
                </a:solidFill>
              </a:rPr>
              <a:t>Prijava </a:t>
            </a:r>
            <a:r>
              <a:rPr lang="hr-HR" sz="1900" dirty="0">
                <a:solidFill>
                  <a:srgbClr val="FF0000"/>
                </a:solidFill>
              </a:rPr>
              <a:t>poreza na dobit, </a:t>
            </a:r>
            <a:r>
              <a:rPr lang="hr-HR" sz="1900" dirty="0">
                <a:solidFill>
                  <a:schemeClr val="accent6"/>
                </a:solidFill>
              </a:rPr>
              <a:t>kao i prijava </a:t>
            </a:r>
            <a:r>
              <a:rPr lang="hr-HR" sz="1900" dirty="0">
                <a:solidFill>
                  <a:srgbClr val="FF0000"/>
                </a:solidFill>
              </a:rPr>
              <a:t>poreza na dohodak </a:t>
            </a:r>
            <a:r>
              <a:rPr lang="hr-HR" sz="1900" dirty="0">
                <a:solidFill>
                  <a:schemeClr val="accent6"/>
                </a:solidFill>
              </a:rPr>
              <a:t>za 2022. koja se podnosi u 2023. iskazuje se u kuni.</a:t>
            </a:r>
          </a:p>
          <a:p>
            <a:r>
              <a:rPr lang="hr-HR" sz="1900" dirty="0"/>
              <a:t>Obveznici poreza na dobit čije porezno razdoblje započinje prije uvođenja eura, a završava nakon dana uvođenja eura, prijavu poreza na dobit za to porezno razdoblje dostavljaju </a:t>
            </a:r>
            <a:r>
              <a:rPr lang="hr-HR" sz="1900" dirty="0">
                <a:solidFill>
                  <a:srgbClr val="FF0000"/>
                </a:solidFill>
              </a:rPr>
              <a:t>u euru.</a:t>
            </a:r>
          </a:p>
          <a:p>
            <a:endParaRPr lang="hr-HR" sz="1900" dirty="0"/>
          </a:p>
          <a:p>
            <a:pPr marL="0" indent="0">
              <a:buNone/>
            </a:pPr>
            <a:r>
              <a:rPr lang="hr-HR" sz="1900" i="1" u="sng" dirty="0"/>
              <a:t>Obrazac JOPPD</a:t>
            </a:r>
          </a:p>
          <a:p>
            <a:r>
              <a:rPr lang="hr-HR" sz="1900" dirty="0">
                <a:solidFill>
                  <a:srgbClr val="FF0000"/>
                </a:solidFill>
              </a:rPr>
              <a:t>Obrazac JOPPD koji ima oznaku izvješća 22xxx podnosi se u kuni, a Obrazac JOPPD koji ima oznaku izvješća 23xxx podnosi se u euru. </a:t>
            </a:r>
          </a:p>
          <a:p>
            <a:r>
              <a:rPr lang="hr-HR" sz="1900" dirty="0"/>
              <a:t>Obračun i isplata plaća tijekom 2022. godine, zaključno s plaćom za studeni koja se isplaćuje u prosincu vrši se u kuni i JOPPD Obrazac nosit će oznaku 22xxx. </a:t>
            </a:r>
          </a:p>
          <a:p>
            <a:r>
              <a:rPr lang="hr-HR" sz="1900" dirty="0"/>
              <a:t>Obračun plaća i ostalih naknada za prosinac 2022. i za 2023. koje se isplaćuju u siječnju 2023. vrši se u euru. </a:t>
            </a:r>
          </a:p>
          <a:p>
            <a:r>
              <a:rPr lang="hr-HR" sz="1900" dirty="0"/>
              <a:t>Korekcije i nadopune JOPPD Obrazaca podnose se u valuti u kojoj je dostavljen izvorni obrazac.</a:t>
            </a:r>
          </a:p>
          <a:p>
            <a:pPr marL="0" indent="0">
              <a:buNone/>
            </a:pPr>
            <a:endParaRPr lang="hr-HR" sz="2000" dirty="0"/>
          </a:p>
          <a:p>
            <a:endParaRPr lang="hr-HR" sz="2000" dirty="0"/>
          </a:p>
          <a:p>
            <a:pPr marL="0" indent="0">
              <a:buNone/>
            </a:pPr>
            <a:endParaRPr lang="hr-HR" sz="2000" dirty="0"/>
          </a:p>
        </p:txBody>
      </p:sp>
      <p:sp>
        <p:nvSpPr>
          <p:cNvPr id="7" name="Rezervirano mjesto broja slajda 6"/>
          <p:cNvSpPr>
            <a:spLocks noGrp="1"/>
          </p:cNvSpPr>
          <p:nvPr>
            <p:ph type="sldNum" sz="quarter" idx="12"/>
          </p:nvPr>
        </p:nvSpPr>
        <p:spPr/>
        <p:txBody>
          <a:bodyPr/>
          <a:lstStyle/>
          <a:p>
            <a:fld id="{0D802447-848F-5548-9F32-0A05C11AEE14}" type="slidenum">
              <a:rPr lang="hr-HR" smtClean="0"/>
              <a:pPr/>
              <a:t>61</a:t>
            </a:fld>
            <a:endParaRPr lang="hr-HR" dirty="0"/>
          </a:p>
        </p:txBody>
      </p:sp>
    </p:spTree>
    <p:extLst>
      <p:ext uri="{BB962C8B-B14F-4D97-AF65-F5344CB8AC3E}">
        <p14:creationId xmlns:p14="http://schemas.microsoft.com/office/powerpoint/2010/main" val="230512317"/>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aslov 1"/>
          <p:cNvSpPr>
            <a:spLocks noGrp="1"/>
          </p:cNvSpPr>
          <p:nvPr>
            <p:ph type="title"/>
          </p:nvPr>
        </p:nvSpPr>
        <p:spPr/>
        <p:txBody>
          <a:bodyPr>
            <a:noAutofit/>
          </a:bodyPr>
          <a:lstStyle/>
          <a:p>
            <a:r>
              <a:rPr lang="hr-HR" altLang="sr-Latn-RS" sz="4000" dirty="0">
                <a:latin typeface="Utopia Std"/>
                <a:cs typeface="Calibri Light" panose="020F0302020204030204" pitchFamily="34" charset="0"/>
              </a:rPr>
              <a:t>Nadležna nadzorna tijela</a:t>
            </a: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4151872142"/>
              </p:ext>
            </p:extLst>
          </p:nvPr>
        </p:nvGraphicFramePr>
        <p:xfrm>
          <a:off x="777815" y="1385678"/>
          <a:ext cx="10514374" cy="5229000"/>
        </p:xfrm>
        <a:graphic>
          <a:graphicData uri="http://schemas.openxmlformats.org/drawingml/2006/table">
            <a:tbl>
              <a:tblPr firstRow="1" firstCol="1" bandRow="1">
                <a:tableStyleId>{5C22544A-7EE6-4342-B048-85BDC9FD1C3A}</a:tableStyleId>
              </a:tblPr>
              <a:tblGrid>
                <a:gridCol w="3248098">
                  <a:extLst>
                    <a:ext uri="{9D8B030D-6E8A-4147-A177-3AD203B41FA5}">
                      <a16:colId xmlns:a16="http://schemas.microsoft.com/office/drawing/2014/main" val="3203337502"/>
                    </a:ext>
                  </a:extLst>
                </a:gridCol>
                <a:gridCol w="7266276">
                  <a:extLst>
                    <a:ext uri="{9D8B030D-6E8A-4147-A177-3AD203B41FA5}">
                      <a16:colId xmlns:a16="http://schemas.microsoft.com/office/drawing/2014/main" val="3649013621"/>
                    </a:ext>
                  </a:extLst>
                </a:gridCol>
              </a:tblGrid>
              <a:tr h="148370">
                <a:tc>
                  <a:txBody>
                    <a:bodyPr/>
                    <a:lstStyle/>
                    <a:p>
                      <a:pPr>
                        <a:lnSpc>
                          <a:spcPct val="107000"/>
                        </a:lnSpc>
                        <a:spcAft>
                          <a:spcPts val="0"/>
                        </a:spcAft>
                      </a:pPr>
                      <a:r>
                        <a:rPr lang="hr-HR" sz="1100" dirty="0">
                          <a:effectLst/>
                          <a:latin typeface="Raleway"/>
                        </a:rPr>
                        <a:t>Nadzorno nadležno tijelo</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 Područje nadzora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3137158856"/>
                  </a:ext>
                </a:extLst>
              </a:tr>
              <a:tr h="695746">
                <a:tc>
                  <a:txBody>
                    <a:bodyPr/>
                    <a:lstStyle/>
                    <a:p>
                      <a:pPr>
                        <a:lnSpc>
                          <a:spcPct val="107000"/>
                        </a:lnSpc>
                        <a:spcAft>
                          <a:spcPts val="0"/>
                        </a:spcAft>
                      </a:pPr>
                      <a:r>
                        <a:rPr lang="hr-HR" sz="1100" dirty="0">
                          <a:effectLst/>
                          <a:latin typeface="Raleway"/>
                        </a:rPr>
                        <a:t>Ministarstvo financija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financijskog i proračunskog nadzora i sprječavanja pranja novca i financiranja terorizma, uključujući i nadzor  sprječavanja pranja novca i financiranja terorizma kod HP-Hrvatske pošte d.d. i Financijske agencije kada obavljaju poslove zamjene gotovog novca kune za gotov novac eura sukladno članku 27. stavku 1. ovoga Zakona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2634167585"/>
                  </a:ext>
                </a:extLst>
              </a:tr>
              <a:tr h="278299">
                <a:tc>
                  <a:txBody>
                    <a:bodyPr/>
                    <a:lstStyle/>
                    <a:p>
                      <a:pPr>
                        <a:lnSpc>
                          <a:spcPct val="107000"/>
                        </a:lnSpc>
                        <a:spcAft>
                          <a:spcPts val="0"/>
                        </a:spcAft>
                      </a:pPr>
                      <a:r>
                        <a:rPr lang="hr-HR" sz="1100" dirty="0">
                          <a:effectLst/>
                          <a:latin typeface="Raleway"/>
                        </a:rPr>
                        <a:t>Ministarstvo financija, Porezna uprava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sastavljanja financijskih i drugih izvještaja te prijave poreza i drugih javnih davanja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3635723041"/>
                  </a:ext>
                </a:extLst>
              </a:tr>
              <a:tr h="834895">
                <a:tc>
                  <a:txBody>
                    <a:bodyPr/>
                    <a:lstStyle/>
                    <a:p>
                      <a:pPr>
                        <a:lnSpc>
                          <a:spcPct val="107000"/>
                        </a:lnSpc>
                        <a:spcAft>
                          <a:spcPts val="0"/>
                        </a:spcAft>
                      </a:pPr>
                      <a:r>
                        <a:rPr lang="hr-HR" sz="1100" dirty="0">
                          <a:effectLst/>
                          <a:latin typeface="Raleway"/>
                        </a:rPr>
                        <a:t>Ministarstvo mora, prometa i infrastrukture</a:t>
                      </a:r>
                    </a:p>
                    <a:p>
                      <a:pPr>
                        <a:lnSpc>
                          <a:spcPct val="107000"/>
                        </a:lnSpc>
                        <a:spcAft>
                          <a:spcPts val="0"/>
                        </a:spcAft>
                      </a:pPr>
                      <a:r>
                        <a:rPr lang="hr-HR" sz="1100" dirty="0">
                          <a:effectLst/>
                          <a:latin typeface="Raleway"/>
                        </a:rPr>
                        <a:t> </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javnog prijevoza putnika i tereta u unutarnjem cestovnom prometu, pružanja kolodvorskih usluga na autobusnim i teretnim kolodvorima te agencijske djelatnosti u cestovnom prijevozu kao i u području javnog prijevoza putnika i tereta u unutarnjem željezničkom prometu,  pružanja kolodvorskih usluga na željezničkim i teretnim kolodvorima, agencijske djelatnosti u željezničkom prijevozu</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2162312992"/>
                  </a:ext>
                </a:extLst>
              </a:tr>
              <a:tr h="148370">
                <a:tc>
                  <a:txBody>
                    <a:bodyPr/>
                    <a:lstStyle/>
                    <a:p>
                      <a:pPr>
                        <a:lnSpc>
                          <a:spcPct val="107000"/>
                        </a:lnSpc>
                        <a:spcAft>
                          <a:spcPts val="0"/>
                        </a:spcAft>
                      </a:pPr>
                      <a:r>
                        <a:rPr lang="hr-HR" sz="1100" dirty="0">
                          <a:effectLst/>
                          <a:latin typeface="Raleway"/>
                        </a:rPr>
                        <a:t>Ministarstvo zdravstva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zdravstvene djelatnosti, lijekova i medicinskih proizvoda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1535745745"/>
                  </a:ext>
                </a:extLst>
              </a:tr>
              <a:tr h="278299">
                <a:tc>
                  <a:txBody>
                    <a:bodyPr/>
                    <a:lstStyle/>
                    <a:p>
                      <a:pPr>
                        <a:lnSpc>
                          <a:spcPct val="107000"/>
                        </a:lnSpc>
                        <a:spcAft>
                          <a:spcPts val="0"/>
                        </a:spcAft>
                      </a:pPr>
                      <a:r>
                        <a:rPr lang="hr-HR" sz="1100" dirty="0">
                          <a:effectLst/>
                          <a:latin typeface="Raleway"/>
                        </a:rPr>
                        <a:t>Ministarstvo znanosti i obrazovanja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radnih odnosa, u svom djelokrugu rada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89499985"/>
                  </a:ext>
                </a:extLst>
              </a:tr>
              <a:tr h="278299">
                <a:tc>
                  <a:txBody>
                    <a:bodyPr/>
                    <a:lstStyle/>
                    <a:p>
                      <a:pPr>
                        <a:lnSpc>
                          <a:spcPct val="107000"/>
                        </a:lnSpc>
                        <a:spcAft>
                          <a:spcPts val="0"/>
                        </a:spcAft>
                      </a:pPr>
                      <a:r>
                        <a:rPr lang="hr-HR" sz="1100" dirty="0">
                          <a:effectLst/>
                          <a:latin typeface="Raleway"/>
                        </a:rPr>
                        <a:t>Ministarstvo pravosuđa i uprave</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radnih odnosa, u svom djelokrugu rada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3095899028"/>
                  </a:ext>
                </a:extLst>
              </a:tr>
              <a:tr h="278299">
                <a:tc>
                  <a:txBody>
                    <a:bodyPr/>
                    <a:lstStyle/>
                    <a:p>
                      <a:pPr>
                        <a:lnSpc>
                          <a:spcPct val="107000"/>
                        </a:lnSpc>
                        <a:spcAft>
                          <a:spcPts val="0"/>
                        </a:spcAft>
                      </a:pPr>
                      <a:r>
                        <a:rPr lang="hr-HR" sz="1100" dirty="0">
                          <a:effectLst/>
                          <a:latin typeface="Raleway"/>
                        </a:rPr>
                        <a:t>Ministarstvo unutarnjih poslova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primjene Uredbe (EU) br. 1214/2011</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222207134"/>
                  </a:ext>
                </a:extLst>
              </a:tr>
              <a:tr h="834895">
                <a:tc>
                  <a:txBody>
                    <a:bodyPr/>
                    <a:lstStyle/>
                    <a:p>
                      <a:pPr>
                        <a:lnSpc>
                          <a:spcPct val="107000"/>
                        </a:lnSpc>
                        <a:spcAft>
                          <a:spcPts val="0"/>
                        </a:spcAft>
                      </a:pPr>
                      <a:r>
                        <a:rPr lang="hr-HR" sz="1100" dirty="0">
                          <a:effectLst/>
                          <a:latin typeface="Raleway"/>
                        </a:rPr>
                        <a:t>Državni inspektorat</a:t>
                      </a:r>
                    </a:p>
                    <a:p>
                      <a:pPr>
                        <a:lnSpc>
                          <a:spcPct val="107000"/>
                        </a:lnSpc>
                        <a:spcAft>
                          <a:spcPts val="0"/>
                        </a:spcAft>
                      </a:pPr>
                      <a:r>
                        <a:rPr lang="hr-HR" sz="1100" dirty="0">
                          <a:effectLst/>
                          <a:latin typeface="Raleway"/>
                        </a:rPr>
                        <a:t> </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dijelu u kojem nije propisana nadležnost nadzora drugog tijela, u području prodaje robe i pružanja usluga, dvojnog iskazivanja na računima, u području ugostiteljske djelatnosti, pružanja ugostiteljskih usluga i usluga u turizmu, boravišne odnosno turističke pristojbe, u području radnih odnosa te u području nadzora drugog vjerovnika sukladno propisu kojim se uređuje potrošačko kreditiranje</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99393845"/>
                  </a:ext>
                </a:extLst>
              </a:tr>
              <a:tr h="417447">
                <a:tc>
                  <a:txBody>
                    <a:bodyPr/>
                    <a:lstStyle/>
                    <a:p>
                      <a:pPr>
                        <a:lnSpc>
                          <a:spcPct val="107000"/>
                        </a:lnSpc>
                        <a:spcAft>
                          <a:spcPts val="0"/>
                        </a:spcAft>
                      </a:pPr>
                      <a:r>
                        <a:rPr lang="hr-HR" sz="1100" dirty="0">
                          <a:effectLst/>
                          <a:latin typeface="Raleway"/>
                        </a:rPr>
                        <a:t>Hrvatska narodna banka</a:t>
                      </a:r>
                    </a:p>
                    <a:p>
                      <a:pPr>
                        <a:lnSpc>
                          <a:spcPct val="107000"/>
                        </a:lnSpc>
                        <a:spcAft>
                          <a:spcPts val="0"/>
                        </a:spcAft>
                      </a:pPr>
                      <a:r>
                        <a:rPr lang="hr-HR" sz="1100" dirty="0">
                          <a:effectLst/>
                          <a:latin typeface="Raleway"/>
                        </a:rPr>
                        <a:t> </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kreditnim institucijama, kreditnim unijama, institucijama za platni promet i institucijama za elektronički novac te u poslovnim subjektima kojima je povjerena zamjena gotovog novca kune za gotov novac eura  </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1832751432"/>
                  </a:ext>
                </a:extLst>
              </a:tr>
              <a:tr h="278299">
                <a:tc>
                  <a:txBody>
                    <a:bodyPr/>
                    <a:lstStyle/>
                    <a:p>
                      <a:pPr>
                        <a:lnSpc>
                          <a:spcPct val="107000"/>
                        </a:lnSpc>
                        <a:spcAft>
                          <a:spcPts val="0"/>
                        </a:spcAft>
                      </a:pPr>
                      <a:r>
                        <a:rPr lang="hr-HR" sz="1100" dirty="0">
                          <a:effectLst/>
                          <a:latin typeface="Raleway"/>
                        </a:rPr>
                        <a:t>Hrvatska agencija za nadzor financijskih usluga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pružateljima financijskih usluga, distributerima osiguranja i Središnjem registru osiguranika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319897423"/>
                  </a:ext>
                </a:extLst>
              </a:tr>
              <a:tr h="417447">
                <a:tc>
                  <a:txBody>
                    <a:bodyPr/>
                    <a:lstStyle/>
                    <a:p>
                      <a:pPr>
                        <a:lnSpc>
                          <a:spcPct val="107000"/>
                        </a:lnSpc>
                        <a:spcAft>
                          <a:spcPts val="0"/>
                        </a:spcAft>
                      </a:pPr>
                      <a:r>
                        <a:rPr lang="hr-HR" sz="1100" dirty="0">
                          <a:effectLst/>
                          <a:latin typeface="Raleway"/>
                        </a:rPr>
                        <a:t>Hrvatska regulatorna agencija za mrežne djelatnosti	</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elektroničkih komunikacija, poštanskih usluga te željezničkih usluga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281963514"/>
                  </a:ext>
                </a:extLst>
              </a:tr>
              <a:tr h="278299">
                <a:tc>
                  <a:txBody>
                    <a:bodyPr/>
                    <a:lstStyle/>
                    <a:p>
                      <a:pPr>
                        <a:lnSpc>
                          <a:spcPct val="107000"/>
                        </a:lnSpc>
                        <a:spcAft>
                          <a:spcPts val="0"/>
                        </a:spcAft>
                      </a:pPr>
                      <a:r>
                        <a:rPr lang="hr-HR" sz="1100" dirty="0">
                          <a:effectLst/>
                          <a:latin typeface="Raleway"/>
                        </a:rPr>
                        <a:t>Agencija za obalni linijski promet</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tc>
                  <a:txBody>
                    <a:bodyPr/>
                    <a:lstStyle/>
                    <a:p>
                      <a:pPr>
                        <a:lnSpc>
                          <a:spcPct val="107000"/>
                        </a:lnSpc>
                        <a:spcAft>
                          <a:spcPts val="0"/>
                        </a:spcAft>
                      </a:pPr>
                      <a:r>
                        <a:rPr lang="hr-HR" sz="1100" dirty="0">
                          <a:effectLst/>
                          <a:latin typeface="Raleway"/>
                        </a:rPr>
                        <a:t>u području javnog obalnog linijskog pomorskog prometa</a:t>
                      </a:r>
                      <a:endParaRPr lang="hr-HR" sz="1100" dirty="0">
                        <a:effectLst/>
                        <a:latin typeface="Raleway"/>
                        <a:ea typeface="Calibri" panose="020F0502020204030204" pitchFamily="34" charset="0"/>
                        <a:cs typeface="Times New Roman" panose="02020603050405020304" pitchFamily="18" charset="0"/>
                      </a:endParaRPr>
                    </a:p>
                  </a:txBody>
                  <a:tcPr marL="49052" marR="49052" marT="0" marB="0"/>
                </a:tc>
                <a:extLst>
                  <a:ext uri="{0D108BD9-81ED-4DB2-BD59-A6C34878D82A}">
                    <a16:rowId xmlns:a16="http://schemas.microsoft.com/office/drawing/2014/main" val="4141104652"/>
                  </a:ext>
                </a:extLst>
              </a:tr>
            </a:tbl>
          </a:graphicData>
        </a:graphic>
      </p:graphicFrame>
      <p:sp>
        <p:nvSpPr>
          <p:cNvPr id="6" name="Rezervirano mjesto broja slajda 5"/>
          <p:cNvSpPr>
            <a:spLocks noGrp="1"/>
          </p:cNvSpPr>
          <p:nvPr>
            <p:ph type="sldNum" sz="quarter" idx="12"/>
          </p:nvPr>
        </p:nvSpPr>
        <p:spPr/>
        <p:txBody>
          <a:bodyPr/>
          <a:lstStyle/>
          <a:p>
            <a:fld id="{0D802447-848F-5548-9F32-0A05C11AEE14}" type="slidenum">
              <a:rPr lang="hr-HR" smtClean="0"/>
              <a:pPr/>
              <a:t>62</a:t>
            </a:fld>
            <a:endParaRPr lang="hr-HR" dirty="0"/>
          </a:p>
        </p:txBody>
      </p:sp>
    </p:spTree>
    <p:extLst>
      <p:ext uri="{BB962C8B-B14F-4D97-AF65-F5344CB8AC3E}">
        <p14:creationId xmlns:p14="http://schemas.microsoft.com/office/powerpoint/2010/main" val="2242594187"/>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Dodatne informacije</a:t>
            </a:r>
            <a:endParaRPr lang="hr-HR" dirty="0"/>
          </a:p>
        </p:txBody>
      </p:sp>
      <p:sp>
        <p:nvSpPr>
          <p:cNvPr id="3" name="Rezervirano mjesto sadržaja 2"/>
          <p:cNvSpPr>
            <a:spLocks noGrp="1"/>
          </p:cNvSpPr>
          <p:nvPr>
            <p:ph idx="1"/>
          </p:nvPr>
        </p:nvSpPr>
        <p:spPr/>
        <p:txBody>
          <a:bodyPr/>
          <a:lstStyle/>
          <a:p>
            <a:r>
              <a:rPr lang="hr-HR" dirty="0">
                <a:hlinkClick r:id="rId2"/>
              </a:rPr>
              <a:t>https://etickikodeks.mingor.gov.hr/#!/app/home</a:t>
            </a:r>
          </a:p>
          <a:p>
            <a:r>
              <a:rPr lang="hr-HR" dirty="0" smtClean="0">
                <a:hlinkClick r:id="rId2"/>
              </a:rPr>
              <a:t>upiti.euro@mfin.hr</a:t>
            </a:r>
            <a:endParaRPr lang="hr-HR" dirty="0" smtClean="0"/>
          </a:p>
          <a:p>
            <a:r>
              <a:rPr lang="hr-HR" dirty="0" smtClean="0">
                <a:hlinkClick r:id="rId3"/>
              </a:rPr>
              <a:t>euro@mingor.hr</a:t>
            </a:r>
            <a:endParaRPr lang="hr-HR" dirty="0" smtClean="0"/>
          </a:p>
          <a:p>
            <a:r>
              <a:rPr lang="hr-HR" dirty="0">
                <a:hlinkClick r:id="rId4"/>
              </a:rPr>
              <a:t>https://</a:t>
            </a:r>
            <a:r>
              <a:rPr lang="hr-HR" dirty="0" smtClean="0">
                <a:hlinkClick r:id="rId4"/>
              </a:rPr>
              <a:t>mingor.gov.hr/UserDocsImages/Trgovina/Srpanj%202022_Euro_Smjernice%20za%20prilagodbu%20gospodarstva.pdf</a:t>
            </a:r>
            <a:endParaRPr lang="hr-HR" dirty="0" smtClean="0"/>
          </a:p>
          <a:p>
            <a:r>
              <a:rPr lang="hr-HR" dirty="0">
                <a:hlinkClick r:id="rId5"/>
              </a:rPr>
              <a:t>https://euro.hr</a:t>
            </a:r>
            <a:r>
              <a:rPr lang="hr-HR" dirty="0" smtClean="0">
                <a:hlinkClick r:id="rId5"/>
              </a:rPr>
              <a:t>/</a:t>
            </a:r>
            <a:endParaRPr lang="hr-HR" dirty="0" smtClean="0"/>
          </a:p>
          <a:p>
            <a:pPr marL="0" indent="0">
              <a:buNone/>
            </a:pPr>
            <a:endParaRPr lang="hr-HR" dirty="0" smtClean="0"/>
          </a:p>
        </p:txBody>
      </p:sp>
      <p:sp>
        <p:nvSpPr>
          <p:cNvPr id="6" name="Rezervirano mjesto broja slajda 5"/>
          <p:cNvSpPr>
            <a:spLocks noGrp="1"/>
          </p:cNvSpPr>
          <p:nvPr>
            <p:ph type="sldNum" sz="quarter" idx="12"/>
          </p:nvPr>
        </p:nvSpPr>
        <p:spPr/>
        <p:txBody>
          <a:bodyPr/>
          <a:lstStyle/>
          <a:p>
            <a:fld id="{0D802447-848F-5548-9F32-0A05C11AEE14}" type="slidenum">
              <a:rPr lang="hr-HR" smtClean="0"/>
              <a:pPr/>
              <a:t>63</a:t>
            </a:fld>
            <a:endParaRPr lang="hr-HR" dirty="0"/>
          </a:p>
        </p:txBody>
      </p:sp>
    </p:spTree>
    <p:extLst>
      <p:ext uri="{BB962C8B-B14F-4D97-AF65-F5344CB8AC3E}">
        <p14:creationId xmlns:p14="http://schemas.microsoft.com/office/powerpoint/2010/main" val="1861699187"/>
      </p:ext>
    </p:extLst>
  </p:cSld>
  <p:clrMapOvr>
    <a:masterClrMapping/>
  </p:clrMapOvr>
  <p:transition spd="slow">
    <p:push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524759"/>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dika_Template.potx" id="{894EBD22-B727-4443-A2FE-29B2BA45582A}" vid="{831499A2-BC18-634E-878C-4CAA1D7B0616}"/>
    </a:ext>
  </a:extLst>
</a:theme>
</file>

<file path=ppt/theme/theme2.xml><?xml version="1.0" encoding="utf-8"?>
<a:theme xmlns:a="http://schemas.openxmlformats.org/drawingml/2006/main" name="Office Theme">
  <a:themeElements>
    <a:clrScheme name="Medika">
      <a:dk1>
        <a:srgbClr val="535759"/>
      </a:dk1>
      <a:lt1>
        <a:srgbClr val="FFFFFF"/>
      </a:lt1>
      <a:dk2>
        <a:srgbClr val="7997AB"/>
      </a:dk2>
      <a:lt2>
        <a:srgbClr val="E7E6E6"/>
      </a:lt2>
      <a:accent1>
        <a:srgbClr val="798BAB"/>
      </a:accent1>
      <a:accent2>
        <a:srgbClr val="798FAB"/>
      </a:accent2>
      <a:accent3>
        <a:srgbClr val="7993AB"/>
      </a:accent3>
      <a:accent4>
        <a:srgbClr val="7997AB"/>
      </a:accent4>
      <a:accent5>
        <a:srgbClr val="799BAB"/>
      </a:accent5>
      <a:accent6>
        <a:srgbClr val="79A3AB"/>
      </a:accent6>
      <a:hlink>
        <a:srgbClr val="7997AB"/>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dika_Template.potx" id="{894EBD22-B727-4443-A2FE-29B2BA45582A}" vid="{9E2BEA0B-F626-6A43-A725-DDF6DA85E215}"/>
    </a:ext>
  </a:extLst>
</a:theme>
</file>

<file path=ppt/theme/theme3.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1685</TotalTime>
  <Words>7526</Words>
  <Application>Microsoft Office PowerPoint</Application>
  <PresentationFormat>Široki zaslon</PresentationFormat>
  <Paragraphs>680</Paragraphs>
  <Slides>64</Slides>
  <Notes>16</Notes>
  <HiddenSlides>0</HiddenSlides>
  <MMClips>0</MMClips>
  <ScaleCrop>false</ScaleCrop>
  <HeadingPairs>
    <vt:vector size="6" baseType="variant">
      <vt:variant>
        <vt:lpstr>Korišteni fontovi</vt:lpstr>
      </vt:variant>
      <vt:variant>
        <vt:i4>10</vt:i4>
      </vt:variant>
      <vt:variant>
        <vt:lpstr>Tema</vt:lpstr>
      </vt:variant>
      <vt:variant>
        <vt:i4>2</vt:i4>
      </vt:variant>
      <vt:variant>
        <vt:lpstr>Naslovi slajdova</vt:lpstr>
      </vt:variant>
      <vt:variant>
        <vt:i4>64</vt:i4>
      </vt:variant>
    </vt:vector>
  </HeadingPairs>
  <TitlesOfParts>
    <vt:vector size="76" baseType="lpstr">
      <vt:lpstr>ＭＳ Ｐゴシック</vt:lpstr>
      <vt:lpstr>Arial</vt:lpstr>
      <vt:lpstr>Calibri</vt:lpstr>
      <vt:lpstr>Calibri Light</vt:lpstr>
      <vt:lpstr>Courier New</vt:lpstr>
      <vt:lpstr>Raleway</vt:lpstr>
      <vt:lpstr>Times New Roman</vt:lpstr>
      <vt:lpstr>Trebuchet MS</vt:lpstr>
      <vt:lpstr>Utopia Std</vt:lpstr>
      <vt:lpstr>Wingdings</vt:lpstr>
      <vt:lpstr>Custom Design</vt:lpstr>
      <vt:lpstr>Office Theme</vt:lpstr>
      <vt:lpstr>PowerPoint prezentacija</vt:lpstr>
      <vt:lpstr>Operativne pripreme u procesu uvođenja eura kao službene valute u Republici Hrvatskoj</vt:lpstr>
      <vt:lpstr>Najvažnije aktivnosti u prethodnom razdoblju  </vt:lpstr>
      <vt:lpstr>PowerPoint prezentacija</vt:lpstr>
      <vt:lpstr>Načela na kojima se temelji uvođenje eura </vt:lpstr>
      <vt:lpstr>Opća pravila u vezi uvođenja eura </vt:lpstr>
      <vt:lpstr>Opća pravila o primjeni eura u Republici Hrvatskoj</vt:lpstr>
      <vt:lpstr>Opća pravila za preračunavanje i zaokruživanje</vt:lpstr>
      <vt:lpstr>Preračunavanje</vt:lpstr>
      <vt:lpstr>Posebna pravila koja se odnose na zaokruživanje</vt:lpstr>
      <vt:lpstr>Smjernice za prilagodbu gospodarstva  u procesu zamjene hrvatske kune eurom</vt:lpstr>
      <vt:lpstr>Najvažnije aktivnosti u narednom razdoblju</vt:lpstr>
      <vt:lpstr>Dvojno iskazivanje - trajanje</vt:lpstr>
      <vt:lpstr>Dvojno iskazivanje – informiranje potrošača</vt:lpstr>
      <vt:lpstr>Obveznici dvojnog iskazivanja </vt:lpstr>
      <vt:lpstr>Dvojno iskazivanje – pravila postupanja</vt:lpstr>
      <vt:lpstr> Dvojno iskazivanje u poslovnim prostorijama  </vt:lpstr>
      <vt:lpstr>Dvojno iskazivanje na cjeniku</vt:lpstr>
      <vt:lpstr>Dvojno iskazivanje putem internet trgovine</vt:lpstr>
      <vt:lpstr>Dvojno iskazivanje izvan poslovnih prostorija i putem telefona</vt:lpstr>
      <vt:lpstr>Dvojno iskazivanje tijekom oglašavanja</vt:lpstr>
      <vt:lpstr>Dvojno iskazivanje – iznimke</vt:lpstr>
      <vt:lpstr>Dvojno iskazivanje na računu</vt:lpstr>
      <vt:lpstr>Dvojno iskazivanje na računu</vt:lpstr>
      <vt:lpstr>Prilagodba javne nabave (1) </vt:lpstr>
      <vt:lpstr>Prilagodba javne nabave (2) </vt:lpstr>
      <vt:lpstr>Pravila dvojnog iskazivanja pri isplati plaće</vt:lpstr>
      <vt:lpstr>Obračun plaće i drugog dohotka u prijelaznom razdoblju</vt:lpstr>
      <vt:lpstr>Dvojno iskazivanje u  ugovoru o djelu, obavijesti o mirovinskim primanjima te rješenju o ovrsi</vt:lpstr>
      <vt:lpstr> Etički kodeks</vt:lpstr>
      <vt:lpstr>Etički kodeks - načela </vt:lpstr>
      <vt:lpstr> Opskrba gotovim novcem eura prije uvođenja eura </vt:lpstr>
      <vt:lpstr>Dizajni nacionalne strane na eurima i centima</vt:lpstr>
      <vt:lpstr>Puštanje gotovog novca eura u optjecaj</vt:lpstr>
      <vt:lpstr>Zamjena gotovog novca kune u eura (1) </vt:lpstr>
      <vt:lpstr>Zamjena gotovog novca kune za euro (2) </vt:lpstr>
      <vt:lpstr>Informiranje i osposobljavanje radnika</vt:lpstr>
      <vt:lpstr>Nacionalni program obuke - Edukacija za maloprodaju i javnost</vt:lpstr>
      <vt:lpstr>Razdoblje dvojnog optjecaja i pravila postupanja </vt:lpstr>
      <vt:lpstr>Podsjetnik na pragove iz Zakona o SPNFT</vt:lpstr>
      <vt:lpstr>Primjena načela neprekidnosti pravnih instrumenata</vt:lpstr>
      <vt:lpstr>Preračunavanje novčanih sredstava na računu</vt:lpstr>
      <vt:lpstr>Preračunavanje iznosa kod naloga za plaćanje iskazanog u kuni</vt:lpstr>
      <vt:lpstr>Primjena načela neprekidnosti u financijskom sektoru </vt:lpstr>
      <vt:lpstr>Pravila za preračunavanje kod ugovora o kreditu u kuni i kod ugovora o leasingu u kuni</vt:lpstr>
      <vt:lpstr>Slučajevi u kojima dolazi do promjene parametra uz koji je ugovorena promjenjiva kamatna stopa</vt:lpstr>
      <vt:lpstr>Obavještavanje klijenata kreditnih institucija, kreditnih unija, institucija za platni promet i institucija za elektronički novac</vt:lpstr>
      <vt:lpstr>Primjena načela neprekidnosti pravnih instrumenata pri preračunavanju nominalne vrijednosti vrijednosnih papira </vt:lpstr>
      <vt:lpstr>Primjena načela neprekidnosti pravnih instrumenata pri preračunavanju visine plaća i drugih naknada </vt:lpstr>
      <vt:lpstr>Isplata i preračunavanje mirovinskih primanja, socijalnih davanja i drugih naknada koje se iz proračuna isplaćuju građanima i kućanstvima</vt:lpstr>
      <vt:lpstr>Dodatno!</vt:lpstr>
      <vt:lpstr>Evidentiranje knjigovodstvenih isprava u poslovnim knjigama</vt:lpstr>
      <vt:lpstr>Knjigovodstvene isprave</vt:lpstr>
      <vt:lpstr>Evidentiranje knjigovodstvenih isprava u poslovnim knjigama</vt:lpstr>
      <vt:lpstr>Putni nalozi</vt:lpstr>
      <vt:lpstr>Obračun plaće i drugog dohotka u prijelaznom razdoblju</vt:lpstr>
      <vt:lpstr>Preračunavanje stanja u poslovnim knjigama</vt:lpstr>
      <vt:lpstr>Priprema i predaja godišnjih financijskih izvještaja</vt:lpstr>
      <vt:lpstr>Financijski izvještaji</vt:lpstr>
      <vt:lpstr>Prijava poreza i drugih javnih davanja (1)</vt:lpstr>
      <vt:lpstr>Prijava poreza i drugih javnih davanja (2) </vt:lpstr>
      <vt:lpstr>Nadležna nadzorna tijela</vt:lpstr>
      <vt:lpstr>Dodatne informacije</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Ivan Majcen</dc:creator>
  <cp:lastModifiedBy>Ana Zorić</cp:lastModifiedBy>
  <cp:revision>36</cp:revision>
  <dcterms:created xsi:type="dcterms:W3CDTF">2021-12-08T11:35:57Z</dcterms:created>
  <dcterms:modified xsi:type="dcterms:W3CDTF">2022-08-30T07:44:22Z</dcterms:modified>
</cp:coreProperties>
</file>