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60" r:id="rId4"/>
    <p:sldId id="287" r:id="rId5"/>
    <p:sldId id="257" r:id="rId6"/>
    <p:sldId id="273" r:id="rId7"/>
    <p:sldId id="286" r:id="rId8"/>
    <p:sldId id="291" r:id="rId9"/>
    <p:sldId id="292" r:id="rId10"/>
    <p:sldId id="268" r:id="rId11"/>
    <p:sldId id="269" r:id="rId12"/>
    <p:sldId id="293" r:id="rId13"/>
    <p:sldId id="267" r:id="rId14"/>
    <p:sldId id="274" r:id="rId15"/>
    <p:sldId id="272" r:id="rId16"/>
    <p:sldId id="276" r:id="rId17"/>
    <p:sldId id="282" r:id="rId18"/>
    <p:sldId id="283" r:id="rId19"/>
    <p:sldId id="300" r:id="rId20"/>
    <p:sldId id="281" r:id="rId21"/>
    <p:sldId id="298" r:id="rId22"/>
    <p:sldId id="329" r:id="rId23"/>
    <p:sldId id="295" r:id="rId24"/>
    <p:sldId id="297" r:id="rId25"/>
    <p:sldId id="303" r:id="rId26"/>
    <p:sldId id="288" r:id="rId27"/>
    <p:sldId id="302" r:id="rId28"/>
    <p:sldId id="304" r:id="rId29"/>
    <p:sldId id="316" r:id="rId30"/>
    <p:sldId id="318" r:id="rId31"/>
    <p:sldId id="317" r:id="rId32"/>
    <p:sldId id="328" r:id="rId33"/>
    <p:sldId id="319" r:id="rId34"/>
    <p:sldId id="324" r:id="rId35"/>
    <p:sldId id="320" r:id="rId36"/>
    <p:sldId id="325" r:id="rId37"/>
    <p:sldId id="326" r:id="rId38"/>
    <p:sldId id="321" r:id="rId39"/>
    <p:sldId id="314" r:id="rId40"/>
    <p:sldId id="330" r:id="rId41"/>
    <p:sldId id="331" r:id="rId42"/>
    <p:sldId id="322" r:id="rId43"/>
    <p:sldId id="323" r:id="rId44"/>
    <p:sldId id="309" r:id="rId45"/>
    <p:sldId id="262" r:id="rId46"/>
    <p:sldId id="327" r:id="rId47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06CAA"/>
    <a:srgbClr val="15C9C3"/>
    <a:srgbClr val="29B5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74"/>
  </p:normalViewPr>
  <p:slideViewPr>
    <p:cSldViewPr snapToGrid="0" snapToObjects="1">
      <p:cViewPr>
        <p:scale>
          <a:sx n="89" d="100"/>
          <a:sy n="89" d="100"/>
        </p:scale>
        <p:origin x="-403" y="1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1DF1792-33CA-694F-8F83-C93C49C6C2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780A193D-98BD-AE48-A792-A5E45CA3FB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146120E3-CD93-9341-B853-06D5EC5869D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50F206F-2600-6047-8DD6-7296B06FCE64}" type="datetimeFigureOut">
              <a:rPr lang="x-none" smtClean="0"/>
              <a:t>8.9.2022.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CE0BE444-3930-164F-9D74-19F1A95315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72A6D9D6-D3A9-8C4E-842D-3012CADA5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AAAE09-7A1C-A340-867B-1ED86F15F1FF}" type="slidenum">
              <a:rPr lang="x-none" smtClean="0"/>
              <a:t>‹#›</a:t>
            </a:fld>
            <a:endParaRPr lang="x-none"/>
          </a:p>
        </p:txBody>
      </p:sp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6ED2CA91-F26A-DB45-8EE4-01B1CF82091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2151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1DF1792-33CA-694F-8F83-C93C49C6C2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780A193D-98BD-AE48-A792-A5E45CA3FB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146120E3-CD93-9341-B853-06D5EC5869D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50F206F-2600-6047-8DD6-7296B06FCE64}" type="datetimeFigureOut">
              <a:rPr lang="x-none" smtClean="0"/>
              <a:t>8.9.2022.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CE0BE444-3930-164F-9D74-19F1A95315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72A6D9D6-D3A9-8C4E-842D-3012CADA5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AAAE09-7A1C-A340-867B-1ED86F15F1FF}" type="slidenum">
              <a:rPr lang="x-none" smtClean="0"/>
              <a:t>‹#›</a:t>
            </a:fld>
            <a:endParaRPr lang="x-none"/>
          </a:p>
        </p:txBody>
      </p:sp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6ED2CA91-F26A-DB45-8EE4-01B1CF82091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673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B1B3DB7-8C3C-214B-80E6-197737337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124DAB0-3626-D04C-B301-7383C2D039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C24B457F-893E-A948-869F-A528ED91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50F206F-2600-6047-8DD6-7296B06FCE64}" type="datetimeFigureOut">
              <a:rPr lang="x-none" smtClean="0"/>
              <a:t>8.9.2022.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23BC5CCD-6022-9E4B-839C-7D98EBF6C7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E70AD5C-9CCE-5D45-9017-3407EAC7B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AAAE09-7A1C-A340-867B-1ED86F15F1FF}" type="slidenum">
              <a:rPr lang="x-none" smtClean="0"/>
              <a:t>‹#›</a:t>
            </a:fld>
            <a:endParaRPr lang="x-none"/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FDB048DC-E54B-A243-B027-5A04C1BC697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127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CFD0BA3-8F79-5F42-B4CF-91F22C69E2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569723F8-1515-ED46-A721-549EC88376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B47D453E-FE55-3E43-809E-47817C665AA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922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2C0FE6C-7A22-964D-A9FD-31914B974E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DFF1C5A-242D-0F41-8823-B855ED59F4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2DFD86BE-C634-3546-9B20-902CA9BE38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3436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6C26DB1-6C02-4B48-B10B-63D2299FCF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F116AF3C-5940-554A-BB8C-FBAFF04D08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1D487974-57A0-0B49-94C9-036CF31851A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157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D2179DB-40D9-7B42-8B81-F7DB24E426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D609486-5665-4C46-A6D6-1EFC518229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87FFD1A1-97E0-164B-BFF5-E030DF61F2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62EB3BEF-E482-CC46-A18B-DACB65C4174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2071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4FBB731-0FFB-F942-8BD0-1797CE1A1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95C758A8-1805-B546-9E84-ECA937516C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4BFECE91-14DD-B445-84E8-7D69E5BF42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A513B049-1131-684B-880C-B143CFC10C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E96791A1-2A1F-6D44-9408-537440B3D2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8426698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4D84AB8-215A-1142-89F2-1A733DC4CA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2806160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38753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E0820C2-267D-6E41-AD5B-78EE887514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50720DE-DAC2-4343-B159-F4F378669F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75CBC14E-AF7B-7E4A-8A0D-570A17CE38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11625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183E122-192E-8743-B2A6-BAB6CC40AE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816EEB28-63E7-4C4E-85D1-444B9B2779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6E62BC2F-BE89-894F-BB50-57F388BFB4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13176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15D39A6-A129-144C-B729-FF420C54E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330D8F4B-EA31-B440-A0C7-93107D0DE5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7680182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996AF985-1160-BC47-A29B-82E899BCFDB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DD5E9BFB-3178-7042-8B64-048E43E0CD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1017961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1DF1792-33CA-694F-8F83-C93C49C6C2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780A193D-98BD-AE48-A792-A5E45CA3FB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146120E3-CD93-9341-B853-06D5EC5869D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50F206F-2600-6047-8DD6-7296B06FCE64}" type="datetimeFigureOut">
              <a:rPr lang="x-none" smtClean="0"/>
              <a:t>8.9.2022.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CE0BE444-3930-164F-9D74-19F1A95315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72A6D9D6-D3A9-8C4E-842D-3012CADA5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AAAE09-7A1C-A340-867B-1ED86F15F1FF}" type="slidenum">
              <a:rPr lang="x-none" smtClean="0"/>
              <a:t>‹#›</a:t>
            </a:fld>
            <a:endParaRPr lang="x-none"/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5BE9ABF2-253A-2440-B288-9DEEE11E37B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4604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D6E1BEE-683E-6D4E-BD05-0083248C4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2317B74E-269D-DF4D-963D-B76D2531DD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A7C0B424-C0B4-054E-B8AA-13FFE2F5318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50F206F-2600-6047-8DD6-7296B06FCE64}" type="datetimeFigureOut">
              <a:rPr lang="x-none" smtClean="0"/>
              <a:t>8.9.2022.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4AEF0139-F16E-E24D-BC1F-0CE01E006F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E5F5E166-9175-CA4C-8AD8-42BBE30E72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AAAE09-7A1C-A340-867B-1ED86F15F1FF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9169530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EE90160-06F8-3E43-B240-4062FB8651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8AEE607-AEE4-284B-8657-845DEBEBF2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612F7D59-D297-9A44-B11B-E3EA88303C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8D13153E-8D26-6F41-8E05-6F9A9E4EF34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50F206F-2600-6047-8DD6-7296B06FCE64}" type="datetimeFigureOut">
              <a:rPr lang="x-none" smtClean="0"/>
              <a:t>8.9.2022.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4EA2733E-9A2A-C546-9FFA-D5F9F421C8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FF20B049-C4F7-844E-A33A-EA39C9EB67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AAAE09-7A1C-A340-867B-1ED86F15F1FF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6772274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CF64DE8-12E3-4A4E-9E4D-4D76983A45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71855A5C-22F5-1A40-AE0A-BBCC414514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0C2E5E59-B32E-AC48-A481-90F2A4F036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9E64483D-DA10-4E43-BA84-50ADC8787F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A87D54D7-122F-3642-9FFB-AC0A099E70A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CD8E61F1-C233-984F-92D3-2A1C9ADF19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50F206F-2600-6047-8DD6-7296B06FCE64}" type="datetimeFigureOut">
              <a:rPr lang="x-none" smtClean="0"/>
              <a:t>8.9.2022.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B49CDF0B-64E0-7E46-A1D3-8B3A7756C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5188E1D7-68A9-FD4C-B7F1-FB0B4FE44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AAAE09-7A1C-A340-867B-1ED86F15F1FF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8565434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F558F8C-D2D2-414D-892D-BDA8DC6A00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4B1855B6-348C-CD42-A976-94F2F41FAB4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50F206F-2600-6047-8DD6-7296B06FCE64}" type="datetimeFigureOut">
              <a:rPr lang="x-none" smtClean="0"/>
              <a:t>8.9.2022.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6A72EBDE-EAC4-BA4B-AAD0-FC4A1405D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33F6CFF9-F5E8-DA4B-8924-C41B93FADC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AAAE09-7A1C-A340-867B-1ED86F15F1FF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61271087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F15E71F5-D4D5-5048-A1D3-29CD9A24290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50F206F-2600-6047-8DD6-7296B06FCE64}" type="datetimeFigureOut">
              <a:rPr lang="x-none" smtClean="0"/>
              <a:t>8.9.2022.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9DD41A31-121E-F449-A876-4CE352ABE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2FA9D5D0-623A-1547-8F97-F0B5880411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AAAE09-7A1C-A340-867B-1ED86F15F1FF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977008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6992503-8FDA-F74B-9686-3A8243A32C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03476E7-05AD-2D4F-A17A-56C8861BAE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3A9F862B-D21E-7A4A-AD1E-3FAC2F23FD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0842BFC1-FF1E-5B46-A2A1-E3275C2141F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50F206F-2600-6047-8DD6-7296B06FCE64}" type="datetimeFigureOut">
              <a:rPr lang="x-none" smtClean="0"/>
              <a:t>8.9.2022.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17612AC7-143D-EC40-A983-7C76B7C4D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8DE5DEDB-8DF3-F242-A654-ADC7D3186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AAAE09-7A1C-A340-867B-1ED86F15F1FF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224504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7768991-EE4A-DE4F-B3E7-48A8B58F0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C148CC2B-51D4-C140-84F6-3DE068178C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730E4D75-785A-6048-A733-155B4852DB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13EC8954-9B7B-8F47-B489-7FFA82BFD99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50F206F-2600-6047-8DD6-7296B06FCE64}" type="datetimeFigureOut">
              <a:rPr lang="x-none" smtClean="0"/>
              <a:t>8.9.2022.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D7F4BFA1-1C0C-9347-A1F9-2216B71A1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D5767842-BEC7-2D4C-A6CC-77770AF94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AAAE09-7A1C-A340-867B-1ED86F15F1FF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80779284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35127A9-FD9E-9A49-B33C-A940C82EC3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82F96674-64E2-0540-BA59-0B6FD17054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A45469F4-11BD-F540-B14B-EC15FDABDFB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50F206F-2600-6047-8DD6-7296B06FCE64}" type="datetimeFigureOut">
              <a:rPr lang="x-none" smtClean="0"/>
              <a:t>8.9.2022.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39F16108-6064-2F42-A00B-FD2091022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24A171E5-3F40-424B-8161-57C6F04E3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AAAE09-7A1C-A340-867B-1ED86F15F1FF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690645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DE77C3FC-C997-4840-B72C-EAE18150F1F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42AD5893-E9A5-034B-9448-8FAB3559B7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BF60AF02-4A7C-6D41-B574-B4E95C9B0A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50F206F-2600-6047-8DD6-7296B06FCE64}" type="datetimeFigureOut">
              <a:rPr lang="x-none" smtClean="0"/>
              <a:t>8.9.2022.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EC203F9-ED61-FA47-8188-BDEE655A0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15DBEC39-DB42-ED47-9375-28414D5858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AAAE09-7A1C-A340-867B-1ED86F15F1FF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972778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10793894" y="5859463"/>
            <a:ext cx="1405472" cy="450000"/>
          </a:xfrm>
          <a:custGeom>
            <a:avLst/>
            <a:gdLst>
              <a:gd name="connsiteX0" fmla="*/ 0 w 2810762"/>
              <a:gd name="connsiteY0" fmla="*/ 0 h 900000"/>
              <a:gd name="connsiteX1" fmla="*/ 794762 w 2810762"/>
              <a:gd name="connsiteY1" fmla="*/ 0 h 900000"/>
              <a:gd name="connsiteX2" fmla="*/ 900000 w 2810762"/>
              <a:gd name="connsiteY2" fmla="*/ 0 h 900000"/>
              <a:gd name="connsiteX3" fmla="*/ 2810762 w 2810762"/>
              <a:gd name="connsiteY3" fmla="*/ 0 h 900000"/>
              <a:gd name="connsiteX4" fmla="*/ 2810762 w 2810762"/>
              <a:gd name="connsiteY4" fmla="*/ 36000 h 900000"/>
              <a:gd name="connsiteX5" fmla="*/ 900000 w 2810762"/>
              <a:gd name="connsiteY5" fmla="*/ 36000 h 900000"/>
              <a:gd name="connsiteX6" fmla="*/ 900000 w 2810762"/>
              <a:gd name="connsiteY6" fmla="*/ 900000 h 900000"/>
              <a:gd name="connsiteX7" fmla="*/ 0 w 2810762"/>
              <a:gd name="connsiteY7" fmla="*/ 900000 h 9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10762" h="900000">
                <a:moveTo>
                  <a:pt x="0" y="0"/>
                </a:moveTo>
                <a:lnTo>
                  <a:pt x="794762" y="0"/>
                </a:lnTo>
                <a:lnTo>
                  <a:pt x="900000" y="0"/>
                </a:lnTo>
                <a:lnTo>
                  <a:pt x="2810762" y="0"/>
                </a:lnTo>
                <a:lnTo>
                  <a:pt x="2810762" y="36000"/>
                </a:lnTo>
                <a:lnTo>
                  <a:pt x="900000" y="36000"/>
                </a:lnTo>
                <a:lnTo>
                  <a:pt x="900000" y="900000"/>
                </a:lnTo>
                <a:lnTo>
                  <a:pt x="0" y="900000"/>
                </a:lnTo>
                <a:close/>
              </a:path>
            </a:pathLst>
          </a:custGeom>
        </p:spPr>
        <p:txBody>
          <a:bodyPr lIns="45720" tIns="22860" rIns="45720" bIns="22860"/>
          <a:lstStyle/>
          <a:p>
            <a:fld id="{DFA0CEC9-44A1-428F-AFF8-06F9E9DC5823}" type="slidenum">
              <a:rPr lang="uk-UA" smtClean="0"/>
              <a:pPr/>
              <a:t>‹#›</a:t>
            </a:fld>
            <a:endParaRPr lang="uk-UA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914460" y="738188"/>
            <a:ext cx="1270883" cy="2448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/>
            </a:lvl1pPr>
          </a:lstStyle>
          <a:p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3" hasCustomPrompt="1"/>
          </p:nvPr>
        </p:nvSpPr>
        <p:spPr>
          <a:xfrm>
            <a:off x="2766399" y="1539082"/>
            <a:ext cx="6658408" cy="846386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900" cap="all" baseline="0">
                <a:latin typeface="+mj-lt"/>
              </a:defRPr>
            </a:lvl1pPr>
          </a:lstStyle>
          <a:p>
            <a:pPr lvl="0"/>
            <a:r>
              <a:rPr lang="en-US" dirty="0"/>
              <a:t>table of contents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2766399" y="2618582"/>
            <a:ext cx="2680014" cy="320857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2700"/>
            </a:lvl1pPr>
          </a:lstStyle>
          <a:p>
            <a:pPr lvl="0"/>
            <a:r>
              <a:rPr lang="en-US" dirty="0" err="1"/>
              <a:t>Introductio</a:t>
            </a:r>
            <a:r>
              <a:rPr lang="uk-UA" dirty="0"/>
              <a:t/>
            </a:r>
            <a:br>
              <a:rPr lang="uk-UA" dirty="0"/>
            </a:br>
            <a:r>
              <a:rPr lang="en-US" dirty="0"/>
              <a:t>Stories</a:t>
            </a:r>
            <a:r>
              <a:rPr lang="uk-UA" dirty="0"/>
              <a:t/>
            </a:r>
            <a:br>
              <a:rPr lang="uk-UA" dirty="0"/>
            </a:br>
            <a:r>
              <a:rPr lang="en-US" dirty="0" smtClean="0"/>
              <a:t>Infographics</a:t>
            </a:r>
            <a:r>
              <a:rPr lang="uk-UA" dirty="0"/>
              <a:t/>
            </a:r>
            <a:br>
              <a:rPr lang="uk-UA" dirty="0"/>
            </a:br>
            <a:r>
              <a:rPr lang="en-US" dirty="0"/>
              <a:t>Summary</a:t>
            </a:r>
            <a:r>
              <a:rPr lang="uk-UA" dirty="0"/>
              <a:t/>
            </a:r>
            <a:br>
              <a:rPr lang="uk-UA" dirty="0"/>
            </a:br>
            <a:r>
              <a:rPr lang="en-US" dirty="0"/>
              <a:t>Contacts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8387029" y="2618582"/>
            <a:ext cx="1037779" cy="320857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r">
              <a:lnSpc>
                <a:spcPct val="150000"/>
              </a:lnSpc>
              <a:spcBef>
                <a:spcPts val="0"/>
              </a:spcBef>
              <a:buNone/>
              <a:defRPr sz="2700"/>
            </a:lvl1pPr>
          </a:lstStyle>
          <a:p>
            <a:pPr lvl="0"/>
            <a:r>
              <a:rPr lang="en-US" dirty="0"/>
              <a:t>0</a:t>
            </a:r>
            <a:r>
              <a:rPr lang="uk-UA" dirty="0"/>
              <a:t>2</a:t>
            </a:r>
            <a:br>
              <a:rPr lang="uk-UA" dirty="0"/>
            </a:br>
            <a:r>
              <a:rPr lang="en-US" dirty="0"/>
              <a:t>0</a:t>
            </a:r>
            <a:r>
              <a:rPr lang="uk-UA" dirty="0"/>
              <a:t>4</a:t>
            </a:r>
            <a:br>
              <a:rPr lang="uk-UA" dirty="0"/>
            </a:br>
            <a:r>
              <a:rPr lang="en-US" dirty="0"/>
              <a:t>2</a:t>
            </a:r>
            <a:r>
              <a:rPr lang="uk-UA" dirty="0"/>
              <a:t>8</a:t>
            </a:r>
            <a:br>
              <a:rPr lang="uk-UA" dirty="0"/>
            </a:br>
            <a:r>
              <a:rPr lang="en-US" dirty="0"/>
              <a:t>44</a:t>
            </a:r>
            <a:r>
              <a:rPr lang="uk-UA" dirty="0"/>
              <a:t/>
            </a:r>
            <a:br>
              <a:rPr lang="uk-UA" dirty="0"/>
            </a:br>
            <a:r>
              <a:rPr lang="en-US" dirty="0"/>
              <a:t>48</a:t>
            </a:r>
          </a:p>
        </p:txBody>
      </p:sp>
    </p:spTree>
    <p:extLst>
      <p:ext uri="{BB962C8B-B14F-4D97-AF65-F5344CB8AC3E}">
        <p14:creationId xmlns:p14="http://schemas.microsoft.com/office/powerpoint/2010/main" val="16053398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5DE45653-9392-7C4D-AAC8-8660D39750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Title Placeholder 6">
            <a:extLst>
              <a:ext uri="{FF2B5EF4-FFF2-40B4-BE49-F238E27FC236}">
                <a16:creationId xmlns="" xmlns:a16="http://schemas.microsoft.com/office/drawing/2014/main" id="{01E9A560-C125-1641-99C2-EC12E9F94B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0753058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2" r:id="rId2"/>
    <p:sldLayoutId id="2147483650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  <p:sldLayoutId id="2147483668" r:id="rId12"/>
    <p:sldLayoutId id="2147483669" r:id="rId13"/>
    <p:sldLayoutId id="2147483670" r:id="rId14"/>
    <p:sldLayoutId id="2147483671" r:id="rId15"/>
    <p:sldLayoutId id="2147483651" r:id="rId16"/>
    <p:sldLayoutId id="2147483652" r:id="rId17"/>
    <p:sldLayoutId id="2147483653" r:id="rId18"/>
    <p:sldLayoutId id="2147483654" r:id="rId19"/>
    <p:sldLayoutId id="2147483655" r:id="rId20"/>
    <p:sldLayoutId id="2147483656" r:id="rId21"/>
    <p:sldLayoutId id="2147483657" r:id="rId22"/>
    <p:sldLayoutId id="2147483658" r:id="rId23"/>
    <p:sldLayoutId id="2147483659" r:id="rId24"/>
    <p:sldLayoutId id="2147483674" r:id="rId2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gi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acebook.com/business/news/insights/capturing-attention-feed-video-creative" TargetMode="Externa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gif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gif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gif"/><Relationship Id="rId1" Type="http://schemas.openxmlformats.org/officeDocument/2006/relationships/slideLayout" Target="../slideLayouts/slideLayout2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gif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gi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gi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gi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png"/><Relationship Id="rId5" Type="http://schemas.openxmlformats.org/officeDocument/2006/relationships/image" Target="../media/image72.jpeg"/><Relationship Id="rId4" Type="http://schemas.openxmlformats.org/officeDocument/2006/relationships/image" Target="../media/image71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0.gif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gif"/><Relationship Id="rId1" Type="http://schemas.openxmlformats.org/officeDocument/2006/relationships/slideLayout" Target="../slideLayouts/slideLayout2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gif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471043C-D302-1042-A0E3-7D790B8D32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34797" y="4104502"/>
            <a:ext cx="9178568" cy="2335282"/>
          </a:xfrm>
        </p:spPr>
        <p:txBody>
          <a:bodyPr>
            <a:normAutofit fontScale="90000"/>
          </a:bodyPr>
          <a:lstStyle/>
          <a:p>
            <a:r>
              <a:rPr lang="hr-HR" sz="2400" b="1" dirty="0" smtClean="0">
                <a:solidFill>
                  <a:srgbClr val="29B5B8"/>
                </a:solidFill>
                <a:latin typeface="Isidora Sans Bold" pitchFamily="2" charset="77"/>
              </a:rPr>
              <a:t/>
            </a:r>
            <a:br>
              <a:rPr lang="hr-HR" sz="2400" b="1" dirty="0" smtClean="0">
                <a:solidFill>
                  <a:srgbClr val="29B5B8"/>
                </a:solidFill>
                <a:latin typeface="Isidora Sans Bold" pitchFamily="2" charset="77"/>
              </a:rPr>
            </a:br>
            <a:r>
              <a:rPr lang="hr-HR" sz="2400" b="1" dirty="0" smtClean="0">
                <a:solidFill>
                  <a:srgbClr val="29B5B8"/>
                </a:solidFill>
                <a:latin typeface="Isidora Sans Bold" pitchFamily="2" charset="77"/>
              </a:rPr>
              <a:t> </a:t>
            </a:r>
            <a:br>
              <a:rPr lang="hr-HR" sz="2400" b="1" dirty="0" smtClean="0">
                <a:solidFill>
                  <a:srgbClr val="29B5B8"/>
                </a:solidFill>
                <a:latin typeface="Isidora Sans Bold" pitchFamily="2" charset="77"/>
              </a:rPr>
            </a:br>
            <a:r>
              <a:rPr lang="hr-HR" sz="2400" b="1" dirty="0" smtClean="0">
                <a:solidFill>
                  <a:srgbClr val="29B5B8"/>
                </a:solidFill>
                <a:latin typeface="Isidora Sans Bold" pitchFamily="2" charset="77"/>
              </a:rPr>
              <a:t>-KAKO PRIVUĆI KUPCE U TRENUTKU KAD IMAJU POTREBU ZA VAŠIM PROIZVODOM-</a:t>
            </a:r>
            <a:br>
              <a:rPr lang="hr-HR" sz="2400" b="1" dirty="0" smtClean="0">
                <a:solidFill>
                  <a:srgbClr val="29B5B8"/>
                </a:solidFill>
                <a:latin typeface="Isidora Sans Bold" pitchFamily="2" charset="77"/>
              </a:rPr>
            </a:br>
            <a:r>
              <a:rPr lang="en-GB" sz="2400" b="1" dirty="0">
                <a:solidFill>
                  <a:schemeClr val="bg1">
                    <a:lumMod val="50000"/>
                  </a:schemeClr>
                </a:solidFill>
                <a:latin typeface="Isidora Sans Bold" pitchFamily="2" charset="77"/>
              </a:rPr>
              <a:t/>
            </a:r>
            <a:br>
              <a:rPr lang="en-GB" sz="2400" b="1" dirty="0">
                <a:solidFill>
                  <a:schemeClr val="bg1">
                    <a:lumMod val="50000"/>
                  </a:schemeClr>
                </a:solidFill>
                <a:latin typeface="Isidora Sans Bold" pitchFamily="2" charset="77"/>
              </a:rPr>
            </a:br>
            <a:r>
              <a:rPr lang="en-GB" sz="2000" dirty="0">
                <a:solidFill>
                  <a:schemeClr val="bg1">
                    <a:lumMod val="50000"/>
                  </a:schemeClr>
                </a:solidFill>
                <a:latin typeface="Isidora Sans It" pitchFamily="2" charset="77"/>
              </a:rPr>
              <a:t/>
            </a:r>
            <a:br>
              <a:rPr lang="en-GB" sz="2000" dirty="0">
                <a:solidFill>
                  <a:schemeClr val="bg1">
                    <a:lumMod val="50000"/>
                  </a:schemeClr>
                </a:solidFill>
                <a:latin typeface="Isidora Sans It" pitchFamily="2" charset="77"/>
              </a:rPr>
            </a:br>
            <a:r>
              <a:rPr lang="en-GB" sz="2000" dirty="0">
                <a:solidFill>
                  <a:schemeClr val="bg1">
                    <a:lumMod val="50000"/>
                  </a:schemeClr>
                </a:solidFill>
                <a:latin typeface="Isidora Sans It" pitchFamily="2" charset="77"/>
              </a:rPr>
              <a:t/>
            </a:r>
            <a:br>
              <a:rPr lang="en-GB" sz="2000" dirty="0">
                <a:solidFill>
                  <a:schemeClr val="bg1">
                    <a:lumMod val="50000"/>
                  </a:schemeClr>
                </a:solidFill>
                <a:latin typeface="Isidora Sans It" pitchFamily="2" charset="77"/>
              </a:rPr>
            </a:br>
            <a:r>
              <a:rPr lang="en-GB" sz="2000" dirty="0">
                <a:solidFill>
                  <a:schemeClr val="bg1">
                    <a:lumMod val="50000"/>
                  </a:schemeClr>
                </a:solidFill>
                <a:latin typeface="Isidora Sans It" pitchFamily="2" charset="77"/>
              </a:rPr>
              <a:t/>
            </a:r>
            <a:br>
              <a:rPr lang="en-GB" sz="2000" dirty="0">
                <a:solidFill>
                  <a:schemeClr val="bg1">
                    <a:lumMod val="50000"/>
                  </a:schemeClr>
                </a:solidFill>
                <a:latin typeface="Isidora Sans It" pitchFamily="2" charset="77"/>
              </a:rPr>
            </a:br>
            <a:r>
              <a:rPr lang="hr-HR" sz="1600" dirty="0" smtClean="0">
                <a:solidFill>
                  <a:schemeClr val="bg1">
                    <a:lumMod val="50000"/>
                  </a:schemeClr>
                </a:solidFill>
                <a:latin typeface="Isidora Sans It" pitchFamily="2" charset="77"/>
              </a:rPr>
              <a:t>rujan </a:t>
            </a:r>
            <a:r>
              <a:rPr lang="en-GB" sz="1600" dirty="0" smtClean="0">
                <a:solidFill>
                  <a:schemeClr val="bg1">
                    <a:lumMod val="50000"/>
                  </a:schemeClr>
                </a:solidFill>
                <a:latin typeface="Isidora Sans It" pitchFamily="2" charset="77"/>
              </a:rPr>
              <a:t>2022</a:t>
            </a:r>
            <a:r>
              <a:rPr lang="en-GB" sz="1600" dirty="0">
                <a:solidFill>
                  <a:schemeClr val="bg1">
                    <a:lumMod val="50000"/>
                  </a:schemeClr>
                </a:solidFill>
                <a:latin typeface="Isidora Sans It" pitchFamily="2" charset="77"/>
              </a:rPr>
              <a:t>.</a:t>
            </a:r>
          </a:p>
        </p:txBody>
      </p:sp>
      <p:pic>
        <p:nvPicPr>
          <p:cNvPr id="3" name="Picture 2" descr="E:\Slade tvrtka\logo final\Slade-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14475"/>
            <a:ext cx="908157" cy="929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3111598" y="2347025"/>
            <a:ext cx="6974986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r-HR" sz="6600" b="1" dirty="0" smtClean="0">
                <a:solidFill>
                  <a:srgbClr val="B06CAA"/>
                </a:solidFill>
                <a:latin typeface="Isidora Sans Bold" pitchFamily="2" charset="77"/>
              </a:rPr>
              <a:t>SEO</a:t>
            </a:r>
            <a:r>
              <a:rPr lang="hr-HR" sz="6600" b="1" dirty="0" smtClean="0">
                <a:solidFill>
                  <a:srgbClr val="29B5B8"/>
                </a:solidFill>
                <a:latin typeface="Isidora Sans Bold" pitchFamily="2" charset="77"/>
              </a:rPr>
              <a:t> </a:t>
            </a:r>
            <a:r>
              <a:rPr lang="hr-HR" sz="6600" b="1" dirty="0">
                <a:solidFill>
                  <a:srgbClr val="29B5B8"/>
                </a:solidFill>
                <a:latin typeface="Isidora Sans Bold" pitchFamily="2" charset="77"/>
              </a:rPr>
              <a:t>MARKETING</a:t>
            </a:r>
            <a:endParaRPr lang="hr-HR" sz="6600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7580" y="3454318"/>
            <a:ext cx="6725973" cy="787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9393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="" xmlns:a16="http://schemas.microsoft.com/office/drawing/2014/main" id="{87C6EEEC-8B73-4349-8316-37F294A7A9DD}"/>
              </a:ext>
            </a:extLst>
          </p:cNvPr>
          <p:cNvSpPr txBox="1">
            <a:spLocks/>
          </p:cNvSpPr>
          <p:nvPr/>
        </p:nvSpPr>
        <p:spPr>
          <a:xfrm>
            <a:off x="578098" y="401651"/>
            <a:ext cx="3190597" cy="11499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hr-HR" sz="2400" b="1" dirty="0" smtClean="0">
                <a:solidFill>
                  <a:srgbClr val="B06CAA"/>
                </a:solidFill>
                <a:latin typeface="Isidora Sans Bold" pitchFamily="2" charset="77"/>
              </a:rPr>
              <a:t>PREDAVAČ</a:t>
            </a:r>
            <a:r>
              <a:rPr lang="hr-HR" sz="2400" b="1" dirty="0" smtClean="0">
                <a:solidFill>
                  <a:srgbClr val="29B5B8"/>
                </a:solidFill>
                <a:latin typeface="Isidora Sans Bold" pitchFamily="2" charset="77"/>
              </a:rPr>
              <a:t>ICA</a:t>
            </a:r>
            <a:r>
              <a:rPr lang="en-GB" sz="2400" b="1" dirty="0">
                <a:solidFill>
                  <a:schemeClr val="bg1">
                    <a:lumMod val="50000"/>
                  </a:schemeClr>
                </a:solidFill>
                <a:latin typeface="Isidora Sans Bold" pitchFamily="2" charset="77"/>
              </a:rPr>
              <a:t/>
            </a:r>
            <a:br>
              <a:rPr lang="en-GB" sz="2400" b="1" dirty="0">
                <a:solidFill>
                  <a:schemeClr val="bg1">
                    <a:lumMod val="50000"/>
                  </a:schemeClr>
                </a:solidFill>
                <a:latin typeface="Isidora Sans Bold" pitchFamily="2" charset="77"/>
              </a:rPr>
            </a:br>
            <a:r>
              <a:rPr lang="en-GB" sz="2400" dirty="0">
                <a:solidFill>
                  <a:schemeClr val="bg1">
                    <a:lumMod val="50000"/>
                  </a:schemeClr>
                </a:solidFill>
                <a:latin typeface="Isidora Sans It" pitchFamily="2" charset="77"/>
              </a:rPr>
              <a:t/>
            </a:r>
            <a:br>
              <a:rPr lang="en-GB" sz="2400" dirty="0">
                <a:solidFill>
                  <a:schemeClr val="bg1">
                    <a:lumMod val="50000"/>
                  </a:schemeClr>
                </a:solidFill>
                <a:latin typeface="Isidora Sans It" pitchFamily="2" charset="77"/>
              </a:rPr>
            </a:br>
            <a:endParaRPr lang="en-GB" sz="1600" dirty="0">
              <a:solidFill>
                <a:schemeClr val="bg1">
                  <a:lumMod val="50000"/>
                </a:schemeClr>
              </a:solidFill>
              <a:latin typeface="Isidora Sans It" pitchFamily="2" charset="77"/>
            </a:endParaRPr>
          </a:p>
        </p:txBody>
      </p:sp>
      <p:pic>
        <p:nvPicPr>
          <p:cNvPr id="3" name="Picture 2" descr="C:\Users\Barbara\Documents\SLADE\barbara nove profilne\barbara-slade-jagodic-profiln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7751" y="2357682"/>
            <a:ext cx="3845064" cy="3331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web png jpg transparent stock - website icon blue PNG image with  transparent background | TOP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443" y="4795643"/>
            <a:ext cx="360212" cy="367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956266" y="4858812"/>
            <a:ext cx="10054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r-HR" dirty="0" err="1">
                <a:solidFill>
                  <a:schemeClr val="bg1">
                    <a:lumMod val="50000"/>
                  </a:schemeClr>
                </a:solidFill>
                <a:latin typeface="Isidora Sans"/>
              </a:rPr>
              <a:t>s</a:t>
            </a:r>
            <a:r>
              <a:rPr lang="hr-HR" dirty="0" err="1" smtClean="0">
                <a:solidFill>
                  <a:schemeClr val="bg1">
                    <a:lumMod val="50000"/>
                  </a:schemeClr>
                </a:solidFill>
                <a:latin typeface="Isidora Sans"/>
              </a:rPr>
              <a:t>lade.hr</a:t>
            </a:r>
            <a:endParaRPr lang="hr-HR" dirty="0">
              <a:latin typeface="Isidora Sans"/>
            </a:endParaRPr>
          </a:p>
        </p:txBody>
      </p:sp>
      <p:pic>
        <p:nvPicPr>
          <p:cNvPr id="6" name="Picture 2" descr="Linked linkedin logo social icon - Socia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808" y="5330714"/>
            <a:ext cx="515938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969911" y="5405880"/>
            <a:ext cx="31213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r-HR" dirty="0" err="1">
                <a:solidFill>
                  <a:schemeClr val="bg1">
                    <a:lumMod val="50000"/>
                  </a:schemeClr>
                </a:solidFill>
                <a:latin typeface="Isidora Sans"/>
              </a:rPr>
              <a:t>l</a:t>
            </a:r>
            <a:r>
              <a:rPr lang="hr-HR" dirty="0" err="1" smtClean="0">
                <a:solidFill>
                  <a:schemeClr val="bg1">
                    <a:lumMod val="50000"/>
                  </a:schemeClr>
                </a:solidFill>
                <a:latin typeface="Isidora Sans"/>
              </a:rPr>
              <a:t>inkedin.com</a:t>
            </a:r>
            <a:r>
              <a:rPr lang="hr-HR" dirty="0" smtClean="0">
                <a:solidFill>
                  <a:schemeClr val="bg1">
                    <a:lumMod val="50000"/>
                  </a:schemeClr>
                </a:solidFill>
                <a:latin typeface="Isidora Sans"/>
              </a:rPr>
              <a:t>/</a:t>
            </a:r>
            <a:r>
              <a:rPr lang="hr-HR" dirty="0" err="1" smtClean="0">
                <a:solidFill>
                  <a:schemeClr val="bg1">
                    <a:lumMod val="50000"/>
                  </a:schemeClr>
                </a:solidFill>
                <a:latin typeface="Isidora Sans"/>
              </a:rPr>
              <a:t>in</a:t>
            </a:r>
            <a:r>
              <a:rPr lang="hr-HR" dirty="0" smtClean="0">
                <a:solidFill>
                  <a:schemeClr val="bg1">
                    <a:lumMod val="50000"/>
                  </a:schemeClr>
                </a:solidFill>
                <a:latin typeface="Isidora Sans"/>
              </a:rPr>
              <a:t>/</a:t>
            </a:r>
            <a:r>
              <a:rPr lang="hr-HR" dirty="0" err="1" smtClean="0">
                <a:solidFill>
                  <a:schemeClr val="bg1">
                    <a:lumMod val="50000"/>
                  </a:schemeClr>
                </a:solidFill>
                <a:latin typeface="Isidora Sans"/>
              </a:rPr>
              <a:t>barbaraslade</a:t>
            </a:r>
            <a:endParaRPr lang="hr-HR" dirty="0">
              <a:latin typeface="Isidora San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78098" y="1330077"/>
            <a:ext cx="635751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6600" b="1" dirty="0" smtClean="0">
                <a:solidFill>
                  <a:srgbClr val="29B5B8"/>
                </a:solidFill>
                <a:latin typeface="Isidora Sans Bold" pitchFamily="2" charset="77"/>
              </a:rPr>
              <a:t>BARBARA </a:t>
            </a:r>
            <a:r>
              <a:rPr lang="hr-HR" sz="6600" b="1" dirty="0" smtClean="0">
                <a:solidFill>
                  <a:srgbClr val="B06CAA"/>
                </a:solidFill>
                <a:latin typeface="Isidora Sans Bold" pitchFamily="2" charset="77"/>
              </a:rPr>
              <a:t>SLADE</a:t>
            </a:r>
            <a:r>
              <a:rPr lang="hr-HR" sz="6600" b="1" dirty="0" smtClean="0">
                <a:solidFill>
                  <a:srgbClr val="29B5B8"/>
                </a:solidFill>
                <a:latin typeface="Isidora Sans Bold" pitchFamily="2" charset="77"/>
              </a:rPr>
              <a:t> JAGODIĆ</a:t>
            </a:r>
            <a:endParaRPr lang="hr-HR" sz="6600" dirty="0"/>
          </a:p>
        </p:txBody>
      </p:sp>
      <p:pic>
        <p:nvPicPr>
          <p:cNvPr id="9" name="Picture 8" descr="E:\Slade tvrtka\logo final\Slade-logo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4658" y="4659326"/>
            <a:ext cx="908157" cy="929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1984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2A2EB1D4-3BE5-AD45-8B9A-9956EA53216D}"/>
              </a:ext>
            </a:extLst>
          </p:cNvPr>
          <p:cNvSpPr txBox="1"/>
          <p:nvPr/>
        </p:nvSpPr>
        <p:spPr>
          <a:xfrm>
            <a:off x="798817" y="747362"/>
            <a:ext cx="3988942" cy="55399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sz="4800" b="1" dirty="0" smtClean="0">
                <a:solidFill>
                  <a:srgbClr val="B06C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sidora Sans Bold" pitchFamily="2" charset="77"/>
              </a:rPr>
              <a:t>SEO</a:t>
            </a:r>
            <a:r>
              <a:rPr lang="hr-HR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sidora Sans Bold" pitchFamily="2" charset="77"/>
              </a:rPr>
              <a:t> </a:t>
            </a:r>
            <a:r>
              <a:rPr lang="hr-HR" sz="4400" b="1" dirty="0" smtClean="0">
                <a:solidFill>
                  <a:schemeClr val="bg1"/>
                </a:solidFill>
                <a:latin typeface="Isidora Sans Bold" pitchFamily="2" charset="77"/>
              </a:rPr>
              <a:t>DOVEDITE LJUDE NA WEB BEZ DODATNOG ULAGANJA U OGLASE </a:t>
            </a:r>
          </a:p>
          <a:p>
            <a:endParaRPr lang="x-none" sz="2400" b="1" smtClean="0">
              <a:solidFill>
                <a:schemeClr val="bg1"/>
              </a:solidFill>
              <a:latin typeface="Isidora Sans Bold" pitchFamily="2" charset="77"/>
            </a:endParaRPr>
          </a:p>
          <a:p>
            <a:endParaRPr lang="x-none" dirty="0">
              <a:solidFill>
                <a:schemeClr val="bg1"/>
              </a:solidFill>
              <a:latin typeface="Isidora Sans" pitchFamily="2" charset="7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DE50C330-F292-EA48-A01A-C8E6E9E9E8DF}"/>
              </a:ext>
            </a:extLst>
          </p:cNvPr>
          <p:cNvSpPr txBox="1"/>
          <p:nvPr/>
        </p:nvSpPr>
        <p:spPr>
          <a:xfrm>
            <a:off x="6284361" y="1917177"/>
            <a:ext cx="609771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x-none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sidora Sans Bold" pitchFamily="2" charset="77"/>
              </a:rPr>
              <a:t>SADRŽAJ</a:t>
            </a:r>
          </a:p>
          <a:p>
            <a:endParaRPr lang="x-none" dirty="0">
              <a:solidFill>
                <a:schemeClr val="bg1"/>
              </a:solidFill>
              <a:latin typeface="Isidora Sans" pitchFamily="2" charset="77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hr-HR" dirty="0" smtClean="0">
                <a:solidFill>
                  <a:schemeClr val="bg1"/>
                </a:solidFill>
              </a:rPr>
              <a:t>PUSH &amp; PULL MARKETING - OGLASI VS. SEO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hr-HR" dirty="0" smtClean="0">
                <a:solidFill>
                  <a:schemeClr val="bg1"/>
                </a:solidFill>
              </a:rPr>
              <a:t>Kako </a:t>
            </a:r>
            <a:r>
              <a:rPr lang="hr-HR" dirty="0">
                <a:solidFill>
                  <a:schemeClr val="bg1"/>
                </a:solidFill>
              </a:rPr>
              <a:t>znati što ljudi </a:t>
            </a:r>
            <a:r>
              <a:rPr lang="hr-HR" dirty="0" smtClean="0">
                <a:solidFill>
                  <a:schemeClr val="bg1"/>
                </a:solidFill>
              </a:rPr>
              <a:t>traže</a:t>
            </a:r>
            <a:endParaRPr lang="hr-HR" dirty="0">
              <a:solidFill>
                <a:schemeClr val="bg1"/>
              </a:solidFill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="" xmlns:a16="http://schemas.microsoft.com/office/drawing/2014/main" id="{8B8A08A1-D7E3-214D-B3B3-57D0A9348842}"/>
              </a:ext>
            </a:extLst>
          </p:cNvPr>
          <p:cNvCxnSpPr>
            <a:cxnSpLocks/>
          </p:cNvCxnSpPr>
          <p:nvPr/>
        </p:nvCxnSpPr>
        <p:spPr>
          <a:xfrm>
            <a:off x="5907640" y="1500027"/>
            <a:ext cx="0" cy="4664467"/>
          </a:xfrm>
          <a:prstGeom prst="line">
            <a:avLst/>
          </a:prstGeom>
          <a:ln w="28575">
            <a:solidFill>
              <a:srgbClr val="B06C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8022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78098" y="1330077"/>
            <a:ext cx="6357515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6600" b="1" dirty="0" smtClean="0">
                <a:solidFill>
                  <a:srgbClr val="29B5B8"/>
                </a:solidFill>
                <a:latin typeface="Isidora Sans Bold" pitchFamily="2" charset="77"/>
              </a:rPr>
              <a:t>PRIČAJMO</a:t>
            </a:r>
          </a:p>
          <a:p>
            <a:r>
              <a:rPr lang="hr-HR" sz="6600" b="1" dirty="0" smtClean="0">
                <a:solidFill>
                  <a:srgbClr val="29B5B8"/>
                </a:solidFill>
                <a:latin typeface="Isidora Sans Bold" pitchFamily="2" charset="77"/>
              </a:rPr>
              <a:t>DA TE </a:t>
            </a:r>
            <a:r>
              <a:rPr lang="hr-HR" sz="6600" b="1" dirty="0" smtClean="0">
                <a:solidFill>
                  <a:srgbClr val="B06CAA"/>
                </a:solidFill>
                <a:latin typeface="Isidora Sans Bold" pitchFamily="2" charset="77"/>
              </a:rPr>
              <a:t>SEO</a:t>
            </a:r>
          </a:p>
          <a:p>
            <a:r>
              <a:rPr lang="hr-HR" sz="6600" b="1" dirty="0" smtClean="0">
                <a:solidFill>
                  <a:srgbClr val="29B5B8"/>
                </a:solidFill>
                <a:latin typeface="Isidora Sans Bold" pitchFamily="2" charset="77"/>
              </a:rPr>
              <a:t>SVIJET</a:t>
            </a:r>
          </a:p>
          <a:p>
            <a:r>
              <a:rPr lang="hr-HR" sz="6600" b="1" dirty="0" smtClean="0">
                <a:solidFill>
                  <a:srgbClr val="29B5B8"/>
                </a:solidFill>
                <a:latin typeface="Isidora Sans Bold" pitchFamily="2" charset="77"/>
              </a:rPr>
              <a:t>RAZUMIJE</a:t>
            </a:r>
            <a:endParaRPr lang="hr-HR" sz="6600" b="1" dirty="0" smtClean="0">
              <a:solidFill>
                <a:srgbClr val="B06CAA"/>
              </a:solidFill>
              <a:latin typeface="Isidora Sans Bold" pitchFamily="2" charset="77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6415" y="1124978"/>
            <a:ext cx="5323317" cy="5323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608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203219B-0E29-F94F-AD4D-44F526816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81099"/>
            <a:ext cx="10515600" cy="1325563"/>
          </a:xfrm>
        </p:spPr>
        <p:txBody>
          <a:bodyPr>
            <a:normAutofit/>
          </a:bodyPr>
          <a:lstStyle/>
          <a:p>
            <a:r>
              <a:rPr lang="hr-HR" sz="3600" b="1" dirty="0" smtClean="0">
                <a:solidFill>
                  <a:srgbClr val="15C9C3"/>
                </a:solidFill>
                <a:latin typeface="Isidora Sans Bold" pitchFamily="2" charset="77"/>
              </a:rPr>
              <a:t>VRSTE </a:t>
            </a:r>
            <a:r>
              <a:rPr lang="hr-HR" sz="3600" b="1" dirty="0" smtClean="0">
                <a:solidFill>
                  <a:srgbClr val="B06CAA"/>
                </a:solidFill>
                <a:latin typeface="Isidora Sans Bold" pitchFamily="2" charset="77"/>
              </a:rPr>
              <a:t>MARKETING</a:t>
            </a:r>
            <a:r>
              <a:rPr lang="hr-HR" sz="3600" b="1" dirty="0" smtClean="0">
                <a:solidFill>
                  <a:srgbClr val="29B5B8"/>
                </a:solidFill>
                <a:latin typeface="Isidora Sans Bold" pitchFamily="2" charset="77"/>
              </a:rPr>
              <a:t> </a:t>
            </a:r>
            <a:endParaRPr lang="x-none" sz="3600" b="1" dirty="0">
              <a:solidFill>
                <a:srgbClr val="15C9C3"/>
              </a:solidFill>
              <a:latin typeface="Isidora Sans Bold" pitchFamily="2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587657A-C759-5440-AFE8-E6832F1B40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06662"/>
            <a:ext cx="10515600" cy="4351338"/>
          </a:xfrm>
        </p:spPr>
        <p:txBody>
          <a:bodyPr/>
          <a:lstStyle/>
          <a:p>
            <a:r>
              <a:rPr lang="x-none" dirty="0">
                <a:solidFill>
                  <a:schemeClr val="bg1">
                    <a:lumMod val="50000"/>
                  </a:schemeClr>
                </a:solidFill>
                <a:latin typeface="Isidora Sans" pitchFamily="2" charset="77"/>
              </a:rPr>
              <a:t>Tekst</a:t>
            </a:r>
          </a:p>
        </p:txBody>
      </p:sp>
      <p:pic>
        <p:nvPicPr>
          <p:cNvPr id="4" name="Picture 2" descr="Image result for pull market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199" y="2506662"/>
            <a:ext cx="10876765" cy="4065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4509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471043C-D302-1042-A0E3-7D790B8D32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7129" y="4614729"/>
            <a:ext cx="4281443" cy="1486968"/>
          </a:xfrm>
        </p:spPr>
        <p:txBody>
          <a:bodyPr>
            <a:normAutofit/>
          </a:bodyPr>
          <a:lstStyle/>
          <a:p>
            <a:r>
              <a:rPr lang="hr-HR" sz="2000" dirty="0">
                <a:latin typeface="Isidora Sans"/>
              </a:rPr>
              <a:t>nudi sadržaj koji nas prekida, na koji nalijećemo; gura nam poruke</a:t>
            </a:r>
          </a:p>
        </p:txBody>
      </p:sp>
      <p:pic>
        <p:nvPicPr>
          <p:cNvPr id="3" name="Picture 2" descr="E:\Slade tvrtka\logo final\Slade-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14475"/>
            <a:ext cx="908157" cy="929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957129" y="1159159"/>
            <a:ext cx="5691499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6600" b="1" dirty="0">
                <a:solidFill>
                  <a:srgbClr val="29B5B8"/>
                </a:solidFill>
                <a:latin typeface="Isidora Sans Bold" pitchFamily="2" charset="77"/>
              </a:rPr>
              <a:t>PUSH MARKETING </a:t>
            </a:r>
            <a:r>
              <a:rPr lang="hr-HR" sz="6600" b="1" dirty="0">
                <a:solidFill>
                  <a:srgbClr val="B06CAA"/>
                </a:solidFill>
                <a:latin typeface="Isidora Sans Bold" pitchFamily="2" charset="77"/>
              </a:rPr>
              <a:t>PREKIDANJA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3244" y="361950"/>
            <a:ext cx="4335463" cy="613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7609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:\Slade tvrtka\logo final\Slade-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14475"/>
            <a:ext cx="908157" cy="929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hart of undefined, undefine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4212" y="1886694"/>
            <a:ext cx="7483687" cy="4971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Confused Travolta | John travolta meme, Funny gif, Monkey style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433" y="2324100"/>
            <a:ext cx="4667250" cy="453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8266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12224" y="5433323"/>
            <a:ext cx="7488832" cy="320899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hr-HR" dirty="0" smtClean="0"/>
              <a:t>Izvor: </a:t>
            </a:r>
            <a:r>
              <a:rPr lang="hr-HR" dirty="0" smtClean="0">
                <a:hlinkClick r:id="rId2"/>
              </a:rPr>
              <a:t>facebook.com</a:t>
            </a:r>
            <a:endParaRPr lang="hr-HR" dirty="0" smtClean="0"/>
          </a:p>
        </p:txBody>
      </p:sp>
      <p:sp>
        <p:nvSpPr>
          <p:cNvPr id="5" name="Rectangle 4"/>
          <p:cNvSpPr/>
          <p:nvPr/>
        </p:nvSpPr>
        <p:spPr>
          <a:xfrm>
            <a:off x="2063552" y="1192568"/>
            <a:ext cx="8040555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r-HR" sz="4000" b="1" dirty="0" smtClean="0"/>
              <a:t>„I</a:t>
            </a:r>
            <a:r>
              <a:rPr lang="en-US" sz="4000" b="1" dirty="0" smtClean="0"/>
              <a:t>n </a:t>
            </a:r>
            <a:r>
              <a:rPr lang="en-US" sz="4000" b="1" dirty="0"/>
              <a:t>News Feed on Facebook, we’re seeing people spend, on average, </a:t>
            </a:r>
            <a:r>
              <a:rPr lang="en-US" sz="4000" b="1" dirty="0">
                <a:solidFill>
                  <a:srgbClr val="FF0000"/>
                </a:solidFill>
              </a:rPr>
              <a:t>1.7 seconds </a:t>
            </a:r>
            <a:r>
              <a:rPr lang="en-US" sz="4000" b="1" dirty="0"/>
              <a:t>with a piece of content on mobile compared to </a:t>
            </a:r>
            <a:r>
              <a:rPr lang="en-US" sz="4000" b="1" dirty="0">
                <a:solidFill>
                  <a:srgbClr val="FF0000"/>
                </a:solidFill>
              </a:rPr>
              <a:t>2.5 </a:t>
            </a:r>
            <a:r>
              <a:rPr lang="en-US" sz="4000" b="1" dirty="0" smtClean="0">
                <a:solidFill>
                  <a:srgbClr val="FF0000"/>
                </a:solidFill>
              </a:rPr>
              <a:t>seconds </a:t>
            </a:r>
            <a:r>
              <a:rPr lang="en-US" sz="4000" b="1" dirty="0"/>
              <a:t>on desktop</a:t>
            </a:r>
            <a:r>
              <a:rPr lang="en-US" sz="4000" b="1" dirty="0" smtClean="0"/>
              <a:t>.</a:t>
            </a:r>
            <a:r>
              <a:rPr lang="hr-HR" sz="4000" b="1" baseline="30000" dirty="0" smtClean="0"/>
              <a:t>”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521063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894" y="2032002"/>
            <a:ext cx="4181801" cy="1063624"/>
          </a:xfrm>
        </p:spPr>
        <p:txBody>
          <a:bodyPr>
            <a:normAutofit/>
          </a:bodyPr>
          <a:lstStyle/>
          <a:p>
            <a:r>
              <a:rPr lang="hr-HR" sz="2800" b="1" dirty="0" smtClean="0">
                <a:solidFill>
                  <a:srgbClr val="FF0000"/>
                </a:solidFill>
                <a:latin typeface="+mn-lt"/>
              </a:rPr>
              <a:t>Brojimo…</a:t>
            </a:r>
            <a:endParaRPr lang="hr-HR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86B2F-BA55-4D31-A0E2-DE18416122DF}" type="slidenum">
              <a:rPr lang="hr-HR" smtClean="0"/>
              <a:t>9</a:t>
            </a:fld>
            <a:endParaRPr lang="hr-HR"/>
          </a:p>
        </p:txBody>
      </p:sp>
      <p:pic>
        <p:nvPicPr>
          <p:cNvPr id="5122" name="Picture 2" descr="One Two Countdown GIF - One Two One Two - Discover &amp; Share GIFs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3140" y="1588905"/>
            <a:ext cx="6430777" cy="4358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22" name="Picture 2" descr="And Its Gone - Imgflip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251" y="1319700"/>
            <a:ext cx="11551579" cy="4861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9754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471043C-D302-1042-A0E3-7D790B8D32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7129" y="4614729"/>
            <a:ext cx="4281443" cy="1486968"/>
          </a:xfrm>
        </p:spPr>
        <p:txBody>
          <a:bodyPr>
            <a:normAutofit/>
          </a:bodyPr>
          <a:lstStyle/>
          <a:p>
            <a:r>
              <a:rPr lang="hr-HR" sz="2000" dirty="0">
                <a:latin typeface="Isidora Sans"/>
              </a:rPr>
              <a:t>nudi sadržaj </a:t>
            </a:r>
            <a:r>
              <a:rPr lang="hr-HR" sz="2000" dirty="0" smtClean="0">
                <a:latin typeface="Isidora Sans"/>
              </a:rPr>
              <a:t>kad ga trebamo</a:t>
            </a:r>
            <a:endParaRPr lang="hr-HR" sz="2000" dirty="0">
              <a:latin typeface="Isidora Sans"/>
            </a:endParaRPr>
          </a:p>
        </p:txBody>
      </p:sp>
      <p:pic>
        <p:nvPicPr>
          <p:cNvPr id="3" name="Picture 2" descr="E:\Slade tvrtka\logo final\Slade-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14475"/>
            <a:ext cx="908157" cy="929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700755" y="1227527"/>
            <a:ext cx="635193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6600" b="1" dirty="0" err="1" smtClean="0">
                <a:solidFill>
                  <a:srgbClr val="29B5B8"/>
                </a:solidFill>
                <a:latin typeface="Isidora Sans Bold" pitchFamily="2" charset="77"/>
              </a:rPr>
              <a:t>PUll</a:t>
            </a:r>
            <a:r>
              <a:rPr lang="hr-HR" sz="6600" b="1" dirty="0" smtClean="0">
                <a:solidFill>
                  <a:srgbClr val="29B5B8"/>
                </a:solidFill>
                <a:latin typeface="Isidora Sans Bold" pitchFamily="2" charset="77"/>
              </a:rPr>
              <a:t> </a:t>
            </a:r>
            <a:r>
              <a:rPr lang="hr-HR" sz="6600" b="1" dirty="0">
                <a:solidFill>
                  <a:srgbClr val="29B5B8"/>
                </a:solidFill>
                <a:latin typeface="Isidora Sans Bold" pitchFamily="2" charset="77"/>
              </a:rPr>
              <a:t>MARKETING </a:t>
            </a:r>
            <a:r>
              <a:rPr lang="hr-HR" sz="6600" b="1" dirty="0" smtClean="0">
                <a:solidFill>
                  <a:srgbClr val="B06CAA"/>
                </a:solidFill>
                <a:latin typeface="Isidora Sans Bold" pitchFamily="2" charset="77"/>
              </a:rPr>
              <a:t>PRIVLAČENJA</a:t>
            </a:r>
            <a:endParaRPr lang="hr-HR" sz="6600" b="1" dirty="0">
              <a:solidFill>
                <a:srgbClr val="B06CAA"/>
              </a:solidFill>
              <a:latin typeface="Isidora Sans Bold" pitchFamily="2" charset="7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9185" y="2237217"/>
            <a:ext cx="4906963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2691" y="719575"/>
            <a:ext cx="4679950" cy="572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455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471043C-D302-1042-A0E3-7D790B8D32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7129" y="4614729"/>
            <a:ext cx="4281443" cy="1486968"/>
          </a:xfrm>
        </p:spPr>
        <p:txBody>
          <a:bodyPr>
            <a:normAutofit/>
          </a:bodyPr>
          <a:lstStyle/>
          <a:p>
            <a:r>
              <a:rPr lang="hr-HR" sz="2000" dirty="0" smtClean="0">
                <a:latin typeface="Isidora Sans"/>
              </a:rPr>
              <a:t>I kad možda ne znamo što nam treba</a:t>
            </a:r>
            <a:endParaRPr lang="hr-HR" sz="2000" dirty="0">
              <a:latin typeface="Isidora Sans"/>
            </a:endParaRPr>
          </a:p>
        </p:txBody>
      </p:sp>
      <p:pic>
        <p:nvPicPr>
          <p:cNvPr id="3" name="Picture 2" descr="E:\Slade tvrtka\logo final\Slade-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14475"/>
            <a:ext cx="908157" cy="929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3488" y="2441248"/>
            <a:ext cx="4565547" cy="3310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3488" y="677461"/>
            <a:ext cx="4629150" cy="575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4933" y="861097"/>
            <a:ext cx="5290274" cy="5575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 descr="Excited Online Shopping GIF by TV Land - Find &amp; Share on GIPHY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091" y="1730242"/>
            <a:ext cx="6389397" cy="3590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0110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8458" y="1264778"/>
            <a:ext cx="7920807" cy="5204388"/>
          </a:xfrm>
          <a:prstGeom prst="rect">
            <a:avLst/>
          </a:prstGeom>
        </p:spPr>
      </p:pic>
      <p:pic>
        <p:nvPicPr>
          <p:cNvPr id="10242" name="Picture 2" descr="Mobile Traffic Across the Chartbeat Netwo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8181" y="111095"/>
            <a:ext cx="9753600" cy="664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https://4ehuia1v75h912e6wht7ul1m-wpengine.netdna-ssl.com/wp-content/uploads/2022/04/2022-Multiyear_Trends-Traffic-Source__Data-by-Chartbeat-768x525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0708" y="229415"/>
            <a:ext cx="9379561" cy="6411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https://4ehuia1v75h912e6wht7ul1m-wpengine.netdna-ssl.com/wp-content/uploads/2022/04/2022-Multiyear_Trends-Traffic-Source__Data-by-Chartbeat-768x525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0708" y="57754"/>
            <a:ext cx="9379561" cy="6411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5914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:\Slade tvrtka\logo final\Slade-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14475"/>
            <a:ext cx="908157" cy="929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162228" y="2141926"/>
            <a:ext cx="10246407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r-HR" sz="6000" b="1" dirty="0" smtClean="0">
                <a:solidFill>
                  <a:srgbClr val="29B5B8"/>
                </a:solidFill>
                <a:latin typeface="Isidora Sans Bold" pitchFamily="2" charset="77"/>
              </a:rPr>
              <a:t>DRUŠTVENI MEDIJI </a:t>
            </a:r>
            <a:r>
              <a:rPr lang="hr-HR" sz="6000" b="1" dirty="0" smtClean="0">
                <a:solidFill>
                  <a:srgbClr val="B06CAA"/>
                </a:solidFill>
                <a:latin typeface="Isidora Sans Bold" pitchFamily="2" charset="77"/>
              </a:rPr>
              <a:t>INFORMIRAJU I STVARAJU POTRAŽNJU</a:t>
            </a:r>
            <a:endParaRPr lang="hr-HR" sz="6000" b="1" dirty="0">
              <a:solidFill>
                <a:srgbClr val="B06CAA"/>
              </a:solidFill>
              <a:latin typeface="Isidora Sans Bold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49919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:\Slade tvrtka\logo final\Slade-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14475"/>
            <a:ext cx="908157" cy="929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162228" y="2141926"/>
            <a:ext cx="10246407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r-HR" sz="6000" b="1" dirty="0" smtClean="0">
                <a:solidFill>
                  <a:srgbClr val="29B5B8"/>
                </a:solidFill>
                <a:latin typeface="Isidora Sans Bold" pitchFamily="2" charset="77"/>
              </a:rPr>
              <a:t>GOOGLE</a:t>
            </a:r>
          </a:p>
          <a:p>
            <a:pPr algn="ctr"/>
            <a:r>
              <a:rPr lang="hr-HR" sz="6000" b="1" dirty="0" smtClean="0">
                <a:solidFill>
                  <a:srgbClr val="B06CAA"/>
                </a:solidFill>
                <a:latin typeface="Isidora Sans Bold" pitchFamily="2" charset="77"/>
              </a:rPr>
              <a:t>ODGOVARA NA POTRAŽNJU</a:t>
            </a:r>
            <a:endParaRPr lang="hr-HR" sz="6000" b="1" dirty="0">
              <a:solidFill>
                <a:srgbClr val="B06CAA"/>
              </a:solidFill>
              <a:latin typeface="Isidora Sans Bold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518834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1016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203219B-0E29-F94F-AD4D-44F526816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8109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hr-HR" sz="3600" b="1" dirty="0" smtClean="0">
                <a:solidFill>
                  <a:srgbClr val="15C9C3"/>
                </a:solidFill>
                <a:latin typeface="Isidora Sans Bold" pitchFamily="2" charset="77"/>
              </a:rPr>
              <a:t>IMAM POTREBU/PROBLEM </a:t>
            </a:r>
            <a:r>
              <a:rPr lang="hr-HR" sz="3600" b="1" dirty="0" smtClean="0">
                <a:solidFill>
                  <a:srgbClr val="B06CAA"/>
                </a:solidFill>
                <a:latin typeface="Isidora Sans Bold" pitchFamily="2" charset="77"/>
              </a:rPr>
              <a:t>I GUGLAM</a:t>
            </a:r>
            <a:endParaRPr lang="x-none" sz="3600" b="1" dirty="0">
              <a:solidFill>
                <a:srgbClr val="15C9C3"/>
              </a:solidFill>
              <a:latin typeface="Isidora Sans Bold" pitchFamily="2" charset="77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7882" y="2712654"/>
            <a:ext cx="5093531" cy="3319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7802" y="2160792"/>
            <a:ext cx="6175642" cy="4475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2657" y="2160792"/>
            <a:ext cx="6165850" cy="461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340" y="2110615"/>
            <a:ext cx="6440104" cy="4660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1907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203219B-0E29-F94F-AD4D-44F526816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22176"/>
            <a:ext cx="10515600" cy="1325563"/>
          </a:xfrm>
        </p:spPr>
        <p:txBody>
          <a:bodyPr>
            <a:normAutofit/>
          </a:bodyPr>
          <a:lstStyle/>
          <a:p>
            <a:r>
              <a:rPr lang="hr-HR" sz="3600" b="1" dirty="0" err="1" smtClean="0">
                <a:solidFill>
                  <a:srgbClr val="15C9C3"/>
                </a:solidFill>
                <a:latin typeface="Isidora Sans Bold" pitchFamily="2" charset="77"/>
              </a:rPr>
              <a:t>Google</a:t>
            </a:r>
            <a:r>
              <a:rPr lang="hr-HR" sz="3600" b="1" dirty="0" smtClean="0">
                <a:solidFill>
                  <a:srgbClr val="15C9C3"/>
                </a:solidFill>
                <a:latin typeface="Isidora Sans Bold" pitchFamily="2" charset="77"/>
              </a:rPr>
              <a:t/>
            </a:r>
            <a:br>
              <a:rPr lang="hr-HR" sz="3600" b="1" dirty="0" smtClean="0">
                <a:solidFill>
                  <a:srgbClr val="15C9C3"/>
                </a:solidFill>
                <a:latin typeface="Isidora Sans Bold" pitchFamily="2" charset="77"/>
              </a:rPr>
            </a:br>
            <a:r>
              <a:rPr lang="hr-HR" sz="3600" b="1" dirty="0" smtClean="0">
                <a:solidFill>
                  <a:srgbClr val="B06CAA"/>
                </a:solidFill>
                <a:latin typeface="Isidora Sans Bold" pitchFamily="2" charset="77"/>
              </a:rPr>
              <a:t>REZULTATI PRETRAGE</a:t>
            </a:r>
            <a:endParaRPr lang="x-none" sz="3600" b="1" dirty="0">
              <a:solidFill>
                <a:srgbClr val="15C9C3"/>
              </a:solidFill>
              <a:latin typeface="Isidora Sans Bold" pitchFamily="2" charset="77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6994" y="296789"/>
            <a:ext cx="4965107" cy="6512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C:\Users\Barbara\Documents\CONTENT MARKETING RADIONICA\Screen-Shot-2019-06-18-at-1.29.12-PM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199" y="2122534"/>
            <a:ext cx="4462241" cy="4427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Left Brace 6"/>
          <p:cNvSpPr/>
          <p:nvPr/>
        </p:nvSpPr>
        <p:spPr>
          <a:xfrm>
            <a:off x="7196113" y="1445439"/>
            <a:ext cx="167762" cy="3006095"/>
          </a:xfrm>
          <a:prstGeom prst="leftBrac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8" name="Left Brace 7"/>
          <p:cNvSpPr/>
          <p:nvPr/>
        </p:nvSpPr>
        <p:spPr>
          <a:xfrm>
            <a:off x="7210605" y="4908023"/>
            <a:ext cx="167761" cy="1901439"/>
          </a:xfrm>
          <a:prstGeom prst="leftBrac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9" name="Rectangle 8"/>
          <p:cNvSpPr/>
          <p:nvPr/>
        </p:nvSpPr>
        <p:spPr>
          <a:xfrm>
            <a:off x="5994000" y="2818474"/>
            <a:ext cx="83869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r-HR" sz="3200" b="1" dirty="0" smtClean="0">
                <a:solidFill>
                  <a:srgbClr val="B06CAA"/>
                </a:solidFill>
              </a:rPr>
              <a:t>PPC</a:t>
            </a:r>
            <a:endParaRPr lang="hr-HR" sz="3200" b="1" dirty="0">
              <a:solidFill>
                <a:srgbClr val="B06CAA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982754" y="5503925"/>
            <a:ext cx="8493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r-HR" sz="3200" b="1" dirty="0" smtClean="0">
                <a:solidFill>
                  <a:srgbClr val="15C9C3"/>
                </a:solidFill>
              </a:rPr>
              <a:t>SEO</a:t>
            </a:r>
            <a:endParaRPr lang="hr-HR" sz="3200" b="1" dirty="0">
              <a:solidFill>
                <a:srgbClr val="15C9C3"/>
              </a:solidFill>
            </a:endParaRPr>
          </a:p>
        </p:txBody>
      </p:sp>
      <p:pic>
        <p:nvPicPr>
          <p:cNvPr id="14337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0135" y="4125409"/>
            <a:ext cx="1997075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0135" y="4681034"/>
            <a:ext cx="1417637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0135" y="3515809"/>
            <a:ext cx="1890713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8551" y="296789"/>
            <a:ext cx="4189612" cy="6585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5458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4" name="Picture 2" descr="C:\Users\Barbara\Documents\SLADE\ppc-vs-se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9428" y="692696"/>
            <a:ext cx="7833165" cy="5760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4611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4953" y="1162228"/>
            <a:ext cx="6844539" cy="5148284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727630" y="1851370"/>
            <a:ext cx="350253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4000" b="1" dirty="0" smtClean="0">
                <a:solidFill>
                  <a:srgbClr val="B06CAA"/>
                </a:solidFill>
                <a:latin typeface="Isidora Sans"/>
              </a:rPr>
              <a:t>KAKO SE PONEKAD OSJEĆATE KAD DAJETE </a:t>
            </a:r>
            <a:r>
              <a:rPr lang="hr-HR" sz="4000" b="1" dirty="0" smtClean="0">
                <a:solidFill>
                  <a:srgbClr val="15C9C3"/>
                </a:solidFill>
                <a:latin typeface="Isidora Sans Bold"/>
              </a:rPr>
              <a:t>NOVAC ZA OGLASE</a:t>
            </a:r>
            <a:endParaRPr lang="hr-HR" sz="4000" dirty="0">
              <a:solidFill>
                <a:srgbClr val="15C9C3"/>
              </a:solidFill>
              <a:latin typeface="Isidora Sans Bold"/>
            </a:endParaRPr>
          </a:p>
        </p:txBody>
      </p:sp>
    </p:spTree>
    <p:extLst>
      <p:ext uri="{BB962C8B-B14F-4D97-AF65-F5344CB8AC3E}">
        <p14:creationId xmlns:p14="http://schemas.microsoft.com/office/powerpoint/2010/main" val="1106038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203219B-0E29-F94F-AD4D-44F526816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2217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hr-HR" sz="3600" b="1" dirty="0" smtClean="0">
                <a:solidFill>
                  <a:srgbClr val="15C9C3"/>
                </a:solidFill>
                <a:latin typeface="Isidora Sans Bold" pitchFamily="2" charset="77"/>
              </a:rPr>
              <a:t>SEO</a:t>
            </a:r>
            <a:r>
              <a:rPr lang="hr-HR" sz="3600" b="1" dirty="0" smtClean="0">
                <a:solidFill>
                  <a:srgbClr val="B06CAA"/>
                </a:solidFill>
                <a:latin typeface="Isidora Sans Bold" pitchFamily="2" charset="77"/>
              </a:rPr>
              <a:t> POZICIJE</a:t>
            </a:r>
            <a:endParaRPr lang="x-none" sz="3600" b="1" dirty="0">
              <a:solidFill>
                <a:srgbClr val="15C9C3"/>
              </a:solidFill>
              <a:latin typeface="Isidora Sans Bold" pitchFamily="2" charset="77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81114" y="1926035"/>
            <a:ext cx="524711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3600" b="1" dirty="0" smtClean="0">
                <a:solidFill>
                  <a:srgbClr val="B06CAA"/>
                </a:solidFill>
                <a:latin typeface="Isidora Sans"/>
              </a:rPr>
              <a:t>PRVI REZULTAT ODNOSI </a:t>
            </a:r>
            <a:r>
              <a:rPr lang="hr-HR" sz="3600" b="1" dirty="0" smtClean="0">
                <a:solidFill>
                  <a:srgbClr val="15C9C3"/>
                </a:solidFill>
                <a:latin typeface="Isidora Sans"/>
              </a:rPr>
              <a:t>33% </a:t>
            </a:r>
            <a:r>
              <a:rPr lang="hr-HR" sz="3600" b="1" dirty="0" smtClean="0">
                <a:solidFill>
                  <a:srgbClr val="B06CAA"/>
                </a:solidFill>
                <a:latin typeface="Isidora Sans"/>
              </a:rPr>
              <a:t>SVIH ORGANSKIH KLIKOVA</a:t>
            </a:r>
            <a:endParaRPr lang="hr-HR" sz="3600" dirty="0">
              <a:latin typeface="Isidora San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79245" y="4734811"/>
            <a:ext cx="471052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r-HR" sz="4000" b="1" dirty="0" smtClean="0">
                <a:solidFill>
                  <a:srgbClr val="15C9C3"/>
                </a:solidFill>
                <a:latin typeface="Isidora Sans"/>
              </a:rPr>
              <a:t>5 TOP REZULTATA</a:t>
            </a:r>
          </a:p>
          <a:p>
            <a:r>
              <a:rPr lang="hr-HR" sz="4000" b="1" dirty="0" smtClean="0">
                <a:solidFill>
                  <a:srgbClr val="15C9C3"/>
                </a:solidFill>
                <a:latin typeface="Isidora Sans"/>
              </a:rPr>
              <a:t>ODNOSI </a:t>
            </a:r>
            <a:r>
              <a:rPr lang="hr-HR" sz="4000" dirty="0" smtClean="0">
                <a:solidFill>
                  <a:srgbClr val="B06CAA"/>
                </a:solidFill>
                <a:latin typeface="Isidora Sans"/>
              </a:rPr>
              <a:t>70%</a:t>
            </a:r>
            <a:endParaRPr lang="hr-HR" sz="4000" dirty="0">
              <a:solidFill>
                <a:srgbClr val="B06CAA"/>
              </a:solidFill>
              <a:latin typeface="Isidora Sans"/>
            </a:endParaRPr>
          </a:p>
        </p:txBody>
      </p:sp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2352" y="1766887"/>
            <a:ext cx="4564063" cy="5091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ight Arrow 5"/>
          <p:cNvSpPr/>
          <p:nvPr/>
        </p:nvSpPr>
        <p:spPr>
          <a:xfrm>
            <a:off x="5749581" y="2238998"/>
            <a:ext cx="393107" cy="273466"/>
          </a:xfrm>
          <a:prstGeom prst="rightArrow">
            <a:avLst/>
          </a:prstGeom>
          <a:solidFill>
            <a:srgbClr val="B06CAA"/>
          </a:solidFill>
          <a:ln>
            <a:solidFill>
              <a:srgbClr val="B06C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3964" y="2030517"/>
            <a:ext cx="4160837" cy="476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7006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="" xmlns:a16="http://schemas.microsoft.com/office/drawing/2014/main" id="{D9987FF5-4379-1C49-A1AD-AAED5BC91679}"/>
              </a:ext>
            </a:extLst>
          </p:cNvPr>
          <p:cNvSpPr txBox="1">
            <a:spLocks/>
          </p:cNvSpPr>
          <p:nvPr/>
        </p:nvSpPr>
        <p:spPr>
          <a:xfrm>
            <a:off x="7308350" y="2558265"/>
            <a:ext cx="3869933" cy="27534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400" b="1" dirty="0">
                <a:solidFill>
                  <a:schemeClr val="bg1"/>
                </a:solidFill>
                <a:latin typeface="Isidora Sans Bold" pitchFamily="2" charset="77"/>
              </a:rPr>
              <a:t>DODATNA NUTARNJA</a:t>
            </a:r>
          </a:p>
          <a:p>
            <a:r>
              <a:rPr lang="en-GB" sz="2400" dirty="0" err="1">
                <a:solidFill>
                  <a:schemeClr val="bg1"/>
                </a:solidFill>
                <a:latin typeface="Isidora Sans It" pitchFamily="2" charset="77"/>
              </a:rPr>
              <a:t>Stranica</a:t>
            </a:r>
            <a:r>
              <a:rPr lang="en-GB" sz="2400" dirty="0">
                <a:solidFill>
                  <a:schemeClr val="bg1"/>
                </a:solidFill>
                <a:latin typeface="Isidora Sans It" pitchFamily="2" charset="77"/>
              </a:rPr>
              <a:t> za </a:t>
            </a:r>
            <a:r>
              <a:rPr lang="en-GB" sz="2400" dirty="0" err="1">
                <a:solidFill>
                  <a:schemeClr val="bg1"/>
                </a:solidFill>
                <a:latin typeface="Isidora Sans It" pitchFamily="2" charset="77"/>
              </a:rPr>
              <a:t>poglavlja</a:t>
            </a:r>
            <a:r>
              <a:rPr lang="en-GB" sz="2400" dirty="0">
                <a:solidFill>
                  <a:schemeClr val="bg1"/>
                </a:solidFill>
                <a:latin typeface="Isidora Sans It" pitchFamily="2" charset="77"/>
              </a:rPr>
              <a:t> </a:t>
            </a:r>
            <a:r>
              <a:rPr lang="en-GB" sz="2400" dirty="0" err="1">
                <a:solidFill>
                  <a:schemeClr val="bg1"/>
                </a:solidFill>
                <a:latin typeface="Isidora Sans It" pitchFamily="2" charset="77"/>
              </a:rPr>
              <a:t>i</a:t>
            </a:r>
            <a:r>
              <a:rPr lang="en-GB" sz="2400" dirty="0">
                <a:solidFill>
                  <a:schemeClr val="bg1"/>
                </a:solidFill>
                <a:latin typeface="Isidora Sans It" pitchFamily="2" charset="77"/>
              </a:rPr>
              <a:t> sl.</a:t>
            </a:r>
            <a:r>
              <a:rPr lang="en-GB" sz="2000" dirty="0">
                <a:solidFill>
                  <a:schemeClr val="bg1"/>
                </a:solidFill>
                <a:latin typeface="Isidora Sans It" pitchFamily="2" charset="77"/>
              </a:rPr>
              <a:t/>
            </a:r>
            <a:br>
              <a:rPr lang="en-GB" sz="2000" dirty="0">
                <a:solidFill>
                  <a:schemeClr val="bg1"/>
                </a:solidFill>
                <a:latin typeface="Isidora Sans It" pitchFamily="2" charset="77"/>
              </a:rPr>
            </a:br>
            <a:endParaRPr lang="en-GB" sz="1600" dirty="0">
              <a:solidFill>
                <a:schemeClr val="bg1"/>
              </a:solidFill>
              <a:latin typeface="Isidora Sans It" pitchFamily="2" charset="77"/>
            </a:endParaRPr>
          </a:p>
        </p:txBody>
      </p:sp>
      <p:pic>
        <p:nvPicPr>
          <p:cNvPr id="3" name="Picture 2" descr="Codenex Solutions Calicut (codenexsolutions) - Profile | Pinterest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7539" y="315373"/>
            <a:ext cx="5510571" cy="5510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Placeholder 10"/>
          <p:cNvSpPr txBox="1">
            <a:spLocks/>
          </p:cNvSpPr>
          <p:nvPr/>
        </p:nvSpPr>
        <p:spPr>
          <a:xfrm>
            <a:off x="638246" y="830168"/>
            <a:ext cx="5457754" cy="123791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r-HR" sz="6000" b="1" dirty="0" smtClean="0">
                <a:solidFill>
                  <a:srgbClr val="B06CAA"/>
                </a:solidFill>
                <a:latin typeface="Isidora Sans Bold"/>
              </a:rPr>
              <a:t>NE GURAJTE</a:t>
            </a:r>
          </a:p>
          <a:p>
            <a:pPr marL="0" indent="0">
              <a:buNone/>
            </a:pPr>
            <a:r>
              <a:rPr lang="hr-HR" sz="4000" dirty="0" smtClean="0">
                <a:solidFill>
                  <a:schemeClr val="bg1"/>
                </a:solidFill>
                <a:latin typeface="Isidora Sans Bold"/>
                <a:sym typeface="Wingdings" panose="05000000000000000000" pitchFamily="2" charset="2"/>
              </a:rPr>
              <a:t>PORUKE KORISNICIMA</a:t>
            </a:r>
            <a:endParaRPr lang="hr-HR" sz="4000" dirty="0">
              <a:solidFill>
                <a:schemeClr val="bg1"/>
              </a:solidFill>
              <a:latin typeface="Isidora Sans Bold"/>
              <a:sym typeface="Wingdings" panose="05000000000000000000" pitchFamily="2" charset="2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38246" y="3070479"/>
            <a:ext cx="6096000" cy="1538883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hr-HR" sz="5400" b="1" dirty="0">
                <a:solidFill>
                  <a:srgbClr val="B06CAA"/>
                </a:solidFill>
                <a:latin typeface="Isidora Sans"/>
              </a:rPr>
              <a:t>PRIVUCITE IH</a:t>
            </a:r>
          </a:p>
          <a:p>
            <a:pPr lvl="0"/>
            <a:r>
              <a:rPr lang="hr-HR" sz="4000" dirty="0">
                <a:solidFill>
                  <a:schemeClr val="bg1"/>
                </a:solidFill>
                <a:latin typeface="Isidora Sans"/>
                <a:sym typeface="Wingdings" panose="05000000000000000000" pitchFamily="2" charset="2"/>
              </a:rPr>
              <a:t>KAD VAS TREBAJU</a:t>
            </a:r>
          </a:p>
        </p:txBody>
      </p:sp>
    </p:spTree>
    <p:extLst>
      <p:ext uri="{BB962C8B-B14F-4D97-AF65-F5344CB8AC3E}">
        <p14:creationId xmlns:p14="http://schemas.microsoft.com/office/powerpoint/2010/main" val="827002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decel="10000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0"/>
          <p:cNvSpPr txBox="1">
            <a:spLocks/>
          </p:cNvSpPr>
          <p:nvPr/>
        </p:nvSpPr>
        <p:spPr>
          <a:xfrm>
            <a:off x="638246" y="830168"/>
            <a:ext cx="5457754" cy="123791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r-HR" sz="6000" b="1" dirty="0" smtClean="0">
                <a:solidFill>
                  <a:srgbClr val="B06CAA"/>
                </a:solidFill>
                <a:latin typeface="Isidora Sans Bold"/>
              </a:rPr>
              <a:t>I onda</a:t>
            </a:r>
          </a:p>
          <a:p>
            <a:pPr marL="0" indent="0">
              <a:buNone/>
            </a:pPr>
            <a:r>
              <a:rPr lang="hr-HR" sz="4000" dirty="0" smtClean="0">
                <a:solidFill>
                  <a:schemeClr val="bg1"/>
                </a:solidFill>
                <a:latin typeface="Isidora Sans Bold"/>
                <a:sym typeface="Wingdings" panose="05000000000000000000" pitchFamily="2" charset="2"/>
              </a:rPr>
              <a:t>PRODAJTE</a:t>
            </a:r>
            <a:endParaRPr lang="hr-HR" sz="4000" dirty="0">
              <a:solidFill>
                <a:schemeClr val="bg1"/>
              </a:solidFill>
              <a:latin typeface="Isidora Sans Bold"/>
              <a:sym typeface="Wingdings" panose="05000000000000000000" pitchFamily="2" charset="2"/>
            </a:endParaRPr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7959" y="830168"/>
            <a:ext cx="4411663" cy="515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2316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decel="10000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1"/>
          </p:nvPr>
        </p:nvSpPr>
        <p:spPr/>
      </p:sp>
      <p:pic>
        <p:nvPicPr>
          <p:cNvPr id="30722" name="Picture 2" descr="How Do I Do That GIFs - Get the best GIF on GIPHY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842" y="493713"/>
            <a:ext cx="10325071" cy="5802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777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81114" y="1926035"/>
            <a:ext cx="5247117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6000" b="1" dirty="0" smtClean="0">
                <a:solidFill>
                  <a:srgbClr val="B06CAA"/>
                </a:solidFill>
                <a:latin typeface="Isidora Sans Bold"/>
              </a:rPr>
              <a:t>SAMO </a:t>
            </a:r>
          </a:p>
          <a:p>
            <a:r>
              <a:rPr lang="hr-HR" sz="6000" b="1" dirty="0" smtClean="0">
                <a:solidFill>
                  <a:srgbClr val="15C9C3"/>
                </a:solidFill>
                <a:latin typeface="Isidora Sans Bold"/>
              </a:rPr>
              <a:t>POČNITE</a:t>
            </a:r>
            <a:r>
              <a:rPr lang="hr-HR" sz="6000" b="1" dirty="0" smtClean="0">
                <a:solidFill>
                  <a:srgbClr val="B06CAA"/>
                </a:solidFill>
                <a:latin typeface="Isidora Sans Bold"/>
              </a:rPr>
              <a:t> </a:t>
            </a:r>
          </a:p>
          <a:p>
            <a:r>
              <a:rPr lang="hr-HR" sz="6000" b="1" dirty="0" smtClean="0">
                <a:solidFill>
                  <a:srgbClr val="B06CAA"/>
                </a:solidFill>
                <a:latin typeface="Isidora Sans Bold"/>
              </a:rPr>
              <a:t>PISATI</a:t>
            </a:r>
            <a:endParaRPr lang="hr-HR" sz="6000" dirty="0">
              <a:latin typeface="Isidora Sans Bold"/>
            </a:endParaRPr>
          </a:p>
        </p:txBody>
      </p:sp>
      <p:pic>
        <p:nvPicPr>
          <p:cNvPr id="7" name="Picture 2" descr="No No No GIFs - Get the best GIF on GIPHY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6388" y="1429833"/>
            <a:ext cx="5503990" cy="4884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286329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15895" y="368534"/>
            <a:ext cx="4745765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r-HR" sz="4000" b="1" dirty="0">
                <a:solidFill>
                  <a:srgbClr val="15C9C3"/>
                </a:solidFill>
                <a:latin typeface="Isidora Sans Bold"/>
              </a:rPr>
              <a:t/>
            </a:r>
            <a:br>
              <a:rPr lang="hr-HR" sz="4000" b="1" dirty="0">
                <a:solidFill>
                  <a:srgbClr val="15C9C3"/>
                </a:solidFill>
                <a:latin typeface="Isidora Sans Bold"/>
              </a:rPr>
            </a:br>
            <a:r>
              <a:rPr lang="sl-SI" sz="4000" b="1" dirty="0" smtClean="0">
                <a:solidFill>
                  <a:srgbClr val="15C9C3"/>
                </a:solidFill>
                <a:latin typeface="Isidora Sans Bold"/>
              </a:rPr>
              <a:t>CONTENT WRITING</a:t>
            </a:r>
            <a:endParaRPr lang="sl-SI" sz="4000" b="1" dirty="0">
              <a:solidFill>
                <a:srgbClr val="15C9C3"/>
              </a:solidFill>
              <a:latin typeface="Isidora Sans Bold"/>
            </a:endParaRPr>
          </a:p>
          <a:p>
            <a:pPr algn="ctr"/>
            <a:r>
              <a:rPr lang="hr-HR" sz="2000" b="1" dirty="0">
                <a:solidFill>
                  <a:srgbClr val="B06CAA"/>
                </a:solidFill>
                <a:latin typeface="Isidora Sans Bold"/>
              </a:rPr>
              <a:t>pisanje tekstova radi informiranja, opisivanja i upoznavanja koji su u pravilu dužeg </a:t>
            </a:r>
            <a:r>
              <a:rPr lang="hr-HR" sz="2000" b="1" dirty="0" smtClean="0">
                <a:solidFill>
                  <a:srgbClr val="B06CAA"/>
                </a:solidFill>
                <a:latin typeface="Isidora Sans Bold"/>
              </a:rPr>
              <a:t>formata.</a:t>
            </a:r>
          </a:p>
          <a:p>
            <a:pPr algn="ctr"/>
            <a:endParaRPr lang="hr-HR" sz="2800" b="1" dirty="0">
              <a:solidFill>
                <a:srgbClr val="B06CAA"/>
              </a:solidFill>
              <a:latin typeface="Isidora Sans Bold"/>
            </a:endParaRPr>
          </a:p>
          <a:p>
            <a:pPr algn="ctr"/>
            <a:r>
              <a:rPr lang="hr-HR" sz="2800" b="1" dirty="0">
                <a:solidFill>
                  <a:srgbClr val="15C9C3"/>
                </a:solidFill>
                <a:latin typeface="Isidora Sans Bold"/>
              </a:rPr>
              <a:t>Pišemo ga </a:t>
            </a:r>
            <a:r>
              <a:rPr lang="hr-HR" sz="2800" b="1" dirty="0" smtClean="0">
                <a:solidFill>
                  <a:srgbClr val="15C9C3"/>
                </a:solidFill>
                <a:latin typeface="Isidora Sans Bold"/>
              </a:rPr>
              <a:t>napamet</a:t>
            </a:r>
            <a:r>
              <a:rPr lang="hr-HR" sz="2800" b="1" dirty="0" smtClean="0">
                <a:solidFill>
                  <a:srgbClr val="B06CAA"/>
                </a:solidFill>
                <a:latin typeface="Isidora Sans Bold"/>
              </a:rPr>
              <a:t>,  </a:t>
            </a:r>
            <a:r>
              <a:rPr lang="hr-HR" sz="2800" b="1" dirty="0">
                <a:solidFill>
                  <a:srgbClr val="15C9C3"/>
                </a:solidFill>
                <a:latin typeface="Isidora Sans Bold"/>
              </a:rPr>
              <a:t>pretpostavljajući</a:t>
            </a:r>
            <a:r>
              <a:rPr lang="hr-HR" sz="2800" b="1" dirty="0">
                <a:solidFill>
                  <a:srgbClr val="B06CAA"/>
                </a:solidFill>
                <a:latin typeface="Isidora Sans Bold"/>
              </a:rPr>
              <a:t> što bi se ljudima moglo svidjeti</a:t>
            </a:r>
          </a:p>
        </p:txBody>
      </p:sp>
      <p:pic>
        <p:nvPicPr>
          <p:cNvPr id="4" name="Picture 2" descr="Image result for copywriter 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8383" y="565985"/>
            <a:ext cx="5805244" cy="5326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3721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7309" y="575689"/>
            <a:ext cx="5682241" cy="568224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52627" y="1385483"/>
            <a:ext cx="4745765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b="1" dirty="0">
                <a:solidFill>
                  <a:srgbClr val="15C9C3"/>
                </a:solidFill>
                <a:latin typeface="Isidora Sans Bold" pitchFamily="2" charset="77"/>
              </a:rPr>
              <a:t/>
            </a:r>
            <a:br>
              <a:rPr lang="hr-HR" b="1" dirty="0">
                <a:solidFill>
                  <a:srgbClr val="15C9C3"/>
                </a:solidFill>
                <a:latin typeface="Isidora Sans Bold" pitchFamily="2" charset="77"/>
              </a:rPr>
            </a:br>
            <a:r>
              <a:rPr lang="hr-HR" sz="6000" b="1" dirty="0" smtClean="0">
                <a:solidFill>
                  <a:srgbClr val="15C9C3"/>
                </a:solidFill>
                <a:latin typeface="Isidora Sans Bold" pitchFamily="2" charset="77"/>
              </a:rPr>
              <a:t>NIJE SVAKI </a:t>
            </a:r>
            <a:r>
              <a:rPr lang="hr-HR" sz="6000" b="1" dirty="0" smtClean="0">
                <a:solidFill>
                  <a:srgbClr val="B06CAA"/>
                </a:solidFill>
                <a:latin typeface="Isidora Sans Bold" pitchFamily="2" charset="77"/>
              </a:rPr>
              <a:t>SADRŽAJ </a:t>
            </a:r>
          </a:p>
          <a:p>
            <a:r>
              <a:rPr lang="hr-HR" sz="6000" b="1" dirty="0" smtClean="0">
                <a:solidFill>
                  <a:srgbClr val="15C9C3"/>
                </a:solidFill>
                <a:latin typeface="Isidora Sans Bold" pitchFamily="2" charset="77"/>
              </a:rPr>
              <a:t>DOBAR</a:t>
            </a:r>
            <a:r>
              <a:rPr lang="hr-HR" sz="6000" b="1" dirty="0" smtClean="0">
                <a:solidFill>
                  <a:srgbClr val="B06CAA"/>
                </a:solidFill>
                <a:latin typeface="Isidora Sans Bold" pitchFamily="2" charset="77"/>
              </a:rPr>
              <a:t> SADRŽAJ</a:t>
            </a:r>
            <a:endParaRPr lang="hr-HR" sz="6000" dirty="0"/>
          </a:p>
        </p:txBody>
      </p:sp>
      <p:pic>
        <p:nvPicPr>
          <p:cNvPr id="9" name="Picture 6" descr="https://cdn-bnbkg.nitrocdn.com/fHTUSkGzNpMecGZasGsrEZDrbMjRPuVx/assets/static/optimized/rev-15c060d/wp-content/uploads/2021/07/no-traffic-googl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5466" y="575689"/>
            <a:ext cx="7346534" cy="5649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6838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490" y="1111090"/>
            <a:ext cx="4852587" cy="5565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7077" y="982128"/>
            <a:ext cx="5603467" cy="5694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4968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671" y="1095760"/>
            <a:ext cx="4868863" cy="543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3688" y="2234310"/>
            <a:ext cx="2995613" cy="356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8282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4" name="Picture 2" descr="No Use GIFs | Tenor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9395" y="358002"/>
            <a:ext cx="10296552" cy="5803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5062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6" name="Picture 2" descr="What Can We Do About It GIFs - Get the best GIF on GIPHY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946" y="335348"/>
            <a:ext cx="10353957" cy="6349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4991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649197" y="2767280"/>
            <a:ext cx="6768268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r-HR" sz="4000" b="1" dirty="0">
                <a:solidFill>
                  <a:srgbClr val="15C9C3"/>
                </a:solidFill>
                <a:latin typeface="Isidora Sans Bold"/>
              </a:rPr>
              <a:t/>
            </a:r>
            <a:br>
              <a:rPr lang="hr-HR" sz="4000" b="1" dirty="0">
                <a:solidFill>
                  <a:srgbClr val="15C9C3"/>
                </a:solidFill>
                <a:latin typeface="Isidora Sans Bold"/>
              </a:rPr>
            </a:br>
            <a:r>
              <a:rPr lang="sl-SI" sz="8800" b="1" dirty="0" smtClean="0">
                <a:solidFill>
                  <a:srgbClr val="15C9C3"/>
                </a:solidFill>
                <a:latin typeface="Isidora Sans Bold"/>
              </a:rPr>
              <a:t>CONTENT WRITING</a:t>
            </a:r>
            <a:endParaRPr lang="sl-SI" sz="8800" b="1" dirty="0">
              <a:solidFill>
                <a:srgbClr val="15C9C3"/>
              </a:solidFill>
              <a:latin typeface="Isidora Sans Bold"/>
            </a:endParaRPr>
          </a:p>
          <a:p>
            <a:pPr algn="ctr"/>
            <a:endParaRPr lang="hr-HR" sz="2800" b="1" dirty="0">
              <a:solidFill>
                <a:srgbClr val="B06CAA"/>
              </a:solidFill>
              <a:latin typeface="Isidora Sans Bold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618448" y="2044005"/>
            <a:ext cx="2585964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r-HR" sz="8800" b="1" dirty="0">
                <a:solidFill>
                  <a:srgbClr val="B06CAA"/>
                </a:solidFill>
                <a:latin typeface="Isidora Sans Bold"/>
              </a:rPr>
              <a:t>SEO </a:t>
            </a:r>
            <a:endParaRPr lang="hr-HR" sz="8800" dirty="0"/>
          </a:p>
        </p:txBody>
      </p:sp>
    </p:spTree>
    <p:extLst>
      <p:ext uri="{BB962C8B-B14F-4D97-AF65-F5344CB8AC3E}">
        <p14:creationId xmlns:p14="http://schemas.microsoft.com/office/powerpoint/2010/main" val="3270187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203219B-0E29-F94F-AD4D-44F526816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180" y="1189645"/>
            <a:ext cx="5092581" cy="3399446"/>
          </a:xfrm>
        </p:spPr>
        <p:txBody>
          <a:bodyPr>
            <a:normAutofit/>
          </a:bodyPr>
          <a:lstStyle/>
          <a:p>
            <a:r>
              <a:rPr lang="hr-HR" sz="4000" b="1" dirty="0" smtClean="0">
                <a:solidFill>
                  <a:srgbClr val="15C9C3"/>
                </a:solidFill>
                <a:latin typeface="Isidora Sans Bold" pitchFamily="2" charset="77"/>
              </a:rPr>
              <a:t>PIŠITE TAKO DA</a:t>
            </a:r>
            <a:br>
              <a:rPr lang="hr-HR" sz="4000" b="1" dirty="0" smtClean="0">
                <a:solidFill>
                  <a:srgbClr val="15C9C3"/>
                </a:solidFill>
                <a:latin typeface="Isidora Sans Bold" pitchFamily="2" charset="77"/>
              </a:rPr>
            </a:br>
            <a:r>
              <a:rPr lang="hr-HR" sz="4000" b="1" dirty="0" err="1" smtClean="0">
                <a:solidFill>
                  <a:srgbClr val="B06CAA"/>
                </a:solidFill>
                <a:latin typeface="Isidora Sans Bold" pitchFamily="2" charset="77"/>
              </a:rPr>
              <a:t>DA</a:t>
            </a:r>
            <a:r>
              <a:rPr lang="hr-HR" sz="4000" b="1" dirty="0" smtClean="0">
                <a:solidFill>
                  <a:srgbClr val="B06CAA"/>
                </a:solidFill>
                <a:latin typeface="Isidora Sans Bold" pitchFamily="2" charset="77"/>
              </a:rPr>
              <a:t> BUDETE KORISNI</a:t>
            </a:r>
            <a:endParaRPr lang="x-none" sz="4000" b="1" dirty="0">
              <a:solidFill>
                <a:srgbClr val="15C9C3"/>
              </a:solidFill>
              <a:latin typeface="Isidora Sans Bold" pitchFamily="2" charset="77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7131" y="598206"/>
            <a:ext cx="5943597" cy="5943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7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203219B-0E29-F94F-AD4D-44F526816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6183" y="740960"/>
            <a:ext cx="10749184" cy="1228815"/>
          </a:xfrm>
        </p:spPr>
        <p:txBody>
          <a:bodyPr>
            <a:normAutofit/>
          </a:bodyPr>
          <a:lstStyle/>
          <a:p>
            <a:r>
              <a:rPr lang="hr-HR" sz="4000" b="1" dirty="0" smtClean="0">
                <a:solidFill>
                  <a:srgbClr val="15C9C3"/>
                </a:solidFill>
                <a:latin typeface="Isidora Sans Bold" pitchFamily="2" charset="77"/>
              </a:rPr>
              <a:t>I DA </a:t>
            </a:r>
            <a:r>
              <a:rPr lang="hr-HR" sz="4000" b="1" dirty="0" smtClean="0">
                <a:solidFill>
                  <a:srgbClr val="B06CAA"/>
                </a:solidFill>
                <a:latin typeface="Isidora Sans Bold" pitchFamily="2" charset="77"/>
              </a:rPr>
              <a:t>VAS NAĐU </a:t>
            </a:r>
            <a:r>
              <a:rPr lang="hr-HR" sz="4000" b="1" dirty="0">
                <a:solidFill>
                  <a:srgbClr val="15C9C3"/>
                </a:solidFill>
                <a:latin typeface="Isidora Sans Bold" pitchFamily="2" charset="77"/>
              </a:rPr>
              <a:t> </a:t>
            </a:r>
            <a:r>
              <a:rPr lang="hr-HR" sz="4000" b="1" dirty="0" smtClean="0">
                <a:solidFill>
                  <a:srgbClr val="15C9C3"/>
                </a:solidFill>
                <a:latin typeface="Isidora Sans Bold" pitchFamily="2" charset="77"/>
              </a:rPr>
              <a:t>BAŠ KAD VAS TREBAJU </a:t>
            </a:r>
            <a:endParaRPr lang="x-none" sz="4000" b="1" dirty="0">
              <a:solidFill>
                <a:srgbClr val="15C9C3"/>
              </a:solidFill>
              <a:latin typeface="Isidora Sans Bold" pitchFamily="2" charset="77"/>
            </a:endParaRPr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4775" y="1600526"/>
            <a:ext cx="9442450" cy="4868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8215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38085" y="1616219"/>
            <a:ext cx="4745765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b="1" dirty="0">
                <a:solidFill>
                  <a:srgbClr val="15C9C3"/>
                </a:solidFill>
                <a:latin typeface="Isidora Sans Bold" pitchFamily="2" charset="77"/>
              </a:rPr>
              <a:t/>
            </a:r>
            <a:br>
              <a:rPr lang="hr-HR" b="1" dirty="0">
                <a:solidFill>
                  <a:srgbClr val="15C9C3"/>
                </a:solidFill>
                <a:latin typeface="Isidora Sans Bold" pitchFamily="2" charset="77"/>
              </a:rPr>
            </a:br>
            <a:r>
              <a:rPr lang="hr-HR" sz="4000" b="1" dirty="0" smtClean="0">
                <a:solidFill>
                  <a:srgbClr val="15C9C3"/>
                </a:solidFill>
                <a:latin typeface="Isidora Sans Bold" pitchFamily="2" charset="77"/>
              </a:rPr>
              <a:t>LJUDI ČESTO NE ZNAJU </a:t>
            </a:r>
            <a:r>
              <a:rPr lang="hr-HR" sz="4000" b="1" dirty="0" smtClean="0">
                <a:solidFill>
                  <a:srgbClr val="B06CAA"/>
                </a:solidFill>
                <a:latin typeface="Isidora Sans Bold" pitchFamily="2" charset="77"/>
              </a:rPr>
              <a:t>ŠTO TREBAJU, </a:t>
            </a:r>
          </a:p>
          <a:p>
            <a:r>
              <a:rPr lang="hr-HR" sz="4000" b="1" dirty="0" smtClean="0">
                <a:solidFill>
                  <a:srgbClr val="15C9C3"/>
                </a:solidFill>
                <a:latin typeface="Isidora Sans Bold" pitchFamily="2" charset="77"/>
              </a:rPr>
              <a:t>ALI ZNAJU </a:t>
            </a:r>
            <a:r>
              <a:rPr lang="hr-HR" sz="4000" b="1" dirty="0" smtClean="0">
                <a:solidFill>
                  <a:srgbClr val="B06CAA"/>
                </a:solidFill>
                <a:latin typeface="Isidora Sans Bold" pitchFamily="2" charset="77"/>
              </a:rPr>
              <a:t>DA NEŠTO TREBAJU</a:t>
            </a:r>
            <a:endParaRPr lang="hr-HR" sz="4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8567" y="522631"/>
            <a:ext cx="6323175" cy="6323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898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767" y="1646638"/>
            <a:ext cx="10044113" cy="513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6203219B-0E29-F94F-AD4D-44F526816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81099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hr-HR" sz="6000" b="1" dirty="0" smtClean="0">
                <a:solidFill>
                  <a:srgbClr val="15C9C3"/>
                </a:solidFill>
                <a:latin typeface="Isidora Sans Bold" pitchFamily="2" charset="77"/>
              </a:rPr>
              <a:t>SEO </a:t>
            </a:r>
            <a:r>
              <a:rPr lang="hr-HR" sz="6000" b="1" dirty="0" smtClean="0">
                <a:solidFill>
                  <a:srgbClr val="B06CAA"/>
                </a:solidFill>
                <a:latin typeface="Isidora Sans Bold" pitchFamily="2" charset="77"/>
              </a:rPr>
              <a:t>ALATI </a:t>
            </a:r>
            <a:br>
              <a:rPr lang="hr-HR" sz="6000" b="1" dirty="0" smtClean="0">
                <a:solidFill>
                  <a:srgbClr val="B06CAA"/>
                </a:solidFill>
                <a:latin typeface="Isidora Sans Bold" pitchFamily="2" charset="77"/>
              </a:rPr>
            </a:br>
            <a:r>
              <a:rPr lang="hr-HR" sz="3600" b="1" dirty="0" smtClean="0">
                <a:solidFill>
                  <a:srgbClr val="15C9C3"/>
                </a:solidFill>
                <a:latin typeface="Isidora Sans Bold" pitchFamily="2" charset="77"/>
              </a:rPr>
              <a:t>nam govore što i koliko često ljudi traže</a:t>
            </a:r>
            <a:endParaRPr lang="x-none" sz="3600" b="1" dirty="0">
              <a:solidFill>
                <a:srgbClr val="15C9C3"/>
              </a:solidFill>
              <a:latin typeface="Isidora Sans Bold" pitchFamily="2" charset="77"/>
            </a:endParaRPr>
          </a:p>
        </p:txBody>
      </p:sp>
      <p:pic>
        <p:nvPicPr>
          <p:cNvPr id="8201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5862" y="3333501"/>
            <a:ext cx="5016486" cy="3533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6955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061" y="2132606"/>
            <a:ext cx="3643313" cy="363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1441" y="2269012"/>
            <a:ext cx="4610977" cy="3498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4506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7262" y="2047149"/>
            <a:ext cx="3643313" cy="363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7416" y="478565"/>
            <a:ext cx="5346355" cy="6016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4894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203219B-0E29-F94F-AD4D-44F526816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51542"/>
            <a:ext cx="4930211" cy="3681458"/>
          </a:xfrm>
        </p:spPr>
        <p:txBody>
          <a:bodyPr>
            <a:normAutofit fontScale="90000"/>
          </a:bodyPr>
          <a:lstStyle/>
          <a:p>
            <a:r>
              <a:rPr lang="hr-HR" sz="6000" b="1" dirty="0" smtClean="0">
                <a:solidFill>
                  <a:srgbClr val="15C9C3"/>
                </a:solidFill>
                <a:latin typeface="Isidora Sans Bold" pitchFamily="2" charset="77"/>
              </a:rPr>
              <a:t>NE GUBIMO</a:t>
            </a:r>
            <a:br>
              <a:rPr lang="hr-HR" sz="6000" b="1" dirty="0" smtClean="0">
                <a:solidFill>
                  <a:srgbClr val="15C9C3"/>
                </a:solidFill>
                <a:latin typeface="Isidora Sans Bold" pitchFamily="2" charset="77"/>
              </a:rPr>
            </a:br>
            <a:r>
              <a:rPr lang="hr-HR" sz="6000" b="1" dirty="0" smtClean="0">
                <a:solidFill>
                  <a:srgbClr val="B06CAA"/>
                </a:solidFill>
                <a:latin typeface="Isidora Sans Bold" pitchFamily="2" charset="77"/>
              </a:rPr>
              <a:t>VRIJEME</a:t>
            </a:r>
            <a:br>
              <a:rPr lang="hr-HR" sz="6000" b="1" dirty="0" smtClean="0">
                <a:solidFill>
                  <a:srgbClr val="B06CAA"/>
                </a:solidFill>
                <a:latin typeface="Isidora Sans Bold" pitchFamily="2" charset="77"/>
              </a:rPr>
            </a:br>
            <a:r>
              <a:rPr lang="hr-HR" sz="3600" b="1" dirty="0" smtClean="0">
                <a:solidFill>
                  <a:srgbClr val="15C9C3"/>
                </a:solidFill>
                <a:latin typeface="Isidora Sans Bold" pitchFamily="2" charset="77"/>
              </a:rPr>
              <a:t>PIŠUĆI STVARI ZA KOJE NE ZNAMO ŽELI LI IH ITKO ČITATI</a:t>
            </a:r>
            <a:endParaRPr lang="x-none" sz="3600" b="1" dirty="0">
              <a:solidFill>
                <a:srgbClr val="15C9C3"/>
              </a:solidFill>
              <a:latin typeface="Isidora Sans Bold" pitchFamily="2" charset="77"/>
            </a:endParaRP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2441" y="1954107"/>
            <a:ext cx="3806948" cy="1001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1165" y="3261400"/>
            <a:ext cx="2948224" cy="873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2544" y="4594321"/>
            <a:ext cx="3116192" cy="805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5481" y="5399836"/>
            <a:ext cx="2963255" cy="871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634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38085" y="1616219"/>
            <a:ext cx="4745765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b="1" dirty="0">
                <a:solidFill>
                  <a:srgbClr val="15C9C3"/>
                </a:solidFill>
                <a:latin typeface="Isidora Sans Bold" pitchFamily="2" charset="77"/>
              </a:rPr>
              <a:t/>
            </a:r>
            <a:br>
              <a:rPr lang="hr-HR" b="1" dirty="0">
                <a:solidFill>
                  <a:srgbClr val="15C9C3"/>
                </a:solidFill>
                <a:latin typeface="Isidora Sans Bold" pitchFamily="2" charset="77"/>
              </a:rPr>
            </a:br>
            <a:r>
              <a:rPr lang="hr-HR" sz="4000" b="1" dirty="0" smtClean="0">
                <a:solidFill>
                  <a:srgbClr val="15C9C3"/>
                </a:solidFill>
                <a:latin typeface="Isidora Sans Bold" pitchFamily="2" charset="77"/>
              </a:rPr>
              <a:t>ZNAMO </a:t>
            </a:r>
            <a:r>
              <a:rPr lang="hr-HR" sz="4000" b="1" dirty="0" smtClean="0">
                <a:solidFill>
                  <a:srgbClr val="B06CAA"/>
                </a:solidFill>
                <a:latin typeface="Isidora Sans Bold" pitchFamily="2" charset="77"/>
              </a:rPr>
              <a:t>ŠTO LJUDI TRAŽE, </a:t>
            </a:r>
          </a:p>
          <a:p>
            <a:r>
              <a:rPr lang="hr-HR" sz="4000" b="1" dirty="0" smtClean="0">
                <a:solidFill>
                  <a:srgbClr val="15C9C3"/>
                </a:solidFill>
                <a:latin typeface="Isidora Sans Bold" pitchFamily="2" charset="77"/>
              </a:rPr>
              <a:t>I KOLIKO ČESTO</a:t>
            </a:r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931" y="558133"/>
            <a:ext cx="4281443" cy="6139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2680" y="4512659"/>
            <a:ext cx="2582863" cy="207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3303" y="4543614"/>
            <a:ext cx="2560637" cy="2011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 descr="C:\Users\Barbara\Desktop\lokalne-pretrag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6693" y="3911099"/>
            <a:ext cx="2674835" cy="2674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4087" y="3911099"/>
            <a:ext cx="2624628" cy="2790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2820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6628" y="1239047"/>
            <a:ext cx="8252390" cy="4851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1229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153684"/>
            <a:ext cx="10604500" cy="5476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3698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203219B-0E29-F94F-AD4D-44F526816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3484" y="1400665"/>
            <a:ext cx="5024927" cy="4232335"/>
          </a:xfrm>
        </p:spPr>
        <p:txBody>
          <a:bodyPr>
            <a:normAutofit/>
          </a:bodyPr>
          <a:lstStyle/>
          <a:p>
            <a:r>
              <a:rPr lang="hr-HR" sz="6000" b="1" dirty="0" smtClean="0">
                <a:solidFill>
                  <a:srgbClr val="15C9C3"/>
                </a:solidFill>
                <a:latin typeface="Isidora Sans Bold" pitchFamily="2" charset="77"/>
              </a:rPr>
              <a:t>KAD </a:t>
            </a:r>
            <a:br>
              <a:rPr lang="hr-HR" sz="6000" b="1" dirty="0" smtClean="0">
                <a:solidFill>
                  <a:srgbClr val="15C9C3"/>
                </a:solidFill>
                <a:latin typeface="Isidora Sans Bold" pitchFamily="2" charset="77"/>
              </a:rPr>
            </a:br>
            <a:r>
              <a:rPr lang="hr-HR" sz="6000" b="1" dirty="0" smtClean="0">
                <a:solidFill>
                  <a:srgbClr val="B06CAA"/>
                </a:solidFill>
                <a:latin typeface="Isidora Sans Bold" pitchFamily="2" charset="77"/>
              </a:rPr>
              <a:t>PIŠETE</a:t>
            </a:r>
            <a:br>
              <a:rPr lang="hr-HR" sz="6000" b="1" dirty="0" smtClean="0">
                <a:solidFill>
                  <a:srgbClr val="B06CAA"/>
                </a:solidFill>
                <a:latin typeface="Isidora Sans Bold" pitchFamily="2" charset="77"/>
              </a:rPr>
            </a:br>
            <a:r>
              <a:rPr lang="hr-HR" sz="6000" b="1" dirty="0" smtClean="0">
                <a:solidFill>
                  <a:srgbClr val="29B5B8"/>
                </a:solidFill>
                <a:latin typeface="Isidora Sans Bold" pitchFamily="2" charset="77"/>
              </a:rPr>
              <a:t>SEO</a:t>
            </a:r>
            <a:r>
              <a:rPr lang="hr-HR" sz="6000" b="1" dirty="0" smtClean="0">
                <a:solidFill>
                  <a:srgbClr val="B06CAA"/>
                </a:solidFill>
                <a:latin typeface="Isidora Sans Bold" pitchFamily="2" charset="77"/>
              </a:rPr>
              <a:t> SADRŽAJ…</a:t>
            </a:r>
            <a:br>
              <a:rPr lang="hr-HR" sz="6000" b="1" dirty="0" smtClean="0">
                <a:solidFill>
                  <a:srgbClr val="B06CAA"/>
                </a:solidFill>
                <a:latin typeface="Isidora Sans Bold" pitchFamily="2" charset="77"/>
              </a:rPr>
            </a:br>
            <a:endParaRPr lang="x-none" sz="3600" b="1" dirty="0">
              <a:solidFill>
                <a:srgbClr val="15C9C3"/>
              </a:solidFill>
              <a:latin typeface="Isidora Sans Bold" pitchFamily="2" charset="77"/>
            </a:endParaRPr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6922" y="2962617"/>
            <a:ext cx="5249863" cy="112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4305" y="1286492"/>
            <a:ext cx="4595813" cy="4960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0382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203219B-0E29-F94F-AD4D-44F526816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921" y="1181099"/>
            <a:ext cx="10515600" cy="1325563"/>
          </a:xfrm>
        </p:spPr>
        <p:txBody>
          <a:bodyPr>
            <a:normAutofit/>
          </a:bodyPr>
          <a:lstStyle/>
          <a:p>
            <a:r>
              <a:rPr lang="hr-HR" sz="3600" b="1" dirty="0" smtClean="0">
                <a:solidFill>
                  <a:srgbClr val="15C9C3"/>
                </a:solidFill>
                <a:latin typeface="Isidora Sans Bold" pitchFamily="2" charset="77"/>
              </a:rPr>
              <a:t>…</a:t>
            </a:r>
            <a:r>
              <a:rPr lang="hr-HR" sz="4000" b="1" dirty="0" smtClean="0">
                <a:solidFill>
                  <a:srgbClr val="15C9C3"/>
                </a:solidFill>
                <a:latin typeface="Isidora Sans Bold" pitchFamily="2" charset="77"/>
              </a:rPr>
              <a:t>OSTVARUJETE </a:t>
            </a:r>
            <a:r>
              <a:rPr lang="hr-HR" sz="4000" b="1" dirty="0" smtClean="0">
                <a:solidFill>
                  <a:srgbClr val="B06CAA"/>
                </a:solidFill>
                <a:latin typeface="Isidora Sans Bold" pitchFamily="2" charset="77"/>
              </a:rPr>
              <a:t>PROMET</a:t>
            </a:r>
            <a:endParaRPr lang="x-none" sz="4000" b="1" dirty="0">
              <a:solidFill>
                <a:srgbClr val="15C9C3"/>
              </a:solidFill>
              <a:latin typeface="Isidora Sans Bold" pitchFamily="2" charset="77"/>
            </a:endParaRP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7375" y="2738438"/>
            <a:ext cx="5937250" cy="1379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https://lh5.googleusercontent.com/Zyt--94YBoga2bZ4OKycYoIKjWCul3N1AE3H0gAOPqgxyIGcjiA4yF0zTH1rby1QUWXnkmPsr7UtRDfrkul0E4IUUHc6kiyD9y1c0npfA0brJzxkXr18tQo4BlzQW6E0Yd8Xao-6TgPVKGwZj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1853" y="2668766"/>
            <a:ext cx="8162925" cy="361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1">
            <a:extLst>
              <a:ext uri="{FF2B5EF4-FFF2-40B4-BE49-F238E27FC236}">
                <a16:creationId xmlns="" xmlns:a16="http://schemas.microsoft.com/office/drawing/2014/main" id="{6203219B-0E29-F94F-AD4D-44F526816232}"/>
              </a:ext>
            </a:extLst>
          </p:cNvPr>
          <p:cNvSpPr txBox="1">
            <a:spLocks/>
          </p:cNvSpPr>
          <p:nvPr/>
        </p:nvSpPr>
        <p:spPr>
          <a:xfrm>
            <a:off x="1584532" y="118109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r-HR" sz="4000" b="1" dirty="0" smtClean="0">
                <a:solidFill>
                  <a:srgbClr val="15C9C3"/>
                </a:solidFill>
                <a:latin typeface="Isidora Sans Bold" pitchFamily="2" charset="77"/>
              </a:rPr>
              <a:t>                                        DUGOROČNO</a:t>
            </a:r>
            <a:endParaRPr lang="x-none" sz="4000" b="1" dirty="0">
              <a:solidFill>
                <a:srgbClr val="15C9C3"/>
              </a:solidFill>
              <a:latin typeface="Isidora Sans Bold" pitchFamily="2" charset="77"/>
            </a:endParaRPr>
          </a:p>
        </p:txBody>
      </p:sp>
      <p:pic>
        <p:nvPicPr>
          <p:cNvPr id="9" name="Picture 2" descr="Counting Money GIFs - Get the best GIF on GIPHY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1880" y="2316991"/>
            <a:ext cx="8072898" cy="4541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6688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A0CEC9-44A1-428F-AFF8-06F9E9DC5823}" type="slidenum">
              <a:rPr lang="uk-UA" smtClean="0"/>
              <a:pPr/>
              <a:t>44</a:t>
            </a:fld>
            <a:endParaRPr lang="uk-UA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1590779" y="438151"/>
            <a:ext cx="9068390" cy="707886"/>
          </a:xfrm>
        </p:spPr>
        <p:txBody>
          <a:bodyPr/>
          <a:lstStyle/>
          <a:p>
            <a:r>
              <a:rPr lang="hr-HR" sz="4000" b="1" dirty="0" smtClean="0">
                <a:solidFill>
                  <a:srgbClr val="B06CAA"/>
                </a:solidFill>
                <a:latin typeface="Isidora Sans Bold"/>
              </a:rPr>
              <a:t>SEO je spor, ali funkcionira</a:t>
            </a:r>
            <a:endParaRPr lang="hr-HR" sz="4000" b="1" dirty="0">
              <a:solidFill>
                <a:srgbClr val="B06CAA"/>
              </a:solidFill>
              <a:latin typeface="Isidora Sans Bold"/>
            </a:endParaRPr>
          </a:p>
        </p:txBody>
      </p:sp>
      <p:pic>
        <p:nvPicPr>
          <p:cNvPr id="7" name="Picture 2" descr="How to Find the Perfect GIF: 10 Must-Try Websites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1891" y="1226343"/>
            <a:ext cx="8371433" cy="5580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2643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Switchers GIFs - Get the best GIF on GIPHY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1994" y="1285832"/>
            <a:ext cx="8095189" cy="4547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1530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E:\Slade tvrtka\logo final\Slade-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4709" y="1779376"/>
            <a:ext cx="3956703" cy="3956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7224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10227</TotalTime>
  <Words>207</Words>
  <Application>Microsoft Office PowerPoint</Application>
  <PresentationFormat>Custom</PresentationFormat>
  <Paragraphs>70</Paragraphs>
  <Slides>46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47" baseType="lpstr">
      <vt:lpstr>Office Theme</vt:lpstr>
      <vt:lpstr>   -KAKO PRIVUĆI KUPCE U TRENUTKU KAD IMAJU POTREBU ZA VAŠIM PROIZVODOM-     rujan 2022.</vt:lpstr>
      <vt:lpstr>PowerPoint Presentation</vt:lpstr>
      <vt:lpstr>PowerPoint Presentation</vt:lpstr>
      <vt:lpstr>PowerPoint Presentation</vt:lpstr>
      <vt:lpstr>VRSTE MARKETING </vt:lpstr>
      <vt:lpstr>nudi sadržaj koji nas prekida, na koji nalijećemo; gura nam poruke</vt:lpstr>
      <vt:lpstr>PowerPoint Presentation</vt:lpstr>
      <vt:lpstr>PowerPoint Presentation</vt:lpstr>
      <vt:lpstr>Brojimo…</vt:lpstr>
      <vt:lpstr>nudi sadržaj kad ga trebamo</vt:lpstr>
      <vt:lpstr>I kad možda ne znamo što nam treba</vt:lpstr>
      <vt:lpstr>PowerPoint Presentation</vt:lpstr>
      <vt:lpstr>PowerPoint Presentation</vt:lpstr>
      <vt:lpstr>PowerPoint Presentation</vt:lpstr>
      <vt:lpstr>PowerPoint Presentation</vt:lpstr>
      <vt:lpstr>IMAM POTREBU/PROBLEM I GUGLAM</vt:lpstr>
      <vt:lpstr>Google REZULTATI PRETRAGE</vt:lpstr>
      <vt:lpstr>PowerPoint Presentation</vt:lpstr>
      <vt:lpstr>PowerPoint Presentation</vt:lpstr>
      <vt:lpstr>SEO POZICIJE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PIŠITE TAKO DA DA BUDETE KORISNI</vt:lpstr>
      <vt:lpstr>I DA VAS NAĐU  BAŠ KAD VAS TREBAJU </vt:lpstr>
      <vt:lpstr>PowerPoint Presentation</vt:lpstr>
      <vt:lpstr>SEO ALATI  nam govore što i koliko često ljudi traže</vt:lpstr>
      <vt:lpstr>PowerPoint Presentation</vt:lpstr>
      <vt:lpstr>PowerPoint Presentation</vt:lpstr>
      <vt:lpstr>NE GUBIMO VRIJEME PIŠUĆI STVARI ZA KOJE NE ZNAMO ŽELI LI IH ITKO ČITATI</vt:lpstr>
      <vt:lpstr>PowerPoint Presentation</vt:lpstr>
      <vt:lpstr>PowerPoint Presentation</vt:lpstr>
      <vt:lpstr>PowerPoint Presentation</vt:lpstr>
      <vt:lpstr>KAD  PIŠETE SEO SADRŽAJ… </vt:lpstr>
      <vt:lpstr>…OSTVARUJETE PROMET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Upotreba logotipa - primjeri iz prakse: Naslovnica prezentacije   U Zagrebu, 11/2021.</dc:title>
  <dc:creator>Microsoft Office User</dc:creator>
  <cp:lastModifiedBy>Barbara</cp:lastModifiedBy>
  <cp:revision>31</cp:revision>
  <dcterms:created xsi:type="dcterms:W3CDTF">2022-01-07T12:12:40Z</dcterms:created>
  <dcterms:modified xsi:type="dcterms:W3CDTF">2022-09-08T08:19:01Z</dcterms:modified>
</cp:coreProperties>
</file>